
<file path=[Content_Types].xml><?xml version="1.0" encoding="utf-8"?>
<Types xmlns="http://schemas.openxmlformats.org/package/2006/content-types">
  <Default Extension="bin" ContentType="application/vnd.openxmlformats-officedocument.oleObject"/>
  <Default Extension="emf" ContentType="image/x-emf"/>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6.xml" ContentType="application/vnd.openxmlformats-officedocument.presentationml.notesSlide+xml"/>
  <Override PartName="/ppt/charts/chart3.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tags/tag2.xml" ContentType="application/vnd.openxmlformats-officedocument.presentationml.tags+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9.xml" ContentType="application/vnd.openxmlformats-officedocument.drawingml.chart+xml"/>
  <Override PartName="/ppt/notesSlides/notesSlide12.xml" ContentType="application/vnd.openxmlformats-officedocument.presentationml.notesSlide+xml"/>
  <Override PartName="/ppt/charts/chart10.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1.xml" ContentType="application/vnd.openxmlformats-officedocument.drawingml.chart+xml"/>
  <Override PartName="/ppt/notesSlides/notesSlide16.xml" ContentType="application/vnd.openxmlformats-officedocument.presentationml.notesSlide+xml"/>
  <Override PartName="/ppt/charts/chart12.xml" ContentType="application/vnd.openxmlformats-officedocument.drawingml.chart+xml"/>
  <Override PartName="/ppt/notesSlides/notesSlide17.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notesSlides/notesSlide18.xml" ContentType="application/vnd.openxmlformats-officedocument.presentationml.notesSlide+xml"/>
  <Override PartName="/ppt/charts/chart17.xml" ContentType="application/vnd.openxmlformats-officedocument.drawingml.chart+xml"/>
  <Override PartName="/ppt/tags/tag3.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8.xml" ContentType="application/vnd.openxmlformats-officedocument.drawingml.chart+xml"/>
  <Override PartName="/ppt/notesSlides/notesSlide25.xml" ContentType="application/vnd.openxmlformats-officedocument.presentationml.notesSlide+xml"/>
  <Override PartName="/ppt/charts/chart19.xml" ContentType="application/vnd.openxmlformats-officedocument.drawingml.chart+xml"/>
  <Override PartName="/ppt/notesSlides/notesSlide26.xml" ContentType="application/vnd.openxmlformats-officedocument.presentationml.notesSlide+xml"/>
  <Override PartName="/ppt/charts/chart20.xml" ContentType="application/vnd.openxmlformats-officedocument.drawingml.chart+xml"/>
  <Override PartName="/ppt/charts/chart21.xml" ContentType="application/vnd.openxmlformats-officedocument.drawingml.chart+xml"/>
  <Override PartName="/ppt/notesSlides/notesSlide27.xml" ContentType="application/vnd.openxmlformats-officedocument.presentationml.notesSlide+xml"/>
  <Override PartName="/ppt/charts/chart22.xml" ContentType="application/vnd.openxmlformats-officedocument.drawingml.chart+xml"/>
  <Override PartName="/ppt/notesSlides/notesSlide28.xml" ContentType="application/vnd.openxmlformats-officedocument.presentationml.notesSlide+xml"/>
  <Override PartName="/ppt/charts/chart23.xml" ContentType="application/vnd.openxmlformats-officedocument.drawingml.chart+xml"/>
  <Override PartName="/ppt/notesSlides/notesSlide29.xml" ContentType="application/vnd.openxmlformats-officedocument.presentationml.notesSlide+xml"/>
  <Override PartName="/ppt/charts/chart24.xml" ContentType="application/vnd.openxmlformats-officedocument.drawingml.chart+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28.xml" ContentType="application/vnd.openxmlformats-officedocument.drawingml.chart+xml"/>
  <Override PartName="/ppt/notesSlides/notesSlide34.xml" ContentType="application/vnd.openxmlformats-officedocument.presentationml.notesSlide+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charts/chart34.xml" ContentType="application/vnd.openxmlformats-officedocument.drawingml.chart+xml"/>
  <Override PartName="/ppt/notesSlides/notesSlide35.xml" ContentType="application/vnd.openxmlformats-officedocument.presentationml.notesSlide+xml"/>
  <Override PartName="/ppt/charts/chart35.xml" ContentType="application/vnd.openxmlformats-officedocument.drawingml.chart+xml"/>
  <Override PartName="/ppt/notesSlides/notesSlide36.xml" ContentType="application/vnd.openxmlformats-officedocument.presentationml.notesSlide+xml"/>
  <Override PartName="/ppt/charts/chart36.xml" ContentType="application/vnd.openxmlformats-officedocument.drawingml.chart+xml"/>
  <Override PartName="/ppt/notesSlides/notesSlide37.xml" ContentType="application/vnd.openxmlformats-officedocument.presentationml.notesSlide+xml"/>
  <Override PartName="/ppt/charts/chart37.xml" ContentType="application/vnd.openxmlformats-officedocument.drawingml.chart+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0"/>
  </p:notesMasterIdLst>
  <p:sldIdLst>
    <p:sldId id="256" r:id="rId2"/>
    <p:sldId id="257" r:id="rId3"/>
    <p:sldId id="258" r:id="rId4"/>
    <p:sldId id="259" r:id="rId5"/>
    <p:sldId id="260" r:id="rId6"/>
    <p:sldId id="261" r:id="rId7"/>
    <p:sldId id="262" r:id="rId8"/>
    <p:sldId id="263" r:id="rId9"/>
    <p:sldId id="313" r:id="rId10"/>
    <p:sldId id="314" r:id="rId11"/>
    <p:sldId id="315" r:id="rId12"/>
    <p:sldId id="316" r:id="rId13"/>
    <p:sldId id="319" r:id="rId14"/>
    <p:sldId id="320" r:id="rId15"/>
    <p:sldId id="264" r:id="rId16"/>
    <p:sldId id="265" r:id="rId17"/>
    <p:sldId id="266" r:id="rId18"/>
    <p:sldId id="267" r:id="rId19"/>
    <p:sldId id="268" r:id="rId20"/>
    <p:sldId id="269" r:id="rId21"/>
    <p:sldId id="311" r:id="rId22"/>
    <p:sldId id="307" r:id="rId23"/>
    <p:sldId id="308" r:id="rId24"/>
    <p:sldId id="270" r:id="rId25"/>
    <p:sldId id="271" r:id="rId26"/>
    <p:sldId id="272" r:id="rId27"/>
    <p:sldId id="273" r:id="rId28"/>
    <p:sldId id="274" r:id="rId29"/>
    <p:sldId id="275" r:id="rId30"/>
    <p:sldId id="277" r:id="rId31"/>
    <p:sldId id="278" r:id="rId32"/>
    <p:sldId id="279" r:id="rId33"/>
    <p:sldId id="309" r:id="rId34"/>
    <p:sldId id="280" r:id="rId35"/>
    <p:sldId id="281" r:id="rId36"/>
    <p:sldId id="282" r:id="rId37"/>
    <p:sldId id="283" r:id="rId38"/>
    <p:sldId id="284" r:id="rId39"/>
    <p:sldId id="285" r:id="rId40"/>
    <p:sldId id="286" r:id="rId41"/>
    <p:sldId id="287" r:id="rId42"/>
    <p:sldId id="288" r:id="rId43"/>
    <p:sldId id="289" r:id="rId44"/>
    <p:sldId id="290" r:id="rId45"/>
    <p:sldId id="305" r:id="rId46"/>
    <p:sldId id="301" r:id="rId47"/>
    <p:sldId id="302" r:id="rId48"/>
    <p:sldId id="291" r:id="rId49"/>
    <p:sldId id="292" r:id="rId50"/>
    <p:sldId id="293" r:id="rId51"/>
    <p:sldId id="303" r:id="rId52"/>
    <p:sldId id="295" r:id="rId53"/>
    <p:sldId id="304" r:id="rId54"/>
    <p:sldId id="296" r:id="rId55"/>
    <p:sldId id="297" r:id="rId56"/>
    <p:sldId id="298" r:id="rId57"/>
    <p:sldId id="299" r:id="rId58"/>
    <p:sldId id="300" r:id="rId59"/>
  </p:sldIdLst>
  <p:sldSz cx="18288000" cy="10287000"/>
  <p:notesSz cx="18288000" cy="10287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1B2B"/>
    <a:srgbClr val="CE00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718"/>
    <p:restoredTop sz="94610"/>
  </p:normalViewPr>
  <p:slideViewPr>
    <p:cSldViewPr snapToGrid="0" snapToObjects="1">
      <p:cViewPr varScale="1">
        <p:scale>
          <a:sx n="85" d="100"/>
          <a:sy n="85" d="100"/>
        </p:scale>
        <p:origin x="88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6.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37.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manualLayout>
          <c:layoutTarget val="inner"/>
          <c:xMode val="edge"/>
          <c:yMode val="edge"/>
          <c:x val="0.03"/>
          <c:y val="9.7500000000000003E-2"/>
          <c:w val="0.93"/>
          <c:h val="0.79574999999999996"/>
        </c:manualLayout>
      </c:layout>
      <c:barChart>
        <c:barDir val="col"/>
        <c:grouping val="stacked"/>
        <c:varyColors val="0"/>
        <c:ser>
          <c:idx val="0"/>
          <c:order val="0"/>
          <c:tx>
            <c:v>EV avg price (incl. tax)</c:v>
          </c:tx>
          <c:spPr>
            <a:solidFill>
              <a:srgbClr val="051C2C"/>
            </a:solidFill>
          </c:spPr>
          <c:invertIfNegative val="1"/>
          <c:dLbls>
            <c:numFmt formatCode="0.00" sourceLinked="0"/>
            <c:spPr>
              <a:noFill/>
              <a:ln>
                <a:noFill/>
              </a:ln>
              <a:effectLst/>
            </c:spPr>
            <c:txPr>
              <a:bodyPr/>
              <a:lstStyle/>
              <a:p>
                <a:pPr>
                  <a:defRPr sz="1400" b="0" i="0" u="none" strike="noStrike" noProof="1">
                    <a:solidFill>
                      <a:srgbClr val="FFFFFF"/>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6"/>
              <c:pt idx="0">
                <c:v>2021</c:v>
              </c:pt>
              <c:pt idx="1">
                <c:v>2022</c:v>
              </c:pt>
              <c:pt idx="2">
                <c:v>2023</c:v>
              </c:pt>
              <c:pt idx="3">
                <c:v>2024</c:v>
              </c:pt>
              <c:pt idx="4">
                <c:v>2025</c:v>
              </c:pt>
              <c:pt idx="5">
                <c:v>2026H1</c:v>
              </c:pt>
            </c:strLit>
          </c:cat>
          <c:val>
            <c:numLit>
              <c:formatCode>General</c:formatCode>
              <c:ptCount val="6"/>
              <c:pt idx="0">
                <c:v>0.89</c:v>
              </c:pt>
              <c:pt idx="1">
                <c:v>1.1000000000000001</c:v>
              </c:pt>
              <c:pt idx="2">
                <c:v>1</c:v>
              </c:pt>
              <c:pt idx="3">
                <c:v>0.75</c:v>
              </c:pt>
              <c:pt idx="4">
                <c:v>0.66</c:v>
              </c:pt>
              <c:pt idx="5">
                <c:v>0.66</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D2A6-844D-8720-73FD83A1E90B}"/>
            </c:ext>
          </c:extLst>
        </c:ser>
        <c:dLbls>
          <c:dLblPos val="ctr"/>
          <c:showLegendKey val="0"/>
          <c:showVal val="1"/>
          <c:showCatName val="0"/>
          <c:showSerName val="0"/>
          <c:showPercent val="0"/>
          <c:showBubbleSize val="0"/>
        </c:dLbls>
        <c:gapWidth val="82"/>
        <c:overlap val="100"/>
        <c:axId val="1"/>
        <c:axId val="2"/>
      </c:barChart>
      <c:catAx>
        <c:axId val="1"/>
        <c:scaling>
          <c:orientation val="minMax"/>
        </c:scaling>
        <c:delete val="0"/>
        <c:axPos val="b"/>
        <c:majorGridlines>
          <c:spPr>
            <a:ln>
              <a:solidFill>
                <a:srgbClr val="FFFFFF">
                  <a:alpha val="0"/>
                </a:srgbClr>
              </a:solidFill>
            </a:ln>
          </c:spPr>
        </c:majorGridlines>
        <c:numFmt formatCode="General" sourceLinked="0"/>
        <c:majorTickMark val="out"/>
        <c:minorTickMark val="none"/>
        <c:tickLblPos val="low"/>
        <c:spPr>
          <a:ln w="12700">
            <a:solidFill>
              <a:srgbClr val="000000"/>
            </a:solidFill>
          </a:ln>
        </c:spPr>
        <c:txPr>
          <a:bodyPr/>
          <a:lstStyle/>
          <a:p>
            <a:pPr>
              <a:defRPr sz="1400" b="0" i="0" u="none" strike="noStrike" noProof="1">
                <a:solidFill>
                  <a:srgbClr val="333333"/>
                </a:solidFill>
                <a:latin typeface="Arial"/>
                <a:ea typeface="KaiTi" panose="02010609060101010101" pitchFamily="49" charset="-122"/>
              </a:defRPr>
            </a:pPr>
            <a:endParaRPr lang="en-US"/>
          </a:p>
        </c:txPr>
        <c:crossAx val="2"/>
        <c:crosses val="autoZero"/>
        <c:auto val="1"/>
        <c:lblAlgn val="ctr"/>
        <c:lblOffset val="100"/>
        <c:noMultiLvlLbl val="1"/>
      </c:catAx>
      <c:valAx>
        <c:axId val="2"/>
        <c:scaling>
          <c:orientation val="minMax"/>
          <c:max val="1.2"/>
          <c:min val="0"/>
        </c:scaling>
        <c:delete val="0"/>
        <c:axPos val="l"/>
        <c:majorGridlines>
          <c:spPr>
            <a:ln>
              <a:solidFill>
                <a:srgbClr val="FFFFFF">
                  <a:alpha val="0"/>
                </a:srgbClr>
              </a:solidFill>
            </a:ln>
          </c:spPr>
        </c:majorGridlines>
        <c:numFmt formatCode="General" sourceLinked="0"/>
        <c:majorTickMark val="out"/>
        <c:minorTickMark val="none"/>
        <c:tickLblPos val="none"/>
        <c:spPr>
          <a:ln>
            <a:noFill/>
          </a:ln>
        </c:spPr>
        <c:txPr>
          <a:bodyPr/>
          <a:lstStyle/>
          <a:p>
            <a:pPr>
              <a:defRPr sz="100" b="0" i="0" u="none" strike="noStrike" noProof="1">
                <a:solidFill>
                  <a:srgbClr val="000000"/>
                </a:solidFill>
                <a:latin typeface="Arial"/>
                <a:ea typeface="KaiTi" panose="02010609060101010101" pitchFamily="49" charset="-122"/>
              </a:defRPr>
            </a:pPr>
            <a:endParaRPr lang="en-US"/>
          </a:p>
        </c:txPr>
        <c:crossAx val="1"/>
        <c:crosses val="autoZero"/>
        <c:crossBetween val="between"/>
      </c:valAx>
      <c:spPr>
        <a:noFill/>
        <a:ln>
          <a:noFill/>
        </a:ln>
      </c:spPr>
    </c:plotArea>
    <c:plotVisOnly val="1"/>
    <c:dispBlanksAs val="gap"/>
    <c:showDLblsOverMax val="1"/>
  </c:chart>
  <c:spPr>
    <a:noFill/>
    <a:ln>
      <a:noFill/>
    </a:ln>
  </c:spPr>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barChart>
        <c:barDir val="col"/>
        <c:grouping val="stacked"/>
        <c:varyColors val="0"/>
        <c:ser>
          <c:idx val="0"/>
          <c:order val="0"/>
          <c:tx>
            <c:v>Actual &amp; estimates</c:v>
          </c:tx>
          <c:spPr>
            <a:solidFill>
              <a:srgbClr val="051C2C"/>
            </a:solidFill>
          </c:spPr>
          <c:invertIfNegative val="1"/>
          <c:dLbls>
            <c:numFmt formatCode="0.000" sourceLinked="0"/>
            <c:spPr>
              <a:noFill/>
              <a:ln>
                <a:noFill/>
              </a:ln>
              <a:effectLst/>
            </c:spPr>
            <c:txPr>
              <a:bodyPr/>
              <a:lstStyle/>
              <a:p>
                <a:pPr>
                  <a:defRPr sz="1400" b="0" i="0" u="none" strike="noStrike" noProof="1">
                    <a:solidFill>
                      <a:srgbClr val="FFFFFF"/>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6"/>
              <c:pt idx="0">
                <c:v>2025A</c:v>
              </c:pt>
              <c:pt idx="1">
                <c:v>2Q26</c:v>
              </c:pt>
              <c:pt idx="2">
                <c:v>3Q26</c:v>
              </c:pt>
              <c:pt idx="3">
                <c:v>2026E</c:v>
              </c:pt>
              <c:pt idx="4">
                <c:v>2027E</c:v>
              </c:pt>
              <c:pt idx="5">
                <c:v>2028E</c:v>
              </c:pt>
            </c:strLit>
          </c:cat>
          <c:val>
            <c:numLit>
              <c:formatCode>General</c:formatCode>
              <c:ptCount val="3"/>
              <c:pt idx="0">
                <c:v>0.109</c:v>
              </c:pt>
              <c:pt idx="1">
                <c:v>9.7000000000000003E-2</c:v>
              </c:pt>
              <c:pt idx="2">
                <c:v>8.2000000000000003E-2</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F074-E049-B2B8-9BA7EF7AA629}"/>
            </c:ext>
          </c:extLst>
        </c:ser>
        <c:ser>
          <c:idx val="1"/>
          <c:order val="1"/>
          <c:tx>
            <c:v>Forecast (new consensus/our own)</c:v>
          </c:tx>
          <c:spPr>
            <a:solidFill>
              <a:srgbClr val="00A9F4"/>
            </a:solidFill>
          </c:spPr>
          <c:invertIfNegative val="1"/>
          <c:dLbls>
            <c:numFmt formatCode="0.000" sourceLinked="0"/>
            <c:spPr>
              <a:noFill/>
              <a:ln>
                <a:noFill/>
              </a:ln>
              <a:effectLst/>
            </c:spPr>
            <c:txPr>
              <a:bodyPr/>
              <a:lstStyle/>
              <a:p>
                <a:pPr>
                  <a:defRPr sz="1400" b="0" i="0" u="none" strike="noStrike" noProof="1">
                    <a:solidFill>
                      <a:srgbClr val="051C2C"/>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6"/>
              <c:pt idx="0">
                <c:v>2025A</c:v>
              </c:pt>
              <c:pt idx="1">
                <c:v>2Q26</c:v>
              </c:pt>
              <c:pt idx="2">
                <c:v>3Q26</c:v>
              </c:pt>
              <c:pt idx="3">
                <c:v>2026E</c:v>
              </c:pt>
              <c:pt idx="4">
                <c:v>2027E</c:v>
              </c:pt>
              <c:pt idx="5">
                <c:v>2028E</c:v>
              </c:pt>
            </c:strLit>
          </c:cat>
          <c:val>
            <c:numLit>
              <c:formatCode>General</c:formatCode>
              <c:ptCount val="6"/>
              <c:pt idx="3">
                <c:v>8.7999999999999995E-2</c:v>
              </c:pt>
              <c:pt idx="4">
                <c:v>7.8E-2</c:v>
              </c:pt>
              <c:pt idx="5">
                <c:v>8.1000000000000003E-2</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F074-E049-B2B8-9BA7EF7AA629}"/>
            </c:ext>
          </c:extLst>
        </c:ser>
        <c:dLbls>
          <c:dLblPos val="ctr"/>
          <c:showLegendKey val="0"/>
          <c:showVal val="1"/>
          <c:showCatName val="0"/>
          <c:showSerName val="0"/>
          <c:showPercent val="0"/>
          <c:showBubbleSize val="0"/>
        </c:dLbls>
        <c:gapWidth val="82"/>
        <c:overlap val="100"/>
        <c:axId val="1"/>
        <c:axId val="2"/>
      </c:barChart>
      <c:catAx>
        <c:axId val="1"/>
        <c:scaling>
          <c:orientation val="minMax"/>
        </c:scaling>
        <c:delete val="0"/>
        <c:axPos val="b"/>
        <c:majorGridlines>
          <c:spPr>
            <a:ln>
              <a:solidFill>
                <a:srgbClr val="FFFFFF">
                  <a:alpha val="0"/>
                </a:srgbClr>
              </a:solidFill>
            </a:ln>
          </c:spPr>
        </c:majorGridlines>
        <c:numFmt formatCode="General" sourceLinked="0"/>
        <c:majorTickMark val="out"/>
        <c:minorTickMark val="none"/>
        <c:tickLblPos val="low"/>
        <c:spPr>
          <a:ln w="12700">
            <a:solidFill>
              <a:srgbClr val="000000"/>
            </a:solidFill>
          </a:ln>
        </c:spPr>
        <c:txPr>
          <a:bodyPr/>
          <a:lstStyle/>
          <a:p>
            <a:pPr>
              <a:defRPr sz="1400" b="0" i="0" u="none" strike="noStrike" noProof="1">
                <a:solidFill>
                  <a:srgbClr val="333333"/>
                </a:solidFill>
                <a:latin typeface="Arial"/>
                <a:ea typeface="KaiTi" panose="02010609060101010101" pitchFamily="49" charset="-122"/>
              </a:defRPr>
            </a:pPr>
            <a:endParaRPr lang="en-US"/>
          </a:p>
        </c:txPr>
        <c:crossAx val="2"/>
        <c:crosses val="autoZero"/>
        <c:auto val="1"/>
        <c:lblAlgn val="ctr"/>
        <c:lblOffset val="100"/>
        <c:noMultiLvlLbl val="1"/>
      </c:catAx>
      <c:valAx>
        <c:axId val="2"/>
        <c:scaling>
          <c:orientation val="minMax"/>
          <c:max val="0.12"/>
          <c:min val="0"/>
        </c:scaling>
        <c:delete val="0"/>
        <c:axPos val="l"/>
        <c:majorGridlines>
          <c:spPr>
            <a:ln>
              <a:solidFill>
                <a:srgbClr val="FFFFFF">
                  <a:alpha val="0"/>
                </a:srgbClr>
              </a:solidFill>
            </a:ln>
          </c:spPr>
        </c:majorGridlines>
        <c:numFmt formatCode="General" sourceLinked="0"/>
        <c:majorTickMark val="out"/>
        <c:minorTickMark val="none"/>
        <c:tickLblPos val="none"/>
        <c:spPr>
          <a:ln>
            <a:noFill/>
          </a:ln>
        </c:spPr>
        <c:txPr>
          <a:bodyPr/>
          <a:lstStyle/>
          <a:p>
            <a:pPr>
              <a:defRPr sz="1200" b="0" i="0" u="none" strike="noStrike" noProof="1">
                <a:solidFill>
                  <a:srgbClr val="000000"/>
                </a:solidFill>
                <a:latin typeface="Arial"/>
                <a:ea typeface="KaiTi" panose="02010609060101010101" pitchFamily="49" charset="-122"/>
              </a:defRPr>
            </a:pPr>
            <a:endParaRPr lang="en-US"/>
          </a:p>
        </c:txPr>
        <c:crossAx val="1"/>
        <c:crosses val="autoZero"/>
        <c:crossBetween val="between"/>
      </c:valAx>
      <c:spPr>
        <a:noFill/>
        <a:ln>
          <a:noFill/>
        </a:ln>
      </c:spPr>
    </c:plotArea>
    <c:legend>
      <c:legendPos val="b"/>
      <c:overlay val="0"/>
      <c:txPr>
        <a:bodyPr/>
        <a:lstStyle/>
        <a:p>
          <a:pPr>
            <a:defRPr sz="1400" b="0" i="0" u="none" strike="noStrike" noProof="1">
              <a:solidFill>
                <a:srgbClr val="666666"/>
              </a:solidFill>
              <a:latin typeface="Arial"/>
              <a:ea typeface="KaiTi" panose="02010609060101010101" pitchFamily="49" charset="-122"/>
            </a:defRPr>
          </a:pPr>
          <a:endParaRPr lang="en-US"/>
        </a:p>
      </c:txPr>
    </c:legend>
    <c:plotVisOnly val="1"/>
    <c:dispBlanksAs val="gap"/>
    <c:showDLblsOverMax val="1"/>
  </c:chart>
  <c:spPr>
    <a:noFill/>
    <a:ln>
      <a:noFill/>
    </a:ln>
  </c:spPr>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manualLayout>
          <c:layoutTarget val="inner"/>
          <c:xMode val="edge"/>
          <c:yMode val="edge"/>
          <c:x val="0.03"/>
          <c:y val="9.7500000000000003E-2"/>
          <c:w val="0.93"/>
          <c:h val="0.64998"/>
        </c:manualLayout>
      </c:layout>
      <c:barChart>
        <c:barDir val="col"/>
        <c:grouping val="stacked"/>
        <c:varyColors val="0"/>
        <c:ser>
          <c:idx val="0"/>
          <c:order val="0"/>
          <c:tx>
            <c:v>Actual shipments</c:v>
          </c:tx>
          <c:spPr>
            <a:solidFill>
              <a:srgbClr val="051C2C"/>
            </a:solidFill>
          </c:spPr>
          <c:invertIfNegative val="1"/>
          <c:dLbls>
            <c:numFmt formatCode="#,##0" sourceLinked="0"/>
            <c:spPr>
              <a:noFill/>
              <a:ln>
                <a:noFill/>
              </a:ln>
              <a:effectLst/>
            </c:spPr>
            <c:txPr>
              <a:bodyPr/>
              <a:lstStyle/>
              <a:p>
                <a:pPr>
                  <a:defRPr sz="1400" b="0" i="0" u="none" strike="noStrike" noProof="1">
                    <a:solidFill>
                      <a:srgbClr val="FFFFFF"/>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6"/>
              <c:pt idx="0">
                <c:v>2021</c:v>
              </c:pt>
              <c:pt idx="1">
                <c:v>2022</c:v>
              </c:pt>
              <c:pt idx="2">
                <c:v>2023</c:v>
              </c:pt>
              <c:pt idx="3">
                <c:v>2024</c:v>
              </c:pt>
              <c:pt idx="4">
                <c:v>2025</c:v>
              </c:pt>
              <c:pt idx="5">
                <c:v>2026E</c:v>
              </c:pt>
            </c:strLit>
          </c:cat>
          <c:val>
            <c:numLit>
              <c:formatCode>General</c:formatCode>
              <c:ptCount val="6"/>
              <c:pt idx="0">
                <c:v>16.7</c:v>
              </c:pt>
              <c:pt idx="1">
                <c:v>47</c:v>
              </c:pt>
              <c:pt idx="2">
                <c:v>69</c:v>
              </c:pt>
              <c:pt idx="3">
                <c:v>93</c:v>
              </c:pt>
              <c:pt idx="4">
                <c:v>121</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C155-E646-BC6A-B3A009500ABD}"/>
            </c:ext>
          </c:extLst>
        </c:ser>
        <c:ser>
          <c:idx val="1"/>
          <c:order val="1"/>
          <c:tx>
            <c:v>2026E forecast (broker median)</c:v>
          </c:tx>
          <c:spPr>
            <a:solidFill>
              <a:srgbClr val="00A9F4"/>
            </a:solidFill>
          </c:spPr>
          <c:invertIfNegative val="1"/>
          <c:dLbls>
            <c:numFmt formatCode="0.0" sourceLinked="0"/>
            <c:spPr>
              <a:noFill/>
              <a:ln>
                <a:noFill/>
              </a:ln>
              <a:effectLst/>
            </c:spPr>
            <c:txPr>
              <a:bodyPr/>
              <a:lstStyle/>
              <a:p>
                <a:pPr>
                  <a:defRPr sz="1400" b="0" i="0" u="none" strike="noStrike" noProof="1">
                    <a:solidFill>
                      <a:srgbClr val="051C2C"/>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6"/>
              <c:pt idx="0">
                <c:v>2021</c:v>
              </c:pt>
              <c:pt idx="1">
                <c:v>2022</c:v>
              </c:pt>
              <c:pt idx="2">
                <c:v>2023</c:v>
              </c:pt>
              <c:pt idx="3">
                <c:v>2024</c:v>
              </c:pt>
              <c:pt idx="4">
                <c:v>2025</c:v>
              </c:pt>
              <c:pt idx="5">
                <c:v>2026E</c:v>
              </c:pt>
            </c:strLit>
          </c:cat>
          <c:val>
            <c:numLit>
              <c:formatCode>General</c:formatCode>
              <c:ptCount val="6"/>
              <c:pt idx="5">
                <c:v>238.5</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C155-E646-BC6A-B3A009500ABD}"/>
            </c:ext>
          </c:extLst>
        </c:ser>
        <c:dLbls>
          <c:dLblPos val="ctr"/>
          <c:showLegendKey val="0"/>
          <c:showVal val="1"/>
          <c:showCatName val="0"/>
          <c:showSerName val="0"/>
          <c:showPercent val="0"/>
          <c:showBubbleSize val="0"/>
        </c:dLbls>
        <c:gapWidth val="82"/>
        <c:overlap val="100"/>
        <c:axId val="1"/>
        <c:axId val="2"/>
      </c:barChart>
      <c:catAx>
        <c:axId val="1"/>
        <c:scaling>
          <c:orientation val="minMax"/>
        </c:scaling>
        <c:delete val="0"/>
        <c:axPos val="b"/>
        <c:majorGridlines>
          <c:spPr>
            <a:ln>
              <a:solidFill>
                <a:srgbClr val="FFFFFF">
                  <a:alpha val="0"/>
                </a:srgbClr>
              </a:solidFill>
            </a:ln>
          </c:spPr>
        </c:majorGridlines>
        <c:numFmt formatCode="General" sourceLinked="0"/>
        <c:majorTickMark val="out"/>
        <c:minorTickMark val="none"/>
        <c:tickLblPos val="low"/>
        <c:spPr>
          <a:ln w="12700">
            <a:solidFill>
              <a:srgbClr val="000000"/>
            </a:solidFill>
          </a:ln>
        </c:spPr>
        <c:txPr>
          <a:bodyPr/>
          <a:lstStyle/>
          <a:p>
            <a:pPr>
              <a:defRPr sz="1400" b="0" i="0" u="none" strike="noStrike" noProof="1">
                <a:solidFill>
                  <a:srgbClr val="333333"/>
                </a:solidFill>
                <a:latin typeface="Arial"/>
                <a:ea typeface="KaiTi" panose="02010609060101010101" pitchFamily="49" charset="-122"/>
              </a:defRPr>
            </a:pPr>
            <a:endParaRPr lang="en-US"/>
          </a:p>
        </c:txPr>
        <c:crossAx val="2"/>
        <c:crosses val="autoZero"/>
        <c:auto val="1"/>
        <c:lblAlgn val="ctr"/>
        <c:lblOffset val="100"/>
        <c:noMultiLvlLbl val="1"/>
      </c:catAx>
      <c:valAx>
        <c:axId val="2"/>
        <c:scaling>
          <c:orientation val="minMax"/>
          <c:max val="300"/>
          <c:min val="0"/>
        </c:scaling>
        <c:delete val="0"/>
        <c:axPos val="l"/>
        <c:majorGridlines>
          <c:spPr>
            <a:ln>
              <a:solidFill>
                <a:srgbClr val="FFFFFF">
                  <a:alpha val="0"/>
                </a:srgbClr>
              </a:solidFill>
            </a:ln>
          </c:spPr>
        </c:majorGridlines>
        <c:numFmt formatCode="General" sourceLinked="0"/>
        <c:majorTickMark val="out"/>
        <c:minorTickMark val="none"/>
        <c:tickLblPos val="none"/>
        <c:spPr>
          <a:ln>
            <a:noFill/>
          </a:ln>
        </c:spPr>
        <c:txPr>
          <a:bodyPr/>
          <a:lstStyle/>
          <a:p>
            <a:pPr>
              <a:defRPr sz="100" b="0" i="0" u="none" strike="noStrike" noProof="1">
                <a:solidFill>
                  <a:srgbClr val="000000"/>
                </a:solidFill>
                <a:latin typeface="Arial"/>
                <a:ea typeface="KaiTi" panose="02010609060101010101" pitchFamily="49" charset="-122"/>
              </a:defRPr>
            </a:pPr>
            <a:endParaRPr lang="en-US"/>
          </a:p>
        </c:txPr>
        <c:crossAx val="1"/>
        <c:crosses val="autoZero"/>
        <c:crossBetween val="between"/>
      </c:valAx>
      <c:spPr>
        <a:noFill/>
        <a:ln>
          <a:noFill/>
        </a:ln>
      </c:spPr>
    </c:plotArea>
    <c:legend>
      <c:legendPos val="b"/>
      <c:overlay val="0"/>
      <c:txPr>
        <a:bodyPr/>
        <a:lstStyle/>
        <a:p>
          <a:pPr>
            <a:defRPr sz="1400" b="0" i="0" u="none" strike="noStrike" noProof="1">
              <a:solidFill>
                <a:srgbClr val="666666"/>
              </a:solidFill>
              <a:latin typeface="Arial"/>
              <a:ea typeface="KaiTi" panose="02010609060101010101" pitchFamily="49" charset="-122"/>
            </a:defRPr>
          </a:pPr>
          <a:endParaRPr lang="en-US"/>
        </a:p>
      </c:txPr>
    </c:legend>
    <c:plotVisOnly val="1"/>
    <c:dispBlanksAs val="gap"/>
    <c:showDLblsOverMax val="1"/>
  </c:chart>
  <c:spPr>
    <a:noFill/>
    <a:ln>
      <a:noFill/>
    </a:ln>
  </c:spPr>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manualLayout>
          <c:layoutTarget val="inner"/>
          <c:xMode val="edge"/>
          <c:yMode val="edge"/>
          <c:x val="0.03"/>
          <c:y val="9.7500000000000003E-2"/>
          <c:w val="0.93"/>
          <c:h val="0.79637000000000002"/>
        </c:manualLayout>
      </c:layout>
      <c:barChart>
        <c:barDir val="col"/>
        <c:grouping val="stacked"/>
        <c:varyColors val="0"/>
        <c:ser>
          <c:idx val="0"/>
          <c:order val="0"/>
          <c:tx>
            <c:v>Quarterly revenue</c:v>
          </c:tx>
          <c:spPr>
            <a:solidFill>
              <a:srgbClr val="051C2C"/>
            </a:solidFill>
          </c:spPr>
          <c:invertIfNegative val="1"/>
          <c:dLbls>
            <c:numFmt formatCode="#,##0" sourceLinked="0"/>
            <c:spPr>
              <a:noFill/>
              <a:ln>
                <a:noFill/>
              </a:ln>
              <a:effectLst/>
            </c:spPr>
            <c:txPr>
              <a:bodyPr/>
              <a:lstStyle/>
              <a:p>
                <a:pPr>
                  <a:defRPr sz="1400" b="0" i="0" u="none" strike="noStrike" noProof="1">
                    <a:solidFill>
                      <a:srgbClr val="FFFFFF"/>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9"/>
              <c:pt idx="0">
                <c:v>24Q3</c:v>
              </c:pt>
              <c:pt idx="1">
                <c:v>24Q4</c:v>
              </c:pt>
              <c:pt idx="2">
                <c:v>25Q1</c:v>
              </c:pt>
              <c:pt idx="3">
                <c:v>25Q2</c:v>
              </c:pt>
              <c:pt idx="4">
                <c:v>25Q3</c:v>
              </c:pt>
              <c:pt idx="5">
                <c:v>25Q4</c:v>
              </c:pt>
              <c:pt idx="6">
                <c:v>26Q1</c:v>
              </c:pt>
              <c:pt idx="7">
                <c:v>26Q2</c:v>
              </c:pt>
              <c:pt idx="8">
                <c:v>26Q3</c:v>
              </c:pt>
            </c:strLit>
          </c:cat>
          <c:val>
            <c:numLit>
              <c:formatCode>General</c:formatCode>
              <c:ptCount val="9"/>
              <c:pt idx="0">
                <c:v>92.28</c:v>
              </c:pt>
              <c:pt idx="1">
                <c:v>102.97</c:v>
              </c:pt>
              <c:pt idx="2">
                <c:v>84.7</c:v>
              </c:pt>
              <c:pt idx="3">
                <c:v>94.18</c:v>
              </c:pt>
              <c:pt idx="4">
                <c:v>104.19</c:v>
              </c:pt>
              <c:pt idx="5">
                <c:v>140.63</c:v>
              </c:pt>
              <c:pt idx="6">
                <c:v>129.13</c:v>
              </c:pt>
              <c:pt idx="7">
                <c:v>147.79</c:v>
              </c:pt>
              <c:pt idx="8">
                <c:v>165.221</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FC52-8E45-9C83-5698CE71B559}"/>
            </c:ext>
          </c:extLst>
        </c:ser>
        <c:dLbls>
          <c:dLblPos val="ctr"/>
          <c:showLegendKey val="0"/>
          <c:showVal val="1"/>
          <c:showCatName val="0"/>
          <c:showSerName val="0"/>
          <c:showPercent val="0"/>
          <c:showBubbleSize val="0"/>
        </c:dLbls>
        <c:gapWidth val="82"/>
        <c:overlap val="100"/>
        <c:axId val="1"/>
        <c:axId val="2"/>
      </c:barChart>
      <c:catAx>
        <c:axId val="1"/>
        <c:scaling>
          <c:orientation val="minMax"/>
        </c:scaling>
        <c:delete val="0"/>
        <c:axPos val="b"/>
        <c:majorGridlines>
          <c:spPr>
            <a:ln>
              <a:solidFill>
                <a:srgbClr val="FFFFFF">
                  <a:alpha val="0"/>
                </a:srgbClr>
              </a:solidFill>
            </a:ln>
          </c:spPr>
        </c:majorGridlines>
        <c:numFmt formatCode="General" sourceLinked="0"/>
        <c:majorTickMark val="out"/>
        <c:minorTickMark val="none"/>
        <c:tickLblPos val="low"/>
        <c:spPr>
          <a:ln w="12700">
            <a:solidFill>
              <a:srgbClr val="000000"/>
            </a:solidFill>
          </a:ln>
        </c:spPr>
        <c:txPr>
          <a:bodyPr/>
          <a:lstStyle/>
          <a:p>
            <a:pPr>
              <a:defRPr sz="1400" b="0" i="0" u="none" strike="noStrike" noProof="1">
                <a:solidFill>
                  <a:srgbClr val="333333"/>
                </a:solidFill>
                <a:latin typeface="Arial"/>
                <a:ea typeface="KaiTi" panose="02010609060101010101" pitchFamily="49" charset="-122"/>
              </a:defRPr>
            </a:pPr>
            <a:endParaRPr lang="en-US"/>
          </a:p>
        </c:txPr>
        <c:crossAx val="2"/>
        <c:crosses val="autoZero"/>
        <c:auto val="1"/>
        <c:lblAlgn val="ctr"/>
        <c:lblOffset val="100"/>
        <c:noMultiLvlLbl val="1"/>
      </c:catAx>
      <c:valAx>
        <c:axId val="2"/>
        <c:scaling>
          <c:orientation val="minMax"/>
          <c:min val="0"/>
        </c:scaling>
        <c:delete val="0"/>
        <c:axPos val="l"/>
        <c:majorGridlines>
          <c:spPr>
            <a:ln>
              <a:solidFill>
                <a:srgbClr val="FFFFFF">
                  <a:alpha val="0"/>
                </a:srgbClr>
              </a:solidFill>
            </a:ln>
          </c:spPr>
        </c:majorGridlines>
        <c:numFmt formatCode="#,##0" sourceLinked="0"/>
        <c:majorTickMark val="out"/>
        <c:minorTickMark val="none"/>
        <c:tickLblPos val="none"/>
        <c:spPr>
          <a:ln>
            <a:noFill/>
          </a:ln>
        </c:spPr>
        <c:txPr>
          <a:bodyPr/>
          <a:lstStyle/>
          <a:p>
            <a:pPr>
              <a:defRPr sz="100" b="0" i="0" u="none" strike="noStrike" noProof="1">
                <a:solidFill>
                  <a:srgbClr val="000000"/>
                </a:solidFill>
                <a:latin typeface="Arial"/>
                <a:ea typeface="KaiTi" panose="02010609060101010101" pitchFamily="49" charset="-122"/>
              </a:defRPr>
            </a:pPr>
            <a:endParaRPr lang="en-US"/>
          </a:p>
        </c:txPr>
        <c:crossAx val="1"/>
        <c:crosses val="autoZero"/>
        <c:crossBetween val="between"/>
      </c:valAx>
      <c:spPr>
        <a:noFill/>
        <a:ln>
          <a:noFill/>
        </a:ln>
      </c:spPr>
    </c:plotArea>
    <c:plotVisOnly val="1"/>
    <c:dispBlanksAs val="gap"/>
    <c:showDLblsOverMax val="1"/>
  </c:chart>
  <c:spPr>
    <a:noFill/>
    <a:ln>
      <a:noFill/>
    </a:ln>
  </c:spPr>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manualLayout>
          <c:layoutTarget val="inner"/>
          <c:xMode val="edge"/>
          <c:yMode val="edge"/>
          <c:x val="0.03"/>
          <c:y val="9.7500000000000003E-2"/>
          <c:w val="0.93"/>
          <c:h val="0.79637000000000002"/>
        </c:manualLayout>
      </c:layout>
      <c:barChart>
        <c:barDir val="col"/>
        <c:grouping val="stacked"/>
        <c:varyColors val="0"/>
        <c:ser>
          <c:idx val="0"/>
          <c:order val="0"/>
          <c:tx>
            <c:v>Quarterly NP</c:v>
          </c:tx>
          <c:spPr>
            <a:solidFill>
              <a:srgbClr val="051C2C"/>
            </a:solidFill>
          </c:spPr>
          <c:invertIfNegative val="1"/>
          <c:dLbls>
            <c:numFmt formatCode="#,##0" sourceLinked="0"/>
            <c:spPr>
              <a:noFill/>
              <a:ln>
                <a:noFill/>
              </a:ln>
              <a:effectLst/>
            </c:spPr>
            <c:txPr>
              <a:bodyPr/>
              <a:lstStyle/>
              <a:p>
                <a:pPr>
                  <a:defRPr sz="1400" b="0" i="0" u="none" strike="noStrike" noProof="1">
                    <a:solidFill>
                      <a:srgbClr val="FFFFFF"/>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9"/>
              <c:pt idx="0">
                <c:v>24Q3</c:v>
              </c:pt>
              <c:pt idx="1">
                <c:v>24Q4</c:v>
              </c:pt>
              <c:pt idx="2">
                <c:v>25Q1</c:v>
              </c:pt>
              <c:pt idx="3">
                <c:v>25Q2</c:v>
              </c:pt>
              <c:pt idx="4">
                <c:v>25Q3</c:v>
              </c:pt>
              <c:pt idx="5">
                <c:v>25Q4</c:v>
              </c:pt>
              <c:pt idx="6">
                <c:v>26Q1</c:v>
              </c:pt>
              <c:pt idx="7">
                <c:v>26Q2</c:v>
              </c:pt>
              <c:pt idx="8">
                <c:v>26Q3</c:v>
              </c:pt>
            </c:strLit>
          </c:cat>
          <c:val>
            <c:numLit>
              <c:formatCode>General</c:formatCode>
              <c:ptCount val="9"/>
              <c:pt idx="0">
                <c:v>13.135999999999999</c:v>
              </c:pt>
              <c:pt idx="1">
                <c:v>14.744</c:v>
              </c:pt>
              <c:pt idx="2">
                <c:v>13.962999999999999</c:v>
              </c:pt>
              <c:pt idx="3">
                <c:v>16.523</c:v>
              </c:pt>
              <c:pt idx="4">
                <c:v>18.548999999999999</c:v>
              </c:pt>
              <c:pt idx="5">
                <c:v>23.167000000000002</c:v>
              </c:pt>
              <c:pt idx="6">
                <c:v>20.738</c:v>
              </c:pt>
              <c:pt idx="7">
                <c:v>22.545999999999999</c:v>
              </c:pt>
              <c:pt idx="8">
                <c:v>21.245999999999999</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2434-B64E-BD1B-03FED180EF4E}"/>
            </c:ext>
          </c:extLst>
        </c:ser>
        <c:dLbls>
          <c:dLblPos val="ctr"/>
          <c:showLegendKey val="0"/>
          <c:showVal val="1"/>
          <c:showCatName val="0"/>
          <c:showSerName val="0"/>
          <c:showPercent val="0"/>
          <c:showBubbleSize val="0"/>
        </c:dLbls>
        <c:gapWidth val="82"/>
        <c:overlap val="100"/>
        <c:axId val="1"/>
        <c:axId val="2"/>
      </c:barChart>
      <c:catAx>
        <c:axId val="1"/>
        <c:scaling>
          <c:orientation val="minMax"/>
        </c:scaling>
        <c:delete val="0"/>
        <c:axPos val="b"/>
        <c:majorGridlines>
          <c:spPr>
            <a:ln>
              <a:solidFill>
                <a:srgbClr val="FFFFFF">
                  <a:alpha val="0"/>
                </a:srgbClr>
              </a:solidFill>
            </a:ln>
          </c:spPr>
        </c:majorGridlines>
        <c:numFmt formatCode="General" sourceLinked="0"/>
        <c:majorTickMark val="out"/>
        <c:minorTickMark val="none"/>
        <c:tickLblPos val="low"/>
        <c:spPr>
          <a:ln w="12700">
            <a:solidFill>
              <a:srgbClr val="000000"/>
            </a:solidFill>
          </a:ln>
        </c:spPr>
        <c:txPr>
          <a:bodyPr/>
          <a:lstStyle/>
          <a:p>
            <a:pPr>
              <a:defRPr sz="1400" b="0" i="0" u="none" strike="noStrike" noProof="1">
                <a:solidFill>
                  <a:srgbClr val="333333"/>
                </a:solidFill>
                <a:latin typeface="Arial"/>
                <a:ea typeface="KaiTi" panose="02010609060101010101" pitchFamily="49" charset="-122"/>
              </a:defRPr>
            </a:pPr>
            <a:endParaRPr lang="en-US"/>
          </a:p>
        </c:txPr>
        <c:crossAx val="2"/>
        <c:crosses val="autoZero"/>
        <c:auto val="1"/>
        <c:lblAlgn val="ctr"/>
        <c:lblOffset val="100"/>
        <c:noMultiLvlLbl val="1"/>
      </c:catAx>
      <c:valAx>
        <c:axId val="2"/>
        <c:scaling>
          <c:orientation val="minMax"/>
          <c:min val="0"/>
        </c:scaling>
        <c:delete val="0"/>
        <c:axPos val="l"/>
        <c:majorGridlines>
          <c:spPr>
            <a:ln>
              <a:solidFill>
                <a:srgbClr val="FFFFFF">
                  <a:alpha val="0"/>
                </a:srgbClr>
              </a:solidFill>
            </a:ln>
          </c:spPr>
        </c:majorGridlines>
        <c:numFmt formatCode="General" sourceLinked="0"/>
        <c:majorTickMark val="out"/>
        <c:minorTickMark val="none"/>
        <c:tickLblPos val="none"/>
        <c:spPr>
          <a:ln>
            <a:noFill/>
          </a:ln>
        </c:spPr>
        <c:txPr>
          <a:bodyPr/>
          <a:lstStyle/>
          <a:p>
            <a:pPr>
              <a:defRPr sz="100" b="0" i="0" u="none" strike="noStrike" noProof="1">
                <a:solidFill>
                  <a:srgbClr val="000000"/>
                </a:solidFill>
                <a:latin typeface="Arial"/>
                <a:ea typeface="KaiTi" panose="02010609060101010101" pitchFamily="49" charset="-122"/>
              </a:defRPr>
            </a:pPr>
            <a:endParaRPr lang="en-US"/>
          </a:p>
        </c:txPr>
        <c:crossAx val="1"/>
        <c:crosses val="autoZero"/>
        <c:crossBetween val="between"/>
      </c:valAx>
      <c:spPr>
        <a:noFill/>
        <a:ln>
          <a:noFill/>
        </a:ln>
      </c:spPr>
    </c:plotArea>
    <c:plotVisOnly val="1"/>
    <c:dispBlanksAs val="gap"/>
    <c:showDLblsOverMax val="1"/>
  </c:chart>
  <c:spPr>
    <a:noFill/>
    <a:ln>
      <a:noFill/>
    </a:ln>
  </c:spPr>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0"/>
    <c:plotArea>
      <c:layout/>
      <c:barChart>
        <c:barDir val="col"/>
        <c:grouping val="stacked"/>
        <c:varyColors val="1"/>
        <c:ser>
          <c:idx val="0"/>
          <c:order val="0"/>
          <c:tx>
            <c:strRef>
              <c:f>Sheet1!$B$1</c:f>
              <c:strCache>
                <c:ptCount val="1"/>
                <c:pt idx="0">
                  <c:v>base</c:v>
                </c:pt>
              </c:strCache>
            </c:strRef>
          </c:tx>
          <c:spPr>
            <a:noFill/>
          </c:spPr>
          <c:invertIfNegative val="1"/>
          <c:dLbls>
            <c:delete val="1"/>
          </c:dLbls>
          <c:cat>
            <c:strRef>
              <c:f>Sheet1!$A$2:$A$8</c:f>
              <c:strCache>
                <c:ptCount val="7"/>
                <c:pt idx="0">
                  <c:v>2Q26</c:v>
                </c:pt>
                <c:pt idx="1">
                  <c:v>Gross profit</c:v>
                </c:pt>
                <c:pt idx="2">
                  <c:v>Taxes &amp; surcharges</c:v>
                </c:pt>
                <c:pt idx="3">
                  <c:v>Impairment</c:v>
                </c:pt>
                <c:pt idx="4">
                  <c:v>FX</c:v>
                </c:pt>
                <c:pt idx="5">
                  <c:v>Other</c:v>
                </c:pt>
                <c:pt idx="6">
                  <c:v>3Q26</c:v>
                </c:pt>
              </c:strCache>
            </c:strRef>
          </c:cat>
          <c:val>
            <c:numRef>
              <c:f>Sheet1!$B$2:$B$8</c:f>
              <c:numCache>
                <c:formatCode>General</c:formatCode>
                <c:ptCount val="7"/>
                <c:pt idx="0">
                  <c:v>0</c:v>
                </c:pt>
                <c:pt idx="1">
                  <c:v>22.513999999999999</c:v>
                </c:pt>
                <c:pt idx="2">
                  <c:v>20.986999999999998</c:v>
                </c:pt>
                <c:pt idx="3">
                  <c:v>19.786999999999999</c:v>
                </c:pt>
                <c:pt idx="4">
                  <c:v>19.786999999999999</c:v>
                </c:pt>
                <c:pt idx="5">
                  <c:v>20.266999999999999</c:v>
                </c:pt>
                <c:pt idx="6">
                  <c:v>0</c:v>
                </c:pt>
              </c:numCache>
            </c:numRef>
          </c:val>
          <c:extLst>
            <c:ext xmlns:c16="http://schemas.microsoft.com/office/drawing/2014/chart" uri="{C3380CC4-5D6E-409C-BE32-E72D297353CC}">
              <c16:uniqueId val="{00000000-2391-4B4E-90F5-43E5E6B247D8}"/>
            </c:ext>
          </c:extLst>
        </c:ser>
        <c:ser>
          <c:idx val="1"/>
          <c:order val="1"/>
          <c:tx>
            <c:strRef>
              <c:f>Sheet1!$C$1</c:f>
              <c:strCache>
                <c:ptCount val="1"/>
                <c:pt idx="0">
                  <c:v>Total</c:v>
                </c:pt>
              </c:strCache>
            </c:strRef>
          </c:tx>
          <c:spPr>
            <a:solidFill>
              <a:srgbClr val="051C2C"/>
            </a:solidFill>
            <a:ln>
              <a:noFill/>
            </a:ln>
          </c:spPr>
          <c:invertIfNegative val="1"/>
          <c:dLbls>
            <c:numFmt formatCode="0.0" sourceLinked="0"/>
            <c:spPr>
              <a:noFill/>
              <a:ln>
                <a:noFill/>
              </a:ln>
              <a:effectLst/>
            </c:spPr>
            <c:txPr>
              <a:bodyPr/>
              <a:lstStyle/>
              <a:p>
                <a:pPr>
                  <a:defRPr sz="1000">
                    <a:solidFill>
                      <a:schemeClr val="bg1"/>
                    </a:solidFill>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2Q26</c:v>
                </c:pt>
                <c:pt idx="1">
                  <c:v>Gross profit</c:v>
                </c:pt>
                <c:pt idx="2">
                  <c:v>Taxes &amp; surcharges</c:v>
                </c:pt>
                <c:pt idx="3">
                  <c:v>Impairment</c:v>
                </c:pt>
                <c:pt idx="4">
                  <c:v>FX</c:v>
                </c:pt>
                <c:pt idx="5">
                  <c:v>Other</c:v>
                </c:pt>
                <c:pt idx="6">
                  <c:v>3Q26</c:v>
                </c:pt>
              </c:strCache>
            </c:strRef>
          </c:cat>
          <c:val>
            <c:numRef>
              <c:f>Sheet1!$C$2:$C$8</c:f>
              <c:numCache>
                <c:formatCode>General</c:formatCode>
                <c:ptCount val="7"/>
                <c:pt idx="0">
                  <c:v>22.545999999999999</c:v>
                </c:pt>
                <c:pt idx="6">
                  <c:v>21.245999999999999</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1-2391-4B4E-90F5-43E5E6B247D8}"/>
            </c:ext>
          </c:extLst>
        </c:ser>
        <c:ser>
          <c:idx val="2"/>
          <c:order val="2"/>
          <c:tx>
            <c:strRef>
              <c:f>Sheet1!$D$1</c:f>
              <c:strCache>
                <c:ptCount val="1"/>
                <c:pt idx="0">
                  <c:v>Increase</c:v>
                </c:pt>
              </c:strCache>
            </c:strRef>
          </c:tx>
          <c:spPr>
            <a:solidFill>
              <a:srgbClr val="00A9F4"/>
            </a:solidFill>
            <a:ln>
              <a:noFill/>
            </a:ln>
          </c:spPr>
          <c:invertIfNegative val="1"/>
          <c:dLbls>
            <c:numFmt formatCode="0.0" sourceLinked="0"/>
            <c:spPr>
              <a:noFill/>
              <a:ln>
                <a:noFill/>
              </a:ln>
              <a:effectLst/>
            </c:spPr>
            <c:txPr>
              <a:bodyPr/>
              <a:lstStyle/>
              <a:p>
                <a:pPr>
                  <a:defRPr sz="1000">
                    <a:solidFill>
                      <a:srgbClr val="333333"/>
                    </a:solidFill>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2Q26</c:v>
                </c:pt>
                <c:pt idx="1">
                  <c:v>Gross profit</c:v>
                </c:pt>
                <c:pt idx="2">
                  <c:v>Taxes &amp; surcharges</c:v>
                </c:pt>
                <c:pt idx="3">
                  <c:v>Impairment</c:v>
                </c:pt>
                <c:pt idx="4">
                  <c:v>FX</c:v>
                </c:pt>
                <c:pt idx="5">
                  <c:v>Other</c:v>
                </c:pt>
                <c:pt idx="6">
                  <c:v>3Q26</c:v>
                </c:pt>
              </c:strCache>
            </c:strRef>
          </c:cat>
          <c:val>
            <c:numRef>
              <c:f>Sheet1!$D$2:$D$8</c:f>
              <c:numCache>
                <c:formatCode>General</c:formatCode>
                <c:ptCount val="7"/>
                <c:pt idx="4">
                  <c:v>0.48</c:v>
                </c:pt>
                <c:pt idx="5">
                  <c:v>0.97899999999999998</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2-2391-4B4E-90F5-43E5E6B247D8}"/>
            </c:ext>
          </c:extLst>
        </c:ser>
        <c:ser>
          <c:idx val="3"/>
          <c:order val="3"/>
          <c:tx>
            <c:strRef>
              <c:f>Sheet1!$E$1</c:f>
              <c:strCache>
                <c:ptCount val="1"/>
                <c:pt idx="0">
                  <c:v>Decrease</c:v>
                </c:pt>
              </c:strCache>
            </c:strRef>
          </c:tx>
          <c:spPr>
            <a:solidFill>
              <a:srgbClr val="8FA3B0"/>
            </a:solidFill>
            <a:ln>
              <a:noFill/>
            </a:ln>
          </c:spPr>
          <c:invertIfNegative val="1"/>
          <c:dLbls>
            <c:numFmt formatCode="0.0" sourceLinked="0"/>
            <c:spPr>
              <a:noFill/>
              <a:ln>
                <a:noFill/>
              </a:ln>
              <a:effectLst/>
            </c:spPr>
            <c:txPr>
              <a:bodyPr/>
              <a:lstStyle/>
              <a:p>
                <a:pPr>
                  <a:defRPr sz="1000">
                    <a:solidFill>
                      <a:srgbClr val="333333"/>
                    </a:solidFill>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2Q26</c:v>
                </c:pt>
                <c:pt idx="1">
                  <c:v>Gross profit</c:v>
                </c:pt>
                <c:pt idx="2">
                  <c:v>Taxes &amp; surcharges</c:v>
                </c:pt>
                <c:pt idx="3">
                  <c:v>Impairment</c:v>
                </c:pt>
                <c:pt idx="4">
                  <c:v>FX</c:v>
                </c:pt>
                <c:pt idx="5">
                  <c:v>Other</c:v>
                </c:pt>
                <c:pt idx="6">
                  <c:v>3Q26</c:v>
                </c:pt>
              </c:strCache>
            </c:strRef>
          </c:cat>
          <c:val>
            <c:numRef>
              <c:f>Sheet1!$E$2:$E$8</c:f>
              <c:numCache>
                <c:formatCode>General</c:formatCode>
                <c:ptCount val="7"/>
                <c:pt idx="1">
                  <c:v>3.2000000000000001E-2</c:v>
                </c:pt>
                <c:pt idx="2">
                  <c:v>1.5269999999999999</c:v>
                </c:pt>
                <c:pt idx="3">
                  <c:v>1.2</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3-2391-4B4E-90F5-43E5E6B247D8}"/>
            </c:ext>
          </c:extLst>
        </c:ser>
        <c:dLbls>
          <c:showLegendKey val="0"/>
          <c:showVal val="1"/>
          <c:showCatName val="0"/>
          <c:showSerName val="0"/>
          <c:showPercent val="0"/>
          <c:showBubbleSize val="0"/>
        </c:dLbls>
        <c:gapWidth val="40"/>
        <c:overlap val="100"/>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1000"/>
            </a:pPr>
            <a:endParaRPr lang="zh-CN"/>
          </a:p>
        </c:txPr>
        <c:crossAx val="-2113994440"/>
        <c:crosses val="autoZero"/>
        <c:auto val="1"/>
        <c:lblAlgn val="ctr"/>
        <c:lblOffset val="100"/>
        <c:noMultiLvlLbl val="0"/>
      </c:catAx>
      <c:valAx>
        <c:axId val="-2113994440"/>
        <c:scaling>
          <c:orientation val="minMax"/>
        </c:scaling>
        <c:delete val="1"/>
        <c:axPos val="l"/>
        <c:numFmt formatCode="General" sourceLinked="1"/>
        <c:majorTickMark val="out"/>
        <c:minorTickMark val="none"/>
        <c:tickLblPos val="nextTo"/>
        <c:crossAx val="-2068027336"/>
        <c:crosses val="autoZero"/>
        <c:crossBetween val="between"/>
      </c:valAx>
    </c:plotArea>
    <c:plotVisOnly val="1"/>
    <c:dispBlanksAs val="gap"/>
    <c:showDLblsOverMax val="1"/>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0"/>
    <c:plotArea>
      <c:layout/>
      <c:barChart>
        <c:barDir val="col"/>
        <c:grouping val="clustered"/>
        <c:varyColors val="1"/>
        <c:ser>
          <c:idx val="0"/>
          <c:order val="0"/>
          <c:tx>
            <c:strRef>
              <c:f>Sheet1!$B$1</c:f>
              <c:strCache>
                <c:ptCount val="1"/>
                <c:pt idx="0">
                  <c:v>Revenue</c:v>
                </c:pt>
              </c:strCache>
            </c:strRef>
          </c:tx>
          <c:spPr>
            <a:solidFill>
              <a:srgbClr val="051C2C"/>
            </a:solidFill>
            <a:ln>
              <a:noFill/>
            </a:ln>
          </c:spPr>
          <c:invertIfNegative val="1"/>
          <c:dLbls>
            <c:numFmt formatCode="0" sourceLinked="0"/>
            <c:spPr>
              <a:noFill/>
              <a:ln>
                <a:noFill/>
              </a:ln>
              <a:effectLst/>
            </c:spPr>
            <c:txPr>
              <a:bodyPr/>
              <a:lstStyle/>
              <a:p>
                <a:pPr>
                  <a:defRPr sz="1000">
                    <a:solidFill>
                      <a:srgbClr val="333333"/>
                    </a:solidFill>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3Q25</c:v>
                </c:pt>
                <c:pt idx="1">
                  <c:v>3Q26</c:v>
                </c:pt>
              </c:strCache>
            </c:strRef>
          </c:cat>
          <c:val>
            <c:numRef>
              <c:f>Sheet1!$B$2:$B$3</c:f>
              <c:numCache>
                <c:formatCode>General</c:formatCode>
                <c:ptCount val="2"/>
                <c:pt idx="0">
                  <c:v>104.19</c:v>
                </c:pt>
                <c:pt idx="1">
                  <c:v>165.22</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0-08A4-384C-8F77-F9335F468E25}"/>
            </c:ext>
          </c:extLst>
        </c:ser>
        <c:ser>
          <c:idx val="1"/>
          <c:order val="1"/>
          <c:tx>
            <c:strRef>
              <c:f>Sheet1!$C$1</c:f>
              <c:strCache>
                <c:ptCount val="1"/>
                <c:pt idx="0">
                  <c:v>NP</c:v>
                </c:pt>
              </c:strCache>
            </c:strRef>
          </c:tx>
          <c:spPr>
            <a:solidFill>
              <a:srgbClr val="00A9F4"/>
            </a:solidFill>
            <a:ln>
              <a:noFill/>
            </a:ln>
          </c:spPr>
          <c:invertIfNegative val="1"/>
          <c:dLbls>
            <c:numFmt formatCode="0" sourceLinked="0"/>
            <c:spPr>
              <a:noFill/>
              <a:ln>
                <a:noFill/>
              </a:ln>
              <a:effectLst/>
            </c:spPr>
            <c:txPr>
              <a:bodyPr/>
              <a:lstStyle/>
              <a:p>
                <a:pPr>
                  <a:defRPr sz="1000">
                    <a:solidFill>
                      <a:srgbClr val="333333"/>
                    </a:solidFill>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3Q25</c:v>
                </c:pt>
                <c:pt idx="1">
                  <c:v>3Q26</c:v>
                </c:pt>
              </c:strCache>
            </c:strRef>
          </c:cat>
          <c:val>
            <c:numRef>
              <c:f>Sheet1!$C$2:$C$3</c:f>
              <c:numCache>
                <c:formatCode>General</c:formatCode>
                <c:ptCount val="2"/>
                <c:pt idx="0">
                  <c:v>18.55</c:v>
                </c:pt>
                <c:pt idx="1">
                  <c:v>21.25</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1-08A4-384C-8F77-F9335F468E25}"/>
            </c:ext>
          </c:extLst>
        </c:ser>
        <c:dLbls>
          <c:showLegendKey val="0"/>
          <c:showVal val="1"/>
          <c:showCatName val="0"/>
          <c:showSerName val="0"/>
          <c:showPercent val="0"/>
          <c:showBubbleSize val="0"/>
        </c:dLbls>
        <c:gapWidth val="60"/>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1000"/>
            </a:pPr>
            <a:endParaRPr lang="zh-CN"/>
          </a:p>
        </c:txPr>
        <c:crossAx val="-2113994440"/>
        <c:crosses val="autoZero"/>
        <c:auto val="1"/>
        <c:lblAlgn val="ctr"/>
        <c:lblOffset val="100"/>
        <c:noMultiLvlLbl val="0"/>
      </c:catAx>
      <c:valAx>
        <c:axId val="-2113994440"/>
        <c:scaling>
          <c:orientation val="minMax"/>
        </c:scaling>
        <c:delete val="1"/>
        <c:axPos val="l"/>
        <c:numFmt formatCode="General" sourceLinked="1"/>
        <c:majorTickMark val="out"/>
        <c:minorTickMark val="none"/>
        <c:tickLblPos val="nextTo"/>
        <c:crossAx val="-2068027336"/>
        <c:crosses val="autoZero"/>
        <c:crossBetween val="between"/>
      </c:valAx>
      <c:spPr>
        <a:noFill/>
        <a:ln w="25400">
          <a:noFill/>
        </a:ln>
        <a:effectLst>
          <a:glow>
            <a:schemeClr val="accent1"/>
          </a:glow>
        </a:effectLst>
      </c:spPr>
    </c:plotArea>
    <c:legend>
      <c:legendPos val="b"/>
      <c:overlay val="0"/>
      <c:txPr>
        <a:bodyPr/>
        <a:lstStyle/>
        <a:p>
          <a:pPr>
            <a:defRPr sz="900"/>
          </a:pPr>
          <a:endParaRPr lang="zh-CN"/>
        </a:p>
      </c:txPr>
    </c:legend>
    <c:plotVisOnly val="1"/>
    <c:dispBlanksAs val="gap"/>
    <c:showDLblsOverMax val="1"/>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0"/>
    <c:plotArea>
      <c:layout/>
      <c:barChart>
        <c:barDir val="col"/>
        <c:grouping val="clustered"/>
        <c:varyColors val="1"/>
        <c:ser>
          <c:idx val="0"/>
          <c:order val="0"/>
          <c:tx>
            <c:strRef>
              <c:f>Sheet1!$B$1</c:f>
              <c:strCache>
                <c:ptCount val="1"/>
                <c:pt idx="0">
                  <c:v>Net margin</c:v>
                </c:pt>
              </c:strCache>
            </c:strRef>
          </c:tx>
          <c:spPr>
            <a:solidFill>
              <a:srgbClr val="051C2C"/>
            </a:solidFill>
            <a:ln>
              <a:noFill/>
            </a:ln>
          </c:spPr>
          <c:invertIfNegative val="1"/>
          <c:dLbls>
            <c:numFmt formatCode="0.0" sourceLinked="0"/>
            <c:spPr>
              <a:noFill/>
              <a:ln>
                <a:noFill/>
              </a:ln>
              <a:effectLst/>
            </c:spPr>
            <c:txPr>
              <a:bodyPr/>
              <a:lstStyle/>
              <a:p>
                <a:pPr>
                  <a:defRPr sz="1000">
                    <a:solidFill>
                      <a:srgbClr val="333333"/>
                    </a:solidFill>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9M25</c:v>
                </c:pt>
                <c:pt idx="1">
                  <c:v>9M26</c:v>
                </c:pt>
              </c:strCache>
            </c:strRef>
          </c:cat>
          <c:val>
            <c:numRef>
              <c:f>Sheet1!$B$2:$B$3</c:f>
              <c:numCache>
                <c:formatCode>General</c:formatCode>
                <c:ptCount val="2"/>
                <c:pt idx="0">
                  <c:v>17.3</c:v>
                </c:pt>
                <c:pt idx="1">
                  <c:v>14.6</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0-EC08-2843-8B02-2B3D205C8E20}"/>
            </c:ext>
          </c:extLst>
        </c:ser>
        <c:ser>
          <c:idx val="1"/>
          <c:order val="1"/>
          <c:tx>
            <c:strRef>
              <c:f>Sheet1!$C$1</c:f>
              <c:strCache>
                <c:ptCount val="1"/>
                <c:pt idx="0">
                  <c:v>GPM</c:v>
                </c:pt>
              </c:strCache>
            </c:strRef>
          </c:tx>
          <c:spPr>
            <a:solidFill>
              <a:srgbClr val="00A9F4"/>
            </a:solidFill>
            <a:ln>
              <a:noFill/>
            </a:ln>
          </c:spPr>
          <c:invertIfNegative val="1"/>
          <c:dLbls>
            <c:numFmt formatCode="0.0" sourceLinked="0"/>
            <c:spPr>
              <a:noFill/>
              <a:ln>
                <a:noFill/>
              </a:ln>
              <a:effectLst/>
            </c:spPr>
            <c:txPr>
              <a:bodyPr/>
              <a:lstStyle/>
              <a:p>
                <a:pPr>
                  <a:defRPr sz="1000">
                    <a:solidFill>
                      <a:srgbClr val="333333"/>
                    </a:solidFill>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9M25</c:v>
                </c:pt>
                <c:pt idx="1">
                  <c:v>9M26</c:v>
                </c:pt>
              </c:strCache>
            </c:strRef>
          </c:cat>
          <c:val>
            <c:numRef>
              <c:f>Sheet1!$C$2:$C$3</c:f>
              <c:numCache>
                <c:formatCode>General</c:formatCode>
                <c:ptCount val="2"/>
                <c:pt idx="0">
                  <c:v>25.31</c:v>
                </c:pt>
                <c:pt idx="1">
                  <c:v>22.72</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1-EC08-2843-8B02-2B3D205C8E20}"/>
            </c:ext>
          </c:extLst>
        </c:ser>
        <c:dLbls>
          <c:showLegendKey val="0"/>
          <c:showVal val="1"/>
          <c:showCatName val="0"/>
          <c:showSerName val="0"/>
          <c:showPercent val="0"/>
          <c:showBubbleSize val="0"/>
        </c:dLbls>
        <c:gapWidth val="60"/>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1000"/>
            </a:pPr>
            <a:endParaRPr lang="zh-CN"/>
          </a:p>
        </c:txPr>
        <c:crossAx val="-2113994440"/>
        <c:crosses val="autoZero"/>
        <c:auto val="1"/>
        <c:lblAlgn val="ctr"/>
        <c:lblOffset val="100"/>
        <c:noMultiLvlLbl val="0"/>
      </c:catAx>
      <c:valAx>
        <c:axId val="-2113994440"/>
        <c:scaling>
          <c:orientation val="minMax"/>
        </c:scaling>
        <c:delete val="1"/>
        <c:axPos val="l"/>
        <c:numFmt formatCode="General" sourceLinked="1"/>
        <c:majorTickMark val="out"/>
        <c:minorTickMark val="none"/>
        <c:tickLblPos val="nextTo"/>
        <c:crossAx val="-2068027336"/>
        <c:crosses val="autoZero"/>
        <c:crossBetween val="between"/>
      </c:valAx>
      <c:spPr>
        <a:noFill/>
        <a:ln w="25400">
          <a:noFill/>
        </a:ln>
      </c:spPr>
    </c:plotArea>
    <c:legend>
      <c:legendPos val="b"/>
      <c:overlay val="0"/>
      <c:txPr>
        <a:bodyPr/>
        <a:lstStyle/>
        <a:p>
          <a:pPr>
            <a:defRPr sz="900"/>
          </a:pPr>
          <a:endParaRPr lang="zh-CN"/>
        </a:p>
      </c:txPr>
    </c:legend>
    <c:plotVisOnly val="1"/>
    <c:dispBlanksAs val="gap"/>
    <c:showDLblsOverMax val="1"/>
  </c:chart>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manualLayout>
          <c:layoutTarget val="inner"/>
          <c:xMode val="edge"/>
          <c:yMode val="edge"/>
          <c:x val="0.03"/>
          <c:y val="9.7500000000000003E-2"/>
          <c:w val="0.93"/>
          <c:h val="0.64478000000000002"/>
        </c:manualLayout>
      </c:layout>
      <c:barChart>
        <c:barDir val="col"/>
        <c:grouping val="stacked"/>
        <c:varyColors val="0"/>
        <c:ser>
          <c:idx val="0"/>
          <c:order val="0"/>
          <c:tx>
            <c:v>Actual (2025A)</c:v>
          </c:tx>
          <c:spPr>
            <a:solidFill>
              <a:srgbClr val="051C2C"/>
            </a:solidFill>
          </c:spPr>
          <c:invertIfNegative val="1"/>
          <c:dLbls>
            <c:numFmt formatCode="0.0" sourceLinked="0"/>
            <c:spPr>
              <a:noFill/>
              <a:ln>
                <a:noFill/>
              </a:ln>
              <a:effectLst/>
            </c:spPr>
            <c:txPr>
              <a:bodyPr/>
              <a:lstStyle/>
              <a:p>
                <a:pPr>
                  <a:defRPr sz="1400" b="0" i="0" u="none" strike="noStrike" noProof="1">
                    <a:solidFill>
                      <a:srgbClr val="FFFFFF"/>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4"/>
              <c:pt idx="0">
                <c:v>2025A</c:v>
              </c:pt>
              <c:pt idx="1">
                <c:v>2026E</c:v>
              </c:pt>
              <c:pt idx="2">
                <c:v>2027E</c:v>
              </c:pt>
              <c:pt idx="3">
                <c:v>2028E</c:v>
              </c:pt>
            </c:strLit>
          </c:cat>
          <c:val>
            <c:numLit>
              <c:formatCode>General</c:formatCode>
              <c:ptCount val="4"/>
              <c:pt idx="0">
                <c:v>16.14</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B63F-1642-813D-8C49DDFC64C7}"/>
            </c:ext>
          </c:extLst>
        </c:ser>
        <c:ser>
          <c:idx val="1"/>
          <c:order val="1"/>
          <c:tx>
            <c:v>Consensus (2026-28E)</c:v>
          </c:tx>
          <c:spPr>
            <a:solidFill>
              <a:srgbClr val="00A9F4"/>
            </a:solidFill>
          </c:spPr>
          <c:invertIfNegative val="1"/>
          <c:dLbls>
            <c:numFmt formatCode="0.0" sourceLinked="0"/>
            <c:spPr>
              <a:noFill/>
              <a:ln>
                <a:noFill/>
              </a:ln>
              <a:effectLst/>
            </c:spPr>
            <c:txPr>
              <a:bodyPr/>
              <a:lstStyle/>
              <a:p>
                <a:pPr>
                  <a:defRPr sz="1400" b="0" i="0" u="none" strike="noStrike" noProof="1">
                    <a:solidFill>
                      <a:srgbClr val="051C2C"/>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4"/>
              <c:pt idx="0">
                <c:v>2025A</c:v>
              </c:pt>
              <c:pt idx="1">
                <c:v>2026E</c:v>
              </c:pt>
              <c:pt idx="2">
                <c:v>2027E</c:v>
              </c:pt>
              <c:pt idx="3">
                <c:v>2028E</c:v>
              </c:pt>
            </c:strLit>
          </c:cat>
          <c:val>
            <c:numLit>
              <c:formatCode>General</c:formatCode>
              <c:ptCount val="4"/>
              <c:pt idx="1">
                <c:v>20.82</c:v>
              </c:pt>
              <c:pt idx="2">
                <c:v>25.98</c:v>
              </c:pt>
              <c:pt idx="3">
                <c:v>31.15</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B63F-1642-813D-8C49DDFC64C7}"/>
            </c:ext>
          </c:extLst>
        </c:ser>
        <c:dLbls>
          <c:dLblPos val="ctr"/>
          <c:showLegendKey val="0"/>
          <c:showVal val="1"/>
          <c:showCatName val="0"/>
          <c:showSerName val="0"/>
          <c:showPercent val="0"/>
          <c:showBubbleSize val="0"/>
        </c:dLbls>
        <c:gapWidth val="82"/>
        <c:overlap val="100"/>
        <c:axId val="1"/>
        <c:axId val="2"/>
      </c:barChart>
      <c:catAx>
        <c:axId val="1"/>
        <c:scaling>
          <c:orientation val="minMax"/>
        </c:scaling>
        <c:delete val="0"/>
        <c:axPos val="b"/>
        <c:majorGridlines>
          <c:spPr>
            <a:ln>
              <a:solidFill>
                <a:srgbClr val="FFFFFF">
                  <a:alpha val="0"/>
                </a:srgbClr>
              </a:solidFill>
            </a:ln>
          </c:spPr>
        </c:majorGridlines>
        <c:numFmt formatCode="General" sourceLinked="0"/>
        <c:majorTickMark val="out"/>
        <c:minorTickMark val="none"/>
        <c:tickLblPos val="low"/>
        <c:spPr>
          <a:ln w="12700">
            <a:solidFill>
              <a:srgbClr val="000000"/>
            </a:solidFill>
          </a:ln>
        </c:spPr>
        <c:txPr>
          <a:bodyPr/>
          <a:lstStyle/>
          <a:p>
            <a:pPr>
              <a:defRPr sz="1400" b="0" i="0" u="none" strike="noStrike" noProof="1">
                <a:solidFill>
                  <a:srgbClr val="333333"/>
                </a:solidFill>
                <a:latin typeface="Arial"/>
                <a:ea typeface="KaiTi" panose="02010609060101010101" pitchFamily="49" charset="-122"/>
              </a:defRPr>
            </a:pPr>
            <a:endParaRPr lang="en-US"/>
          </a:p>
        </c:txPr>
        <c:crossAx val="2"/>
        <c:crosses val="autoZero"/>
        <c:auto val="1"/>
        <c:lblAlgn val="ctr"/>
        <c:lblOffset val="100"/>
        <c:noMultiLvlLbl val="1"/>
      </c:catAx>
      <c:valAx>
        <c:axId val="2"/>
        <c:scaling>
          <c:orientation val="minMax"/>
          <c:max val="40"/>
          <c:min val="0"/>
        </c:scaling>
        <c:delete val="0"/>
        <c:axPos val="l"/>
        <c:majorGridlines>
          <c:spPr>
            <a:ln>
              <a:solidFill>
                <a:srgbClr val="FFFFFF">
                  <a:alpha val="0"/>
                </a:srgbClr>
              </a:solidFill>
            </a:ln>
          </c:spPr>
        </c:majorGridlines>
        <c:numFmt formatCode="General" sourceLinked="0"/>
        <c:majorTickMark val="out"/>
        <c:minorTickMark val="none"/>
        <c:tickLblPos val="none"/>
        <c:spPr>
          <a:ln>
            <a:noFill/>
          </a:ln>
        </c:spPr>
        <c:txPr>
          <a:bodyPr/>
          <a:lstStyle/>
          <a:p>
            <a:pPr>
              <a:defRPr sz="100" b="0" i="0" u="none" strike="noStrike" noProof="1">
                <a:solidFill>
                  <a:srgbClr val="000000"/>
                </a:solidFill>
                <a:latin typeface="Arial"/>
                <a:ea typeface="KaiTi" panose="02010609060101010101" pitchFamily="49" charset="-122"/>
              </a:defRPr>
            </a:pPr>
            <a:endParaRPr lang="en-US"/>
          </a:p>
        </c:txPr>
        <c:crossAx val="1"/>
        <c:crosses val="autoZero"/>
        <c:crossBetween val="between"/>
      </c:valAx>
      <c:spPr>
        <a:noFill/>
        <a:ln>
          <a:noFill/>
        </a:ln>
      </c:spPr>
    </c:plotArea>
    <c:legend>
      <c:legendPos val="b"/>
      <c:overlay val="0"/>
      <c:txPr>
        <a:bodyPr/>
        <a:lstStyle/>
        <a:p>
          <a:pPr>
            <a:defRPr sz="1300" b="0" i="0" u="none" strike="noStrike" noProof="1">
              <a:solidFill>
                <a:srgbClr val="666666"/>
              </a:solidFill>
              <a:latin typeface="Arial"/>
              <a:ea typeface="KaiTi" panose="02010609060101010101" pitchFamily="49" charset="-122"/>
            </a:defRPr>
          </a:pPr>
          <a:endParaRPr lang="en-US"/>
        </a:p>
      </c:txPr>
    </c:legend>
    <c:plotVisOnly val="1"/>
    <c:dispBlanksAs val="gap"/>
    <c:showDLblsOverMax val="1"/>
  </c:chart>
  <c:spPr>
    <a:noFill/>
    <a:ln>
      <a:noFill/>
    </a:ln>
  </c:spPr>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lineChart>
        <c:grouping val="standard"/>
        <c:varyColors val="0"/>
        <c:ser>
          <c:idx val="0"/>
          <c:order val="0"/>
          <c:tx>
            <c:v>H/A premium (price basis)</c:v>
          </c:tx>
          <c:spPr>
            <a:ln w="38100">
              <a:solidFill>
                <a:srgbClr val="1783FF"/>
              </a:solidFill>
            </a:ln>
          </c:spPr>
          <c:marker>
            <c:symbol val="circle"/>
            <c:size val="6"/>
            <c:spPr>
              <a:solidFill>
                <a:srgbClr val="051C2C"/>
              </a:solidFill>
              <a:ln w="38100">
                <a:solidFill>
                  <a:srgbClr val="051C2C"/>
                </a:solidFill>
              </a:ln>
            </c:spPr>
          </c:marker>
          <c:dLbls>
            <c:numFmt formatCode="0.0" sourceLinked="0"/>
            <c:spPr>
              <a:noFill/>
              <a:ln>
                <a:noFill/>
              </a:ln>
              <a:effectLst/>
            </c:spPr>
            <c:txPr>
              <a:bodyPr/>
              <a:lstStyle/>
              <a:p>
                <a:pPr>
                  <a:defRPr sz="1300" b="0" i="0" u="none" strike="noStrike" noProof="1">
                    <a:solidFill>
                      <a:srgbClr val="051C2C"/>
                    </a:solidFill>
                    <a:latin typeface="Arial"/>
                    <a:ea typeface="KaiTi" panose="02010609060101010101" pitchFamily="49" charset="-122"/>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6"/>
              <c:pt idx="0">
                <c:v>Issued May 2025</c:v>
              </c:pt>
              <c:pt idx="1">
                <c:v>2025-07</c:v>
              </c:pt>
              <c:pt idx="2">
                <c:v>2026-03</c:v>
              </c:pt>
              <c:pt idx="3">
                <c:v>2026-09-10</c:v>
              </c:pt>
              <c:pt idx="4">
                <c:v>2026-09-24</c:v>
              </c:pt>
              <c:pt idx="5">
                <c:v>2026-10-09</c:v>
              </c:pt>
            </c:strLit>
          </c:cat>
          <c:val>
            <c:numLit>
              <c:formatCode>General</c:formatCode>
              <c:ptCount val="6"/>
              <c:pt idx="0">
                <c:v>-6.7</c:v>
              </c:pt>
              <c:pt idx="1">
                <c:v>45</c:v>
              </c:pt>
              <c:pt idx="2">
                <c:v>47.5</c:v>
              </c:pt>
              <c:pt idx="3">
                <c:v>43</c:v>
              </c:pt>
              <c:pt idx="4">
                <c:v>44.5</c:v>
              </c:pt>
              <c:pt idx="5">
                <c:v>41.9</c:v>
              </c:pt>
            </c:numLit>
          </c:val>
          <c:smooth val="0"/>
          <c:extLst>
            <c:ext xmlns:c16="http://schemas.microsoft.com/office/drawing/2014/chart" uri="{C3380CC4-5D6E-409C-BE32-E72D297353CC}">
              <c16:uniqueId val="{00000000-A1DA-6F4E-9918-B7E0D60DE0C6}"/>
            </c:ext>
          </c:extLst>
        </c:ser>
        <c:ser>
          <c:idx val="1"/>
          <c:order val="1"/>
          <c:tx>
            <c:v>Band top 35%</c:v>
          </c:tx>
          <c:spPr>
            <a:ln w="25400">
              <a:solidFill>
                <a:srgbClr val="68B8A8"/>
              </a:solidFill>
              <a:prstDash val="dash"/>
            </a:ln>
          </c:spPr>
          <c:marker>
            <c:symbol val="circle"/>
            <c:size val="6"/>
            <c:spPr>
              <a:solidFill>
                <a:srgbClr val="B8C4CC"/>
              </a:solidFill>
              <a:ln w="25400">
                <a:solidFill>
                  <a:srgbClr val="B8C4CC"/>
                </a:solidFill>
                <a:prstDash val="dash"/>
              </a:ln>
            </c:spPr>
          </c:marker>
          <c:cat>
            <c:strLit>
              <c:ptCount val="6"/>
              <c:pt idx="0">
                <c:v>Issued May 2025</c:v>
              </c:pt>
              <c:pt idx="1">
                <c:v>2025-07</c:v>
              </c:pt>
              <c:pt idx="2">
                <c:v>2026-03</c:v>
              </c:pt>
              <c:pt idx="3">
                <c:v>2026-09-10</c:v>
              </c:pt>
              <c:pt idx="4">
                <c:v>2026-09-24</c:v>
              </c:pt>
              <c:pt idx="5">
                <c:v>2026-10-09</c:v>
              </c:pt>
            </c:strLit>
          </c:cat>
          <c:val>
            <c:numLit>
              <c:formatCode>General</c:formatCode>
              <c:ptCount val="6"/>
              <c:pt idx="0">
                <c:v>35</c:v>
              </c:pt>
              <c:pt idx="1">
                <c:v>35</c:v>
              </c:pt>
              <c:pt idx="2">
                <c:v>35</c:v>
              </c:pt>
              <c:pt idx="3">
                <c:v>35</c:v>
              </c:pt>
              <c:pt idx="4">
                <c:v>35</c:v>
              </c:pt>
              <c:pt idx="5">
                <c:v>35</c:v>
              </c:pt>
            </c:numLit>
          </c:val>
          <c:smooth val="0"/>
          <c:extLst>
            <c:ext xmlns:c16="http://schemas.microsoft.com/office/drawing/2014/chart" uri="{C3380CC4-5D6E-409C-BE32-E72D297353CC}">
              <c16:uniqueId val="{00000001-A1DA-6F4E-9918-B7E0D60DE0C6}"/>
            </c:ext>
          </c:extLst>
        </c:ser>
        <c:ser>
          <c:idx val="2"/>
          <c:order val="2"/>
          <c:tx>
            <c:v>Band bottom 25%</c:v>
          </c:tx>
          <c:spPr>
            <a:ln w="25400">
              <a:solidFill>
                <a:srgbClr val="C9A86A"/>
              </a:solidFill>
              <a:prstDash val="dash"/>
            </a:ln>
          </c:spPr>
          <c:marker>
            <c:symbol val="circle"/>
            <c:size val="6"/>
            <c:spPr>
              <a:solidFill>
                <a:srgbClr val="B8C4CC"/>
              </a:solidFill>
              <a:ln w="25400">
                <a:solidFill>
                  <a:srgbClr val="B8C4CC"/>
                </a:solidFill>
                <a:prstDash val="dash"/>
              </a:ln>
            </c:spPr>
          </c:marker>
          <c:cat>
            <c:strLit>
              <c:ptCount val="6"/>
              <c:pt idx="0">
                <c:v>Issued May 2025</c:v>
              </c:pt>
              <c:pt idx="1">
                <c:v>2025-07</c:v>
              </c:pt>
              <c:pt idx="2">
                <c:v>2026-03</c:v>
              </c:pt>
              <c:pt idx="3">
                <c:v>2026-09-10</c:v>
              </c:pt>
              <c:pt idx="4">
                <c:v>2026-09-24</c:v>
              </c:pt>
              <c:pt idx="5">
                <c:v>2026-10-09</c:v>
              </c:pt>
            </c:strLit>
          </c:cat>
          <c:val>
            <c:numLit>
              <c:formatCode>General</c:formatCode>
              <c:ptCount val="6"/>
              <c:pt idx="0">
                <c:v>25</c:v>
              </c:pt>
              <c:pt idx="1">
                <c:v>25</c:v>
              </c:pt>
              <c:pt idx="2">
                <c:v>25</c:v>
              </c:pt>
              <c:pt idx="3">
                <c:v>25</c:v>
              </c:pt>
              <c:pt idx="4">
                <c:v>25</c:v>
              </c:pt>
              <c:pt idx="5">
                <c:v>25</c:v>
              </c:pt>
            </c:numLit>
          </c:val>
          <c:smooth val="0"/>
          <c:extLst>
            <c:ext xmlns:c16="http://schemas.microsoft.com/office/drawing/2014/chart" uri="{C3380CC4-5D6E-409C-BE32-E72D297353CC}">
              <c16:uniqueId val="{00000002-A1DA-6F4E-9918-B7E0D60DE0C6}"/>
            </c:ext>
          </c:extLst>
        </c:ser>
        <c:dLbls>
          <c:showLegendKey val="0"/>
          <c:showVal val="0"/>
          <c:showCatName val="0"/>
          <c:showSerName val="0"/>
          <c:showPercent val="0"/>
          <c:showBubbleSize val="0"/>
        </c:dLbls>
        <c:marker val="1"/>
        <c:smooth val="0"/>
        <c:axId val="1"/>
        <c:axId val="2"/>
      </c:lineChart>
      <c:catAx>
        <c:axId val="1"/>
        <c:scaling>
          <c:orientation val="minMax"/>
        </c:scaling>
        <c:delete val="0"/>
        <c:axPos val="b"/>
        <c:majorGridlines>
          <c:spPr>
            <a:ln>
              <a:solidFill>
                <a:srgbClr val="FFFFFF">
                  <a:alpha val="0"/>
                </a:srgbClr>
              </a:solidFill>
            </a:ln>
          </c:spPr>
        </c:majorGridlines>
        <c:numFmt formatCode="General" sourceLinked="0"/>
        <c:majorTickMark val="out"/>
        <c:minorTickMark val="none"/>
        <c:tickLblPos val="low"/>
        <c:spPr>
          <a:ln w="12700">
            <a:solidFill>
              <a:srgbClr val="000000"/>
            </a:solidFill>
          </a:ln>
        </c:spPr>
        <c:txPr>
          <a:bodyPr/>
          <a:lstStyle/>
          <a:p>
            <a:pPr>
              <a:defRPr sz="1300" b="0" i="0" u="none" strike="noStrike" noProof="1">
                <a:solidFill>
                  <a:srgbClr val="333333"/>
                </a:solidFill>
                <a:latin typeface="Arial"/>
                <a:ea typeface="KaiTi" panose="02010609060101010101" pitchFamily="49" charset="-122"/>
              </a:defRPr>
            </a:pPr>
            <a:endParaRPr lang="en-US"/>
          </a:p>
        </c:txPr>
        <c:crossAx val="2"/>
        <c:crosses val="autoZero"/>
        <c:auto val="1"/>
        <c:lblAlgn val="ctr"/>
        <c:lblOffset val="100"/>
        <c:noMultiLvlLbl val="1"/>
      </c:catAx>
      <c:valAx>
        <c:axId val="2"/>
        <c:scaling>
          <c:orientation val="minMax"/>
          <c:max val="55"/>
          <c:min val="-15"/>
        </c:scaling>
        <c:delete val="0"/>
        <c:axPos val="l"/>
        <c:majorGridlines>
          <c:spPr>
            <a:ln>
              <a:solidFill>
                <a:srgbClr val="FFFFFF">
                  <a:alpha val="0"/>
                </a:srgbClr>
              </a:solidFill>
            </a:ln>
          </c:spPr>
        </c:majorGridlines>
        <c:numFmt formatCode="General" sourceLinked="0"/>
        <c:majorTickMark val="out"/>
        <c:minorTickMark val="none"/>
        <c:tickLblPos val="none"/>
        <c:spPr>
          <a:ln>
            <a:noFill/>
          </a:ln>
        </c:spPr>
        <c:txPr>
          <a:bodyPr/>
          <a:lstStyle/>
          <a:p>
            <a:pPr>
              <a:defRPr sz="1200" b="0" i="0" u="none" strike="noStrike" noProof="1">
                <a:solidFill>
                  <a:srgbClr val="000000"/>
                </a:solidFill>
                <a:latin typeface="Arial"/>
                <a:ea typeface="KaiTi" panose="02010609060101010101" pitchFamily="49" charset="-122"/>
              </a:defRPr>
            </a:pPr>
            <a:endParaRPr lang="en-US"/>
          </a:p>
        </c:txPr>
        <c:crossAx val="1"/>
        <c:crosses val="autoZero"/>
        <c:crossBetween val="between"/>
      </c:valAx>
      <c:spPr>
        <a:noFill/>
        <a:ln>
          <a:noFill/>
        </a:ln>
      </c:spPr>
    </c:plotArea>
    <c:legend>
      <c:legendPos val="b"/>
      <c:overlay val="0"/>
      <c:txPr>
        <a:bodyPr/>
        <a:lstStyle/>
        <a:p>
          <a:pPr>
            <a:defRPr sz="1300" b="0" i="0" u="none" strike="noStrike" noProof="1">
              <a:solidFill>
                <a:srgbClr val="666666"/>
              </a:solidFill>
              <a:latin typeface="Arial"/>
              <a:ea typeface="KaiTi" panose="02010609060101010101" pitchFamily="49" charset="-122"/>
            </a:defRPr>
          </a:pPr>
          <a:endParaRPr lang="en-US"/>
        </a:p>
      </c:txPr>
    </c:legend>
    <c:plotVisOnly val="1"/>
    <c:dispBlanksAs val="gap"/>
    <c:showDLblsOverMax val="1"/>
  </c:chart>
  <c:spPr>
    <a:noFill/>
    <a:ln>
      <a:noFill/>
    </a:ln>
  </c:spPr>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barChart>
        <c:barDir val="col"/>
        <c:grouping val="stacked"/>
        <c:varyColors val="0"/>
        <c:ser>
          <c:idx val="0"/>
          <c:order val="0"/>
          <c:tx>
            <c:v>2025 actual shipments</c:v>
          </c:tx>
          <c:spPr>
            <a:solidFill>
              <a:srgbClr val="051C2C"/>
            </a:solidFill>
          </c:spPr>
          <c:invertIfNegative val="1"/>
          <c:dLbls>
            <c:numFmt formatCode="#,##0" sourceLinked="0"/>
            <c:spPr>
              <a:noFill/>
              <a:ln>
                <a:noFill/>
              </a:ln>
              <a:effectLst/>
            </c:spPr>
            <c:txPr>
              <a:bodyPr/>
              <a:lstStyle/>
              <a:p>
                <a:pPr>
                  <a:defRPr sz="1400" b="0" i="0" u="none" strike="noStrike" noProof="1">
                    <a:solidFill>
                      <a:srgbClr val="FFFFFF"/>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7"/>
              <c:pt idx="0">
                <c:v>2025A EVTank</c:v>
              </c:pt>
              <c:pt idx="1">
                <c:v>Sinolink</c:v>
              </c:pt>
              <c:pt idx="2">
                <c:v>Guosen</c:v>
              </c:pt>
              <c:pt idx="3">
                <c:v>Soochow</c:v>
              </c:pt>
              <c:pt idx="4">
                <c:v>Guolian Minsheng</c:v>
              </c:pt>
              <c:pt idx="5">
                <c:v>Zheshang</c:v>
              </c:pt>
              <c:pt idx="6">
                <c:v>Xinluo</c:v>
              </c:pt>
            </c:strLit>
          </c:cat>
          <c:val>
            <c:numLit>
              <c:formatCode>General</c:formatCode>
              <c:ptCount val="7"/>
              <c:pt idx="0">
                <c:v>2280.5</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D979-5040-8AD9-08ACFD212E6D}"/>
            </c:ext>
          </c:extLst>
        </c:ser>
        <c:ser>
          <c:idx val="1"/>
          <c:order val="1"/>
          <c:tx>
            <c:v>2026E institutional forecasts</c:v>
          </c:tx>
          <c:spPr>
            <a:solidFill>
              <a:srgbClr val="00A9F4"/>
            </a:solidFill>
          </c:spPr>
          <c:invertIfNegative val="1"/>
          <c:dLbls>
            <c:numFmt formatCode="#,##0" sourceLinked="0"/>
            <c:spPr>
              <a:noFill/>
              <a:ln>
                <a:noFill/>
              </a:ln>
              <a:effectLst/>
            </c:spPr>
            <c:txPr>
              <a:bodyPr/>
              <a:lstStyle/>
              <a:p>
                <a:pPr>
                  <a:defRPr sz="1400" b="0" i="0" u="none" strike="noStrike" noProof="1">
                    <a:solidFill>
                      <a:srgbClr val="051C2C"/>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7"/>
              <c:pt idx="0">
                <c:v>2025A EVTank</c:v>
              </c:pt>
              <c:pt idx="1">
                <c:v>Sinolink</c:v>
              </c:pt>
              <c:pt idx="2">
                <c:v>Guosen</c:v>
              </c:pt>
              <c:pt idx="3">
                <c:v>Soochow</c:v>
              </c:pt>
              <c:pt idx="4">
                <c:v>Guolian Minsheng</c:v>
              </c:pt>
              <c:pt idx="5">
                <c:v>Zheshang</c:v>
              </c:pt>
              <c:pt idx="6">
                <c:v>Xinluo</c:v>
              </c:pt>
            </c:strLit>
          </c:cat>
          <c:val>
            <c:numLit>
              <c:formatCode>General</c:formatCode>
              <c:ptCount val="7"/>
              <c:pt idx="1">
                <c:v>2537</c:v>
              </c:pt>
              <c:pt idx="2">
                <c:v>2773</c:v>
              </c:pt>
              <c:pt idx="3">
                <c:v>2998</c:v>
              </c:pt>
              <c:pt idx="4">
                <c:v>3016</c:v>
              </c:pt>
              <c:pt idx="5">
                <c:v>3037</c:v>
              </c:pt>
              <c:pt idx="6">
                <c:v>3092</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D979-5040-8AD9-08ACFD212E6D}"/>
            </c:ext>
          </c:extLst>
        </c:ser>
        <c:dLbls>
          <c:dLblPos val="ctr"/>
          <c:showLegendKey val="0"/>
          <c:showVal val="1"/>
          <c:showCatName val="0"/>
          <c:showSerName val="0"/>
          <c:showPercent val="0"/>
          <c:showBubbleSize val="0"/>
        </c:dLbls>
        <c:gapWidth val="82"/>
        <c:overlap val="100"/>
        <c:axId val="1"/>
        <c:axId val="2"/>
      </c:barChart>
      <c:catAx>
        <c:axId val="1"/>
        <c:scaling>
          <c:orientation val="minMax"/>
        </c:scaling>
        <c:delete val="0"/>
        <c:axPos val="b"/>
        <c:majorGridlines>
          <c:spPr>
            <a:ln>
              <a:solidFill>
                <a:srgbClr val="FFFFFF">
                  <a:alpha val="0"/>
                </a:srgbClr>
              </a:solidFill>
            </a:ln>
          </c:spPr>
        </c:majorGridlines>
        <c:numFmt formatCode="General" sourceLinked="0"/>
        <c:majorTickMark val="out"/>
        <c:minorTickMark val="none"/>
        <c:tickLblPos val="low"/>
        <c:spPr>
          <a:ln w="12700">
            <a:solidFill>
              <a:srgbClr val="000000"/>
            </a:solidFill>
          </a:ln>
        </c:spPr>
        <c:txPr>
          <a:bodyPr/>
          <a:lstStyle/>
          <a:p>
            <a:pPr>
              <a:defRPr sz="1400" b="0" i="0" u="none" strike="noStrike" noProof="1">
                <a:solidFill>
                  <a:srgbClr val="333333"/>
                </a:solidFill>
                <a:latin typeface="Arial"/>
                <a:ea typeface="KaiTi" panose="02010609060101010101" pitchFamily="49" charset="-122"/>
              </a:defRPr>
            </a:pPr>
            <a:endParaRPr lang="en-US"/>
          </a:p>
        </c:txPr>
        <c:crossAx val="2"/>
        <c:crosses val="autoZero"/>
        <c:auto val="1"/>
        <c:lblAlgn val="ctr"/>
        <c:lblOffset val="100"/>
        <c:noMultiLvlLbl val="1"/>
      </c:catAx>
      <c:valAx>
        <c:axId val="2"/>
        <c:scaling>
          <c:orientation val="minMax"/>
          <c:max val="4000"/>
          <c:min val="0"/>
        </c:scaling>
        <c:delete val="0"/>
        <c:axPos val="l"/>
        <c:majorGridlines>
          <c:spPr>
            <a:ln>
              <a:solidFill>
                <a:srgbClr val="FFFFFF">
                  <a:alpha val="0"/>
                </a:srgbClr>
              </a:solidFill>
            </a:ln>
          </c:spPr>
        </c:majorGridlines>
        <c:numFmt formatCode="#,##0" sourceLinked="0"/>
        <c:majorTickMark val="out"/>
        <c:minorTickMark val="none"/>
        <c:tickLblPos val="none"/>
        <c:spPr>
          <a:ln>
            <a:noFill/>
          </a:ln>
        </c:spPr>
        <c:txPr>
          <a:bodyPr/>
          <a:lstStyle/>
          <a:p>
            <a:pPr>
              <a:defRPr sz="1200" b="0" i="0" u="none" strike="noStrike" noProof="1">
                <a:solidFill>
                  <a:srgbClr val="000000"/>
                </a:solidFill>
                <a:latin typeface="Arial"/>
                <a:ea typeface="KaiTi" panose="02010609060101010101" pitchFamily="49" charset="-122"/>
              </a:defRPr>
            </a:pPr>
            <a:endParaRPr lang="en-US"/>
          </a:p>
        </c:txPr>
        <c:crossAx val="1"/>
        <c:crosses val="autoZero"/>
        <c:crossBetween val="between"/>
      </c:valAx>
      <c:spPr>
        <a:noFill/>
        <a:ln>
          <a:noFill/>
        </a:ln>
      </c:spPr>
    </c:plotArea>
    <c:legend>
      <c:legendPos val="b"/>
      <c:overlay val="0"/>
      <c:txPr>
        <a:bodyPr/>
        <a:lstStyle/>
        <a:p>
          <a:pPr>
            <a:defRPr sz="1400" b="0" i="0" u="none" strike="noStrike" noProof="1">
              <a:solidFill>
                <a:srgbClr val="666666"/>
              </a:solidFill>
              <a:latin typeface="Arial"/>
              <a:ea typeface="KaiTi" panose="02010609060101010101" pitchFamily="49" charset="-122"/>
            </a:defRPr>
          </a:pPr>
          <a:endParaRPr lang="en-US"/>
        </a:p>
      </c:txPr>
    </c:legend>
    <c:plotVisOnly val="1"/>
    <c:dispBlanksAs val="gap"/>
    <c:showDLblsOverMax val="1"/>
  </c:chart>
  <c:spPr>
    <a:noFill/>
    <a:ln>
      <a:noFill/>
    </a:ln>
  </c:spPr>
  <c:txPr>
    <a:bodyPr/>
    <a:lstStyle/>
    <a:p>
      <a:pPr>
        <a:defRPr b="0" i="0" u="none" strike="noStrike" noProof="1">
          <a:latin typeface="Arial"/>
        </a:defRPr>
      </a:pPr>
      <a:endParaRPr lang="en-US"/>
    </a:p>
  </c:txPr>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barChart>
        <c:barDir val="col"/>
        <c:grouping val="stacked"/>
        <c:varyColors val="0"/>
        <c:ser>
          <c:idx val="0"/>
          <c:order val="0"/>
          <c:tx>
            <c:v>2025 actual shipments</c:v>
          </c:tx>
          <c:spPr>
            <a:solidFill>
              <a:srgbClr val="051C2C"/>
            </a:solidFill>
          </c:spPr>
          <c:invertIfNegative val="1"/>
          <c:dLbls>
            <c:numFmt formatCode="#,##0" sourceLinked="0"/>
            <c:spPr>
              <a:noFill/>
              <a:ln>
                <a:noFill/>
              </a:ln>
              <a:effectLst/>
            </c:spPr>
            <c:txPr>
              <a:bodyPr/>
              <a:lstStyle/>
              <a:p>
                <a:pPr>
                  <a:defRPr sz="1400" b="0" i="0" u="none" strike="noStrike" noProof="1">
                    <a:solidFill>
                      <a:srgbClr val="FFFFFF"/>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8"/>
              <c:pt idx="0">
                <c:v>2025A EVTank</c:v>
              </c:pt>
              <c:pt idx="1">
                <c:v>Sinolink</c:v>
              </c:pt>
              <c:pt idx="2">
                <c:v>Minmetals</c:v>
              </c:pt>
              <c:pt idx="3">
                <c:v>Guosen</c:v>
              </c:pt>
              <c:pt idx="4">
                <c:v>Zhongtai</c:v>
              </c:pt>
              <c:pt idx="5">
                <c:v>Zheshang</c:v>
              </c:pt>
              <c:pt idx="6">
                <c:v>Xinluo</c:v>
              </c:pt>
              <c:pt idx="7">
                <c:v>Soochow</c:v>
              </c:pt>
            </c:strLit>
          </c:cat>
          <c:val>
            <c:numLit>
              <c:formatCode>General</c:formatCode>
              <c:ptCount val="8"/>
              <c:pt idx="0">
                <c:v>651.5</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35B8-A744-AFA5-F7B56DF86F11}"/>
            </c:ext>
          </c:extLst>
        </c:ser>
        <c:ser>
          <c:idx val="1"/>
          <c:order val="1"/>
          <c:tx>
            <c:v>2026E institutional forecasts</c:v>
          </c:tx>
          <c:spPr>
            <a:solidFill>
              <a:srgbClr val="00A9F4"/>
            </a:solidFill>
          </c:spPr>
          <c:invertIfNegative val="1"/>
          <c:dLbls>
            <c:numFmt formatCode="#,##0" sourceLinked="0"/>
            <c:spPr>
              <a:noFill/>
              <a:ln>
                <a:noFill/>
              </a:ln>
              <a:effectLst/>
            </c:spPr>
            <c:txPr>
              <a:bodyPr/>
              <a:lstStyle/>
              <a:p>
                <a:pPr>
                  <a:defRPr sz="1400" b="0" i="0" u="none" strike="noStrike" noProof="1">
                    <a:solidFill>
                      <a:srgbClr val="051C2C"/>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8"/>
              <c:pt idx="0">
                <c:v>2025A EVTank</c:v>
              </c:pt>
              <c:pt idx="1">
                <c:v>Sinolink</c:v>
              </c:pt>
              <c:pt idx="2">
                <c:v>Minmetals</c:v>
              </c:pt>
              <c:pt idx="3">
                <c:v>Guosen</c:v>
              </c:pt>
              <c:pt idx="4">
                <c:v>Zhongtai</c:v>
              </c:pt>
              <c:pt idx="5">
                <c:v>Zheshang</c:v>
              </c:pt>
              <c:pt idx="6">
                <c:v>Xinluo</c:v>
              </c:pt>
              <c:pt idx="7">
                <c:v>Soochow</c:v>
              </c:pt>
            </c:strLit>
          </c:cat>
          <c:val>
            <c:numLit>
              <c:formatCode>General</c:formatCode>
              <c:ptCount val="8"/>
              <c:pt idx="1">
                <c:v>795</c:v>
              </c:pt>
              <c:pt idx="2">
                <c:v>825</c:v>
              </c:pt>
              <c:pt idx="3">
                <c:v>850</c:v>
              </c:pt>
              <c:pt idx="4">
                <c:v>874</c:v>
              </c:pt>
              <c:pt idx="5">
                <c:v>900</c:v>
              </c:pt>
              <c:pt idx="6">
                <c:v>1090</c:v>
              </c:pt>
              <c:pt idx="7">
                <c:v>1111</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35B8-A744-AFA5-F7B56DF86F11}"/>
            </c:ext>
          </c:extLst>
        </c:ser>
        <c:dLbls>
          <c:dLblPos val="ctr"/>
          <c:showLegendKey val="0"/>
          <c:showVal val="1"/>
          <c:showCatName val="0"/>
          <c:showSerName val="0"/>
          <c:showPercent val="0"/>
          <c:showBubbleSize val="0"/>
        </c:dLbls>
        <c:gapWidth val="82"/>
        <c:overlap val="100"/>
        <c:axId val="1"/>
        <c:axId val="2"/>
      </c:barChart>
      <c:catAx>
        <c:axId val="1"/>
        <c:scaling>
          <c:orientation val="minMax"/>
        </c:scaling>
        <c:delete val="0"/>
        <c:axPos val="b"/>
        <c:majorGridlines>
          <c:spPr>
            <a:ln>
              <a:solidFill>
                <a:srgbClr val="FFFFFF">
                  <a:alpha val="0"/>
                </a:srgbClr>
              </a:solidFill>
            </a:ln>
          </c:spPr>
        </c:majorGridlines>
        <c:numFmt formatCode="General" sourceLinked="0"/>
        <c:majorTickMark val="out"/>
        <c:minorTickMark val="none"/>
        <c:tickLblPos val="low"/>
        <c:spPr>
          <a:ln w="12700">
            <a:solidFill>
              <a:srgbClr val="000000"/>
            </a:solidFill>
          </a:ln>
        </c:spPr>
        <c:txPr>
          <a:bodyPr/>
          <a:lstStyle/>
          <a:p>
            <a:pPr>
              <a:defRPr sz="1400" b="0" i="0" u="none" strike="noStrike" noProof="1">
                <a:solidFill>
                  <a:srgbClr val="333333"/>
                </a:solidFill>
                <a:latin typeface="Arial"/>
                <a:ea typeface="KaiTi" panose="02010609060101010101" pitchFamily="49" charset="-122"/>
              </a:defRPr>
            </a:pPr>
            <a:endParaRPr lang="en-US"/>
          </a:p>
        </c:txPr>
        <c:crossAx val="2"/>
        <c:crosses val="autoZero"/>
        <c:auto val="1"/>
        <c:lblAlgn val="ctr"/>
        <c:lblOffset val="100"/>
        <c:noMultiLvlLbl val="1"/>
      </c:catAx>
      <c:valAx>
        <c:axId val="2"/>
        <c:scaling>
          <c:orientation val="minMax"/>
          <c:max val="1200"/>
          <c:min val="0"/>
        </c:scaling>
        <c:delete val="0"/>
        <c:axPos val="l"/>
        <c:majorGridlines>
          <c:spPr>
            <a:ln>
              <a:solidFill>
                <a:srgbClr val="FFFFFF">
                  <a:alpha val="0"/>
                </a:srgbClr>
              </a:solidFill>
            </a:ln>
          </c:spPr>
        </c:majorGridlines>
        <c:numFmt formatCode="#,##0" sourceLinked="0"/>
        <c:majorTickMark val="out"/>
        <c:minorTickMark val="none"/>
        <c:tickLblPos val="none"/>
        <c:spPr>
          <a:ln>
            <a:noFill/>
          </a:ln>
        </c:spPr>
        <c:txPr>
          <a:bodyPr/>
          <a:lstStyle/>
          <a:p>
            <a:pPr>
              <a:defRPr sz="1200" b="0" i="0" u="none" strike="noStrike" noProof="1">
                <a:solidFill>
                  <a:srgbClr val="000000"/>
                </a:solidFill>
                <a:latin typeface="Arial"/>
                <a:ea typeface="KaiTi" panose="02010609060101010101" pitchFamily="49" charset="-122"/>
              </a:defRPr>
            </a:pPr>
            <a:endParaRPr lang="en-US"/>
          </a:p>
        </c:txPr>
        <c:crossAx val="1"/>
        <c:crosses val="autoZero"/>
        <c:crossBetween val="between"/>
      </c:valAx>
      <c:spPr>
        <a:noFill/>
        <a:ln>
          <a:noFill/>
        </a:ln>
      </c:spPr>
    </c:plotArea>
    <c:legend>
      <c:legendPos val="b"/>
      <c:overlay val="0"/>
      <c:txPr>
        <a:bodyPr/>
        <a:lstStyle/>
        <a:p>
          <a:pPr>
            <a:defRPr sz="1400" b="0" i="0" u="none" strike="noStrike" noProof="1">
              <a:solidFill>
                <a:srgbClr val="666666"/>
              </a:solidFill>
              <a:latin typeface="Arial"/>
              <a:ea typeface="KaiTi" panose="02010609060101010101" pitchFamily="49" charset="-122"/>
            </a:defRPr>
          </a:pPr>
          <a:endParaRPr lang="en-US"/>
        </a:p>
      </c:txPr>
    </c:legend>
    <c:plotVisOnly val="1"/>
    <c:dispBlanksAs val="gap"/>
    <c:showDLblsOverMax val="1"/>
  </c:chart>
  <c:spPr>
    <a:noFill/>
    <a:ln>
      <a:noFill/>
    </a:ln>
  </c:spPr>
  <c:txPr>
    <a:bodyPr/>
    <a:lstStyle/>
    <a:p>
      <a:pPr>
        <a:defRPr b="0" i="0" u="none" strike="noStrike" noProof="1">
          <a:latin typeface="Arial"/>
        </a:defRPr>
      </a:pPr>
      <a:endParaRPr lang="en-US"/>
    </a:p>
  </c:txPr>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barChart>
        <c:barDir val="col"/>
        <c:grouping val="stacked"/>
        <c:varyColors val="0"/>
        <c:ser>
          <c:idx val="0"/>
          <c:order val="0"/>
          <c:tx>
            <c:v>CATL</c:v>
          </c:tx>
          <c:spPr>
            <a:solidFill>
              <a:srgbClr val="051C2C"/>
            </a:solidFill>
          </c:spPr>
          <c:invertIfNegative val="1"/>
          <c:dLbls>
            <c:numFmt formatCode="0.0" sourceLinked="0"/>
            <c:spPr>
              <a:noFill/>
              <a:ln>
                <a:noFill/>
              </a:ln>
              <a:effectLst/>
            </c:spPr>
            <c:txPr>
              <a:bodyPr/>
              <a:lstStyle/>
              <a:p>
                <a:pPr>
                  <a:defRPr sz="1400" b="0" i="0" u="none" strike="noStrike" noProof="1">
                    <a:solidFill>
                      <a:srgbClr val="FFFFFF"/>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10"/>
              <c:pt idx="0">
                <c:v>CATL</c:v>
              </c:pt>
              <c:pt idx="1">
                <c:v>BYD</c:v>
              </c:pt>
              <c:pt idx="2">
                <c:v>LG Energy Solution</c:v>
              </c:pt>
              <c:pt idx="3">
                <c:v>CALB</c:v>
              </c:pt>
              <c:pt idx="4">
                <c:v>Gotion</c:v>
              </c:pt>
              <c:pt idx="5">
                <c:v>Panasonic</c:v>
              </c:pt>
              <c:pt idx="6">
                <c:v>EVE Energy</c:v>
              </c:pt>
              <c:pt idx="7">
                <c:v>SK On</c:v>
              </c:pt>
              <c:pt idx="8">
                <c:v>SVOLT</c:v>
              </c:pt>
              <c:pt idx="9">
                <c:v>REPT</c:v>
              </c:pt>
            </c:strLit>
          </c:cat>
          <c:val>
            <c:numLit>
              <c:formatCode>General</c:formatCode>
              <c:ptCount val="10"/>
              <c:pt idx="0">
                <c:v>39.4</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7728-C04C-9148-BB487DC87D4F}"/>
            </c:ext>
          </c:extLst>
        </c:ser>
        <c:ser>
          <c:idx val="1"/>
          <c:order val="1"/>
          <c:tx>
            <c:v>Others</c:v>
          </c:tx>
          <c:spPr>
            <a:solidFill>
              <a:srgbClr val="B8C4CC"/>
            </a:solidFill>
          </c:spPr>
          <c:invertIfNegative val="1"/>
          <c:dLbls>
            <c:numFmt formatCode="0.0" sourceLinked="0"/>
            <c:spPr>
              <a:noFill/>
              <a:ln>
                <a:noFill/>
              </a:ln>
              <a:effectLst/>
            </c:spPr>
            <c:txPr>
              <a:bodyPr/>
              <a:lstStyle/>
              <a:p>
                <a:pPr>
                  <a:defRPr sz="1400" b="0" i="0" u="none" strike="noStrike" noProof="1">
                    <a:solidFill>
                      <a:srgbClr val="051C2C"/>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10"/>
              <c:pt idx="0">
                <c:v>CATL</c:v>
              </c:pt>
              <c:pt idx="1">
                <c:v>BYD</c:v>
              </c:pt>
              <c:pt idx="2">
                <c:v>LG Energy Solution</c:v>
              </c:pt>
              <c:pt idx="3">
                <c:v>CALB</c:v>
              </c:pt>
              <c:pt idx="4">
                <c:v>Gotion</c:v>
              </c:pt>
              <c:pt idx="5">
                <c:v>Panasonic</c:v>
              </c:pt>
              <c:pt idx="6">
                <c:v>EVE Energy</c:v>
              </c:pt>
              <c:pt idx="7">
                <c:v>SK On</c:v>
              </c:pt>
              <c:pt idx="8">
                <c:v>SVOLT</c:v>
              </c:pt>
              <c:pt idx="9">
                <c:v>REPT</c:v>
              </c:pt>
            </c:strLit>
          </c:cat>
          <c:val>
            <c:numLit>
              <c:formatCode>General</c:formatCode>
              <c:ptCount val="10"/>
              <c:pt idx="1">
                <c:v>15.1</c:v>
              </c:pt>
              <c:pt idx="2">
                <c:v>8.1</c:v>
              </c:pt>
              <c:pt idx="3">
                <c:v>5.3</c:v>
              </c:pt>
              <c:pt idx="4">
                <c:v>4.9000000000000004</c:v>
              </c:pt>
              <c:pt idx="5">
                <c:v>3.5</c:v>
              </c:pt>
              <c:pt idx="6">
                <c:v>3.5</c:v>
              </c:pt>
              <c:pt idx="7">
                <c:v>2.9</c:v>
              </c:pt>
              <c:pt idx="8">
                <c:v>2.6</c:v>
              </c:pt>
              <c:pt idx="9">
                <c:v>2.4</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7728-C04C-9148-BB487DC87D4F}"/>
            </c:ext>
          </c:extLst>
        </c:ser>
        <c:dLbls>
          <c:dLblPos val="ctr"/>
          <c:showLegendKey val="0"/>
          <c:showVal val="1"/>
          <c:showCatName val="0"/>
          <c:showSerName val="0"/>
          <c:showPercent val="0"/>
          <c:showBubbleSize val="0"/>
        </c:dLbls>
        <c:gapWidth val="82"/>
        <c:overlap val="100"/>
        <c:axId val="1"/>
        <c:axId val="2"/>
      </c:barChart>
      <c:catAx>
        <c:axId val="1"/>
        <c:scaling>
          <c:orientation val="minMax"/>
        </c:scaling>
        <c:delete val="0"/>
        <c:axPos val="b"/>
        <c:majorGridlines>
          <c:spPr>
            <a:ln>
              <a:solidFill>
                <a:srgbClr val="FFFFFF">
                  <a:alpha val="0"/>
                </a:srgbClr>
              </a:solidFill>
            </a:ln>
          </c:spPr>
        </c:majorGridlines>
        <c:numFmt formatCode="General" sourceLinked="0"/>
        <c:majorTickMark val="out"/>
        <c:minorTickMark val="none"/>
        <c:tickLblPos val="low"/>
        <c:spPr>
          <a:ln w="12700">
            <a:solidFill>
              <a:srgbClr val="000000"/>
            </a:solidFill>
          </a:ln>
        </c:spPr>
        <c:txPr>
          <a:bodyPr/>
          <a:lstStyle/>
          <a:p>
            <a:pPr>
              <a:defRPr sz="1400" b="0" i="0" u="none" strike="noStrike" noProof="1">
                <a:solidFill>
                  <a:srgbClr val="333333"/>
                </a:solidFill>
                <a:latin typeface="Arial"/>
                <a:ea typeface="KaiTi" panose="02010609060101010101" pitchFamily="49" charset="-122"/>
              </a:defRPr>
            </a:pPr>
            <a:endParaRPr lang="en-US"/>
          </a:p>
        </c:txPr>
        <c:crossAx val="2"/>
        <c:crosses val="autoZero"/>
        <c:auto val="1"/>
        <c:lblAlgn val="ctr"/>
        <c:lblOffset val="100"/>
        <c:noMultiLvlLbl val="1"/>
      </c:catAx>
      <c:valAx>
        <c:axId val="2"/>
        <c:scaling>
          <c:orientation val="minMax"/>
          <c:max val="40"/>
          <c:min val="0"/>
        </c:scaling>
        <c:delete val="0"/>
        <c:axPos val="l"/>
        <c:majorGridlines>
          <c:spPr>
            <a:ln>
              <a:solidFill>
                <a:srgbClr val="FFFFFF">
                  <a:alpha val="0"/>
                </a:srgbClr>
              </a:solidFill>
            </a:ln>
          </c:spPr>
        </c:majorGridlines>
        <c:numFmt formatCode="General" sourceLinked="0"/>
        <c:majorTickMark val="out"/>
        <c:minorTickMark val="none"/>
        <c:tickLblPos val="none"/>
        <c:spPr>
          <a:ln>
            <a:noFill/>
          </a:ln>
        </c:spPr>
        <c:txPr>
          <a:bodyPr/>
          <a:lstStyle/>
          <a:p>
            <a:pPr>
              <a:defRPr sz="1200" b="0" i="0" u="none" strike="noStrike" noProof="1">
                <a:solidFill>
                  <a:srgbClr val="000000"/>
                </a:solidFill>
                <a:latin typeface="Arial"/>
                <a:ea typeface="KaiTi" panose="02010609060101010101" pitchFamily="49" charset="-122"/>
              </a:defRPr>
            </a:pPr>
            <a:endParaRPr lang="en-US"/>
          </a:p>
        </c:txPr>
        <c:crossAx val="1"/>
        <c:crosses val="autoZero"/>
        <c:crossBetween val="between"/>
      </c:valAx>
      <c:spPr>
        <a:noFill/>
        <a:ln>
          <a:noFill/>
        </a:ln>
      </c:spPr>
    </c:plotArea>
    <c:legend>
      <c:legendPos val="b"/>
      <c:overlay val="0"/>
      <c:txPr>
        <a:bodyPr/>
        <a:lstStyle/>
        <a:p>
          <a:pPr>
            <a:defRPr sz="1400" b="0" i="0" u="none" strike="noStrike" noProof="1">
              <a:solidFill>
                <a:srgbClr val="666666"/>
              </a:solidFill>
              <a:latin typeface="Arial"/>
              <a:ea typeface="KaiTi" panose="02010609060101010101" pitchFamily="49" charset="-122"/>
            </a:defRPr>
          </a:pPr>
          <a:endParaRPr lang="en-US"/>
        </a:p>
      </c:txPr>
    </c:legend>
    <c:plotVisOnly val="1"/>
    <c:dispBlanksAs val="gap"/>
    <c:showDLblsOverMax val="1"/>
  </c:chart>
  <c:spPr>
    <a:noFill/>
    <a:ln>
      <a:noFill/>
    </a:ln>
  </c:spPr>
  <c:txPr>
    <a:bodyPr/>
    <a:lstStyle/>
    <a:p>
      <a:pPr>
        <a:defRPr b="0" i="0" u="none" strike="noStrike" noProof="1">
          <a:latin typeface="Arial"/>
        </a:defRPr>
      </a:pPr>
      <a:endParaRPr lang="en-US"/>
    </a:p>
  </c:txPr>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barChart>
        <c:barDir val="col"/>
        <c:grouping val="stacked"/>
        <c:varyColors val="0"/>
        <c:ser>
          <c:idx val="0"/>
          <c:order val="0"/>
          <c:tx>
            <c:v>Share</c:v>
          </c:tx>
          <c:spPr>
            <a:solidFill>
              <a:srgbClr val="051C2C"/>
            </a:solidFill>
          </c:spPr>
          <c:invertIfNegative val="1"/>
          <c:dLbls>
            <c:numFmt formatCode="0.0" sourceLinked="0"/>
            <c:spPr>
              <a:noFill/>
              <a:ln>
                <a:noFill/>
              </a:ln>
              <a:effectLst/>
            </c:spPr>
            <c:txPr>
              <a:bodyPr/>
              <a:lstStyle/>
              <a:p>
                <a:pPr>
                  <a:defRPr sz="1200" b="0" i="0" u="none" strike="noStrike" noProof="1">
                    <a:solidFill>
                      <a:srgbClr val="FFFFFF"/>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3"/>
              <c:pt idx="0">
                <c:v>Global</c:v>
              </c:pt>
              <c:pt idx="1">
                <c:v>Domestic</c:v>
              </c:pt>
              <c:pt idx="2">
                <c:v>Overseas</c:v>
              </c:pt>
            </c:strLit>
          </c:cat>
          <c:val>
            <c:numLit>
              <c:formatCode>General</c:formatCode>
              <c:ptCount val="3"/>
              <c:pt idx="0">
                <c:v>39.4</c:v>
              </c:pt>
              <c:pt idx="1">
                <c:v>44.7</c:v>
              </c:pt>
              <c:pt idx="2">
                <c:v>34</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C87F-9045-88C0-3963EE77BF7E}"/>
            </c:ext>
          </c:extLst>
        </c:ser>
        <c:dLbls>
          <c:dLblPos val="ctr"/>
          <c:showLegendKey val="0"/>
          <c:showVal val="1"/>
          <c:showCatName val="0"/>
          <c:showSerName val="0"/>
          <c:showPercent val="0"/>
          <c:showBubbleSize val="0"/>
        </c:dLbls>
        <c:gapWidth val="100"/>
        <c:overlap val="100"/>
        <c:axId val="1"/>
        <c:axId val="2"/>
      </c:barChart>
      <c:catAx>
        <c:axId val="1"/>
        <c:scaling>
          <c:orientation val="minMax"/>
        </c:scaling>
        <c:delete val="0"/>
        <c:axPos val="b"/>
        <c:majorGridlines>
          <c:spPr>
            <a:ln>
              <a:solidFill>
                <a:srgbClr val="FFFFFF">
                  <a:alpha val="0"/>
                </a:srgbClr>
              </a:solidFill>
            </a:ln>
          </c:spPr>
        </c:majorGridlines>
        <c:numFmt formatCode="General" sourceLinked="0"/>
        <c:majorTickMark val="out"/>
        <c:minorTickMark val="none"/>
        <c:tickLblPos val="low"/>
        <c:spPr>
          <a:ln w="12700">
            <a:solidFill>
              <a:srgbClr val="000000"/>
            </a:solidFill>
          </a:ln>
        </c:spPr>
        <c:txPr>
          <a:bodyPr/>
          <a:lstStyle/>
          <a:p>
            <a:pPr>
              <a:defRPr sz="1200" b="0" i="0" u="none" strike="noStrike" noProof="1">
                <a:solidFill>
                  <a:srgbClr val="333333"/>
                </a:solidFill>
                <a:latin typeface="Arial"/>
                <a:ea typeface="KaiTi" panose="02010609060101010101" pitchFamily="49" charset="-122"/>
              </a:defRPr>
            </a:pPr>
            <a:endParaRPr lang="en-US"/>
          </a:p>
        </c:txPr>
        <c:crossAx val="2"/>
        <c:crosses val="autoZero"/>
        <c:auto val="1"/>
        <c:lblAlgn val="ctr"/>
        <c:lblOffset val="100"/>
        <c:noMultiLvlLbl val="1"/>
      </c:catAx>
      <c:valAx>
        <c:axId val="2"/>
        <c:scaling>
          <c:orientation val="minMax"/>
          <c:max val="50"/>
          <c:min val="0"/>
        </c:scaling>
        <c:delete val="0"/>
        <c:axPos val="l"/>
        <c:majorGridlines>
          <c:spPr>
            <a:ln>
              <a:solidFill>
                <a:srgbClr val="FFFFFF">
                  <a:alpha val="0"/>
                </a:srgbClr>
              </a:solidFill>
            </a:ln>
          </c:spPr>
        </c:majorGridlines>
        <c:numFmt formatCode="General" sourceLinked="0"/>
        <c:majorTickMark val="out"/>
        <c:minorTickMark val="none"/>
        <c:tickLblPos val="none"/>
        <c:spPr>
          <a:ln>
            <a:noFill/>
          </a:ln>
        </c:spPr>
        <c:txPr>
          <a:bodyPr/>
          <a:lstStyle/>
          <a:p>
            <a:pPr>
              <a:defRPr sz="1200" b="0" i="0" u="none" strike="noStrike" noProof="1">
                <a:solidFill>
                  <a:srgbClr val="000000"/>
                </a:solidFill>
                <a:latin typeface="Arial"/>
                <a:ea typeface="KaiTi" panose="02010609060101010101" pitchFamily="49" charset="-122"/>
              </a:defRPr>
            </a:pPr>
            <a:endParaRPr lang="en-US"/>
          </a:p>
        </c:txPr>
        <c:crossAx val="1"/>
        <c:crosses val="autoZero"/>
        <c:crossBetween val="between"/>
      </c:valAx>
      <c:spPr>
        <a:noFill/>
        <a:ln>
          <a:noFill/>
        </a:ln>
      </c:spPr>
    </c:plotArea>
    <c:plotVisOnly val="1"/>
    <c:dispBlanksAs val="gap"/>
    <c:showDLblsOverMax val="1"/>
  </c:chart>
  <c:spPr>
    <a:noFill/>
    <a:ln>
      <a:noFill/>
    </a:ln>
  </c:spPr>
  <c:txPr>
    <a:bodyPr/>
    <a:lstStyle/>
    <a:p>
      <a:pPr>
        <a:defRPr b="0" i="0" u="none" strike="noStrike" noProof="1">
          <a:latin typeface="Arial"/>
        </a:defRPr>
      </a:pPr>
      <a:endParaRPr lang="en-US"/>
    </a:p>
  </c:txPr>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barChart>
        <c:barDir val="col"/>
        <c:grouping val="stacked"/>
        <c:varyColors val="0"/>
        <c:ser>
          <c:idx val="0"/>
          <c:order val="0"/>
          <c:tx>
            <c:v>Concentration</c:v>
          </c:tx>
          <c:spPr>
            <a:solidFill>
              <a:srgbClr val="051C2C"/>
            </a:solidFill>
          </c:spPr>
          <c:invertIfNegative val="1"/>
          <c:dLbls>
            <c:numFmt formatCode="0.0" sourceLinked="0"/>
            <c:spPr>
              <a:noFill/>
              <a:ln>
                <a:noFill/>
              </a:ln>
              <a:effectLst/>
            </c:spPr>
            <c:txPr>
              <a:bodyPr/>
              <a:lstStyle/>
              <a:p>
                <a:pPr>
                  <a:defRPr sz="1200" b="0" i="0" u="none" strike="noStrike" noProof="1">
                    <a:solidFill>
                      <a:srgbClr val="FFFFFF"/>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2"/>
              <c:pt idx="0">
                <c:v>Sector profit 2025</c:v>
              </c:pt>
              <c:pt idx="1">
                <c:v>Segment cash 26Q1</c:v>
              </c:pt>
            </c:strLit>
          </c:cat>
          <c:val>
            <c:numLit>
              <c:formatCode>General</c:formatCode>
              <c:ptCount val="2"/>
              <c:pt idx="0">
                <c:v>90</c:v>
              </c:pt>
              <c:pt idx="1">
                <c:v>97.5</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37E9-074F-9F6F-375F7A4BCF3A}"/>
            </c:ext>
          </c:extLst>
        </c:ser>
        <c:dLbls>
          <c:dLblPos val="ctr"/>
          <c:showLegendKey val="0"/>
          <c:showVal val="1"/>
          <c:showCatName val="0"/>
          <c:showSerName val="0"/>
          <c:showPercent val="0"/>
          <c:showBubbleSize val="0"/>
        </c:dLbls>
        <c:gapWidth val="122"/>
        <c:overlap val="100"/>
        <c:axId val="1"/>
        <c:axId val="2"/>
      </c:barChart>
      <c:catAx>
        <c:axId val="1"/>
        <c:scaling>
          <c:orientation val="minMax"/>
        </c:scaling>
        <c:delete val="0"/>
        <c:axPos val="b"/>
        <c:majorGridlines>
          <c:spPr>
            <a:ln>
              <a:solidFill>
                <a:srgbClr val="FFFFFF">
                  <a:alpha val="0"/>
                </a:srgbClr>
              </a:solidFill>
            </a:ln>
          </c:spPr>
        </c:majorGridlines>
        <c:numFmt formatCode="General" sourceLinked="0"/>
        <c:majorTickMark val="out"/>
        <c:minorTickMark val="none"/>
        <c:tickLblPos val="low"/>
        <c:spPr>
          <a:ln w="12700">
            <a:solidFill>
              <a:srgbClr val="000000"/>
            </a:solidFill>
          </a:ln>
        </c:spPr>
        <c:txPr>
          <a:bodyPr/>
          <a:lstStyle/>
          <a:p>
            <a:pPr>
              <a:defRPr sz="1200" b="0" i="0" u="none" strike="noStrike" noProof="1">
                <a:solidFill>
                  <a:srgbClr val="333333"/>
                </a:solidFill>
                <a:latin typeface="Arial"/>
                <a:ea typeface="KaiTi" panose="02010609060101010101" pitchFamily="49" charset="-122"/>
              </a:defRPr>
            </a:pPr>
            <a:endParaRPr lang="en-US"/>
          </a:p>
        </c:txPr>
        <c:crossAx val="2"/>
        <c:crosses val="autoZero"/>
        <c:auto val="1"/>
        <c:lblAlgn val="ctr"/>
        <c:lblOffset val="100"/>
        <c:noMultiLvlLbl val="1"/>
      </c:catAx>
      <c:valAx>
        <c:axId val="2"/>
        <c:scaling>
          <c:orientation val="minMax"/>
          <c:max val="100"/>
          <c:min val="0"/>
        </c:scaling>
        <c:delete val="0"/>
        <c:axPos val="l"/>
        <c:majorGridlines>
          <c:spPr>
            <a:ln>
              <a:solidFill>
                <a:srgbClr val="FFFFFF">
                  <a:alpha val="0"/>
                </a:srgbClr>
              </a:solidFill>
            </a:ln>
          </c:spPr>
        </c:majorGridlines>
        <c:numFmt formatCode="General" sourceLinked="0"/>
        <c:majorTickMark val="out"/>
        <c:minorTickMark val="none"/>
        <c:tickLblPos val="none"/>
        <c:spPr>
          <a:ln>
            <a:noFill/>
          </a:ln>
        </c:spPr>
        <c:txPr>
          <a:bodyPr/>
          <a:lstStyle/>
          <a:p>
            <a:pPr>
              <a:defRPr sz="1200" b="0" i="0" u="none" strike="noStrike" noProof="1">
                <a:solidFill>
                  <a:srgbClr val="000000"/>
                </a:solidFill>
                <a:latin typeface="Arial"/>
                <a:ea typeface="KaiTi" panose="02010609060101010101" pitchFamily="49" charset="-122"/>
              </a:defRPr>
            </a:pPr>
            <a:endParaRPr lang="en-US"/>
          </a:p>
        </c:txPr>
        <c:crossAx val="1"/>
        <c:crosses val="autoZero"/>
        <c:crossBetween val="between"/>
      </c:valAx>
      <c:spPr>
        <a:noFill/>
        <a:ln>
          <a:noFill/>
        </a:ln>
      </c:spPr>
    </c:plotArea>
    <c:plotVisOnly val="1"/>
    <c:dispBlanksAs val="gap"/>
    <c:showDLblsOverMax val="1"/>
  </c:chart>
  <c:spPr>
    <a:noFill/>
    <a:ln>
      <a:noFill/>
    </a:ln>
  </c:spPr>
  <c:txPr>
    <a:bodyPr/>
    <a:lstStyle/>
    <a:p>
      <a:pPr>
        <a:defRPr b="0" i="0" u="none" strike="noStrike" noProof="1">
          <a:latin typeface="Arial"/>
        </a:defRPr>
      </a:pPr>
      <a:endParaRPr lang="en-US"/>
    </a:p>
  </c:txPr>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barChart>
        <c:barDir val="col"/>
        <c:grouping val="stacked"/>
        <c:varyColors val="0"/>
        <c:ser>
          <c:idx val="0"/>
          <c:order val="0"/>
          <c:tx>
            <c:v>CATL</c:v>
          </c:tx>
          <c:spPr>
            <a:solidFill>
              <a:srgbClr val="051C2C"/>
            </a:solidFill>
          </c:spPr>
          <c:invertIfNegative val="1"/>
          <c:dLbls>
            <c:numFmt formatCode="0" sourceLinked="0"/>
            <c:spPr>
              <a:noFill/>
              <a:ln>
                <a:noFill/>
              </a:ln>
              <a:effectLst/>
            </c:spPr>
            <c:txPr>
              <a:bodyPr/>
              <a:lstStyle/>
              <a:p>
                <a:pPr>
                  <a:defRPr sz="1200" b="0" i="0" u="none" strike="noStrike" noProof="1">
                    <a:solidFill>
                      <a:srgbClr val="FFFFFF"/>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4"/>
              <c:pt idx="0">
                <c:v>CATL</c:v>
              </c:pt>
              <c:pt idx="1">
                <c:v>EVE</c:v>
              </c:pt>
              <c:pt idx="2">
                <c:v>Sunwoda</c:v>
              </c:pt>
              <c:pt idx="3">
                <c:v>Gotion</c:v>
              </c:pt>
            </c:strLit>
          </c:cat>
          <c:val>
            <c:numLit>
              <c:formatCode>General</c:formatCode>
              <c:ptCount val="4"/>
              <c:pt idx="0">
                <c:v>70</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F14D-0245-8109-E37605A1B5DF}"/>
            </c:ext>
          </c:extLst>
        </c:ser>
        <c:ser>
          <c:idx val="1"/>
          <c:order val="1"/>
          <c:tx>
            <c:v>Other battery makers</c:v>
          </c:tx>
          <c:spPr>
            <a:solidFill>
              <a:srgbClr val="B8C4CC"/>
            </a:solidFill>
          </c:spPr>
          <c:invertIfNegative val="1"/>
          <c:dLbls>
            <c:numFmt formatCode="0" sourceLinked="0"/>
            <c:spPr>
              <a:noFill/>
              <a:ln>
                <a:noFill/>
              </a:ln>
              <a:effectLst/>
            </c:spPr>
            <c:txPr>
              <a:bodyPr/>
              <a:lstStyle/>
              <a:p>
                <a:pPr>
                  <a:defRPr sz="1200" b="0" i="0" u="none" strike="noStrike" noProof="1">
                    <a:solidFill>
                      <a:srgbClr val="051C2C"/>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4"/>
              <c:pt idx="0">
                <c:v>CATL</c:v>
              </c:pt>
              <c:pt idx="1">
                <c:v>EVE</c:v>
              </c:pt>
              <c:pt idx="2">
                <c:v>Sunwoda</c:v>
              </c:pt>
              <c:pt idx="3">
                <c:v>Gotion</c:v>
              </c:pt>
            </c:strLit>
          </c:cat>
          <c:val>
            <c:numLit>
              <c:formatCode>General</c:formatCode>
              <c:ptCount val="4"/>
              <c:pt idx="1">
                <c:v>25</c:v>
              </c:pt>
              <c:pt idx="2">
                <c:v>10</c:v>
              </c:pt>
              <c:pt idx="3">
                <c:v>3</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F14D-0245-8109-E37605A1B5DF}"/>
            </c:ext>
          </c:extLst>
        </c:ser>
        <c:dLbls>
          <c:dLblPos val="ctr"/>
          <c:showLegendKey val="0"/>
          <c:showVal val="1"/>
          <c:showCatName val="0"/>
          <c:showSerName val="0"/>
          <c:showPercent val="0"/>
          <c:showBubbleSize val="0"/>
        </c:dLbls>
        <c:gapWidth val="100"/>
        <c:overlap val="100"/>
        <c:axId val="1"/>
        <c:axId val="2"/>
      </c:barChart>
      <c:catAx>
        <c:axId val="1"/>
        <c:scaling>
          <c:orientation val="minMax"/>
        </c:scaling>
        <c:delete val="0"/>
        <c:axPos val="b"/>
        <c:majorGridlines>
          <c:spPr>
            <a:ln>
              <a:solidFill>
                <a:srgbClr val="FFFFFF">
                  <a:alpha val="0"/>
                </a:srgbClr>
              </a:solidFill>
            </a:ln>
          </c:spPr>
        </c:majorGridlines>
        <c:numFmt formatCode="General" sourceLinked="0"/>
        <c:majorTickMark val="out"/>
        <c:minorTickMark val="none"/>
        <c:tickLblPos val="low"/>
        <c:spPr>
          <a:ln w="12700">
            <a:solidFill>
              <a:srgbClr val="000000"/>
            </a:solidFill>
          </a:ln>
        </c:spPr>
        <c:txPr>
          <a:bodyPr/>
          <a:lstStyle/>
          <a:p>
            <a:pPr>
              <a:defRPr sz="1200" b="0" i="0" u="none" strike="noStrike" noProof="1">
                <a:solidFill>
                  <a:srgbClr val="333333"/>
                </a:solidFill>
                <a:latin typeface="Arial"/>
                <a:ea typeface="KaiTi" panose="02010609060101010101" pitchFamily="49" charset="-122"/>
              </a:defRPr>
            </a:pPr>
            <a:endParaRPr lang="en-US"/>
          </a:p>
        </c:txPr>
        <c:crossAx val="2"/>
        <c:crosses val="autoZero"/>
        <c:auto val="1"/>
        <c:lblAlgn val="ctr"/>
        <c:lblOffset val="100"/>
        <c:noMultiLvlLbl val="1"/>
      </c:catAx>
      <c:valAx>
        <c:axId val="2"/>
        <c:scaling>
          <c:orientation val="minMax"/>
          <c:max val="120"/>
          <c:min val="0"/>
        </c:scaling>
        <c:delete val="0"/>
        <c:axPos val="l"/>
        <c:majorGridlines>
          <c:spPr>
            <a:ln>
              <a:solidFill>
                <a:srgbClr val="FFFFFF">
                  <a:alpha val="0"/>
                </a:srgbClr>
              </a:solidFill>
            </a:ln>
          </c:spPr>
        </c:majorGridlines>
        <c:numFmt formatCode="General" sourceLinked="0"/>
        <c:majorTickMark val="out"/>
        <c:minorTickMark val="none"/>
        <c:tickLblPos val="none"/>
        <c:spPr>
          <a:ln>
            <a:noFill/>
          </a:ln>
        </c:spPr>
        <c:txPr>
          <a:bodyPr/>
          <a:lstStyle/>
          <a:p>
            <a:pPr>
              <a:defRPr sz="1200" b="0" i="0" u="none" strike="noStrike" noProof="1">
                <a:solidFill>
                  <a:srgbClr val="000000"/>
                </a:solidFill>
                <a:latin typeface="Arial"/>
                <a:ea typeface="KaiTi" panose="02010609060101010101" pitchFamily="49" charset="-122"/>
              </a:defRPr>
            </a:pPr>
            <a:endParaRPr lang="en-US"/>
          </a:p>
        </c:txPr>
        <c:crossAx val="1"/>
        <c:crosses val="autoZero"/>
        <c:crossBetween val="between"/>
      </c:valAx>
      <c:spPr>
        <a:noFill/>
        <a:ln>
          <a:noFill/>
        </a:ln>
      </c:spPr>
    </c:plotArea>
    <c:legend>
      <c:legendPos val="b"/>
      <c:overlay val="0"/>
      <c:txPr>
        <a:bodyPr/>
        <a:lstStyle/>
        <a:p>
          <a:pPr>
            <a:defRPr sz="1200" b="0" i="0" u="none" strike="noStrike" noProof="1">
              <a:solidFill>
                <a:srgbClr val="666666"/>
              </a:solidFill>
              <a:latin typeface="Arial"/>
              <a:ea typeface="KaiTi" panose="02010609060101010101" pitchFamily="49" charset="-122"/>
            </a:defRPr>
          </a:pPr>
          <a:endParaRPr lang="en-US"/>
        </a:p>
      </c:txPr>
    </c:legend>
    <c:plotVisOnly val="1"/>
    <c:dispBlanksAs val="gap"/>
    <c:showDLblsOverMax val="1"/>
  </c:chart>
  <c:spPr>
    <a:noFill/>
    <a:ln>
      <a:noFill/>
    </a:ln>
  </c:spPr>
  <c:txPr>
    <a:bodyPr/>
    <a:lstStyle/>
    <a:p>
      <a:pPr>
        <a:defRPr b="0" i="0" u="none" strike="noStrike" noProof="1">
          <a:latin typeface="Arial"/>
        </a:defRPr>
      </a:pPr>
      <a:endParaRPr lang="en-US"/>
    </a:p>
  </c:txPr>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barChart>
        <c:barDir val="col"/>
        <c:grouping val="stacked"/>
        <c:varyColors val="0"/>
        <c:ser>
          <c:idx val="0"/>
          <c:order val="0"/>
          <c:tx>
            <c:v>CATL share</c:v>
          </c:tx>
          <c:spPr>
            <a:solidFill>
              <a:srgbClr val="051C2C"/>
            </a:solidFill>
          </c:spPr>
          <c:invertIfNegative val="1"/>
          <c:dLbls>
            <c:numFmt formatCode="0.0" sourceLinked="0"/>
            <c:spPr>
              <a:noFill/>
              <a:ln>
                <a:noFill/>
              </a:ln>
              <a:effectLst/>
            </c:spPr>
            <c:txPr>
              <a:bodyPr/>
              <a:lstStyle/>
              <a:p>
                <a:pPr>
                  <a:defRPr sz="1400" b="0" i="0" u="none" strike="noStrike" noProof="1">
                    <a:solidFill>
                      <a:srgbClr val="FFFFFF"/>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2"/>
              <c:pt idx="0">
                <c:v>1H25</c:v>
              </c:pt>
              <c:pt idx="1">
                <c:v>1H26</c:v>
              </c:pt>
            </c:strLit>
          </c:cat>
          <c:val>
            <c:numLit>
              <c:formatCode>General</c:formatCode>
              <c:ptCount val="2"/>
              <c:pt idx="0">
                <c:v>25.6</c:v>
              </c:pt>
              <c:pt idx="1">
                <c:v>27.1</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2535-0844-9D88-CEE8232773F7}"/>
            </c:ext>
          </c:extLst>
        </c:ser>
        <c:dLbls>
          <c:dLblPos val="ctr"/>
          <c:showLegendKey val="0"/>
          <c:showVal val="1"/>
          <c:showCatName val="0"/>
          <c:showSerName val="0"/>
          <c:showPercent val="0"/>
          <c:showBubbleSize val="0"/>
        </c:dLbls>
        <c:gapWidth val="122"/>
        <c:overlap val="100"/>
        <c:axId val="1"/>
        <c:axId val="2"/>
      </c:barChart>
      <c:catAx>
        <c:axId val="1"/>
        <c:scaling>
          <c:orientation val="minMax"/>
        </c:scaling>
        <c:delete val="0"/>
        <c:axPos val="b"/>
        <c:majorGridlines>
          <c:spPr>
            <a:ln>
              <a:solidFill>
                <a:srgbClr val="FFFFFF">
                  <a:alpha val="0"/>
                </a:srgbClr>
              </a:solidFill>
            </a:ln>
          </c:spPr>
        </c:majorGridlines>
        <c:numFmt formatCode="General" sourceLinked="0"/>
        <c:majorTickMark val="out"/>
        <c:minorTickMark val="none"/>
        <c:tickLblPos val="low"/>
        <c:spPr>
          <a:ln w="12700">
            <a:solidFill>
              <a:srgbClr val="000000"/>
            </a:solidFill>
          </a:ln>
        </c:spPr>
        <c:txPr>
          <a:bodyPr/>
          <a:lstStyle/>
          <a:p>
            <a:pPr>
              <a:defRPr sz="1400" b="0" i="0" u="none" strike="noStrike" noProof="1">
                <a:solidFill>
                  <a:srgbClr val="333333"/>
                </a:solidFill>
                <a:latin typeface="Arial"/>
                <a:ea typeface="KaiTi" panose="02010609060101010101" pitchFamily="49" charset="-122"/>
              </a:defRPr>
            </a:pPr>
            <a:endParaRPr lang="en-US"/>
          </a:p>
        </c:txPr>
        <c:crossAx val="2"/>
        <c:crosses val="autoZero"/>
        <c:auto val="1"/>
        <c:lblAlgn val="ctr"/>
        <c:lblOffset val="100"/>
        <c:noMultiLvlLbl val="1"/>
      </c:catAx>
      <c:valAx>
        <c:axId val="2"/>
        <c:scaling>
          <c:orientation val="minMax"/>
          <c:max val="40"/>
          <c:min val="0"/>
        </c:scaling>
        <c:delete val="0"/>
        <c:axPos val="l"/>
        <c:majorGridlines>
          <c:spPr>
            <a:ln>
              <a:solidFill>
                <a:srgbClr val="FFFFFF">
                  <a:alpha val="0"/>
                </a:srgbClr>
              </a:solidFill>
            </a:ln>
          </c:spPr>
        </c:majorGridlines>
        <c:numFmt formatCode="General" sourceLinked="0"/>
        <c:majorTickMark val="out"/>
        <c:minorTickMark val="none"/>
        <c:tickLblPos val="none"/>
        <c:spPr>
          <a:ln>
            <a:noFill/>
          </a:ln>
        </c:spPr>
        <c:txPr>
          <a:bodyPr/>
          <a:lstStyle/>
          <a:p>
            <a:pPr>
              <a:defRPr sz="1200" b="0" i="0" u="none" strike="noStrike" noProof="1">
                <a:solidFill>
                  <a:srgbClr val="000000"/>
                </a:solidFill>
                <a:latin typeface="Arial"/>
                <a:ea typeface="KaiTi" panose="02010609060101010101" pitchFamily="49" charset="-122"/>
              </a:defRPr>
            </a:pPr>
            <a:endParaRPr lang="en-US"/>
          </a:p>
        </c:txPr>
        <c:crossAx val="1"/>
        <c:crosses val="autoZero"/>
        <c:crossBetween val="between"/>
      </c:valAx>
      <c:spPr>
        <a:noFill/>
        <a:ln>
          <a:noFill/>
        </a:ln>
      </c:spPr>
    </c:plotArea>
    <c:plotVisOnly val="1"/>
    <c:dispBlanksAs val="gap"/>
    <c:showDLblsOverMax val="1"/>
  </c:chart>
  <c:spPr>
    <a:noFill/>
    <a:ln>
      <a:noFill/>
    </a:ln>
  </c:spPr>
  <c:txPr>
    <a:bodyPr/>
    <a:lstStyle/>
    <a:p>
      <a:pPr>
        <a:defRPr b="0" i="0" u="none" strike="noStrike" noProof="1">
          <a:latin typeface="Arial"/>
        </a:defRPr>
      </a:pPr>
      <a:endParaRPr lang="en-US"/>
    </a:p>
  </c:txPr>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barChart>
        <c:barDir val="col"/>
        <c:grouping val="stacked"/>
        <c:varyColors val="0"/>
        <c:ser>
          <c:idx val="0"/>
          <c:order val="0"/>
          <c:tx>
            <c:v>Company basis</c:v>
          </c:tx>
          <c:spPr>
            <a:solidFill>
              <a:srgbClr val="051C2C"/>
            </a:solidFill>
          </c:spPr>
          <c:invertIfNegative val="1"/>
          <c:dLbls>
            <c:numFmt formatCode="#,##0" sourceLinked="0"/>
            <c:spPr>
              <a:noFill/>
              <a:ln>
                <a:noFill/>
              </a:ln>
              <a:effectLst/>
            </c:spPr>
            <c:txPr>
              <a:bodyPr/>
              <a:lstStyle/>
              <a:p>
                <a:pPr>
                  <a:defRPr sz="1400" b="0" i="0" u="none" strike="noStrike" noProof="1">
                    <a:solidFill>
                      <a:srgbClr val="FFFFFF"/>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3"/>
              <c:pt idx="0">
                <c:v>Output</c:v>
              </c:pt>
              <c:pt idx="1">
                <c:v>Sales (shipments)</c:v>
              </c:pt>
              <c:pt idx="2">
                <c:v>EV installations (SNE)</c:v>
              </c:pt>
            </c:strLit>
          </c:cat>
          <c:val>
            <c:numLit>
              <c:formatCode>General</c:formatCode>
              <c:ptCount val="3"/>
              <c:pt idx="0">
                <c:v>748</c:v>
              </c:pt>
              <c:pt idx="1">
                <c:v>661</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5F24-984E-A721-E432B7D89ABF}"/>
            </c:ext>
          </c:extLst>
        </c:ser>
        <c:ser>
          <c:idx val="1"/>
          <c:order val="1"/>
          <c:tx>
            <c:v>SNE installation basis</c:v>
          </c:tx>
          <c:spPr>
            <a:solidFill>
              <a:srgbClr val="B8C4CC"/>
            </a:solidFill>
          </c:spPr>
          <c:invertIfNegative val="1"/>
          <c:dLbls>
            <c:numFmt formatCode="#,##0" sourceLinked="0"/>
            <c:spPr>
              <a:noFill/>
              <a:ln>
                <a:noFill/>
              </a:ln>
              <a:effectLst/>
            </c:spPr>
            <c:txPr>
              <a:bodyPr/>
              <a:lstStyle/>
              <a:p>
                <a:pPr>
                  <a:defRPr sz="1400" b="0" i="0" u="none" strike="noStrike" noProof="1">
                    <a:solidFill>
                      <a:srgbClr val="051C2C"/>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3"/>
              <c:pt idx="0">
                <c:v>Output</c:v>
              </c:pt>
              <c:pt idx="1">
                <c:v>Sales (shipments)</c:v>
              </c:pt>
              <c:pt idx="2">
                <c:v>EV installations (SNE)</c:v>
              </c:pt>
            </c:strLit>
          </c:cat>
          <c:val>
            <c:numLit>
              <c:formatCode>General</c:formatCode>
              <c:ptCount val="3"/>
              <c:pt idx="2">
                <c:v>464.7</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5F24-984E-A721-E432B7D89ABF}"/>
            </c:ext>
          </c:extLst>
        </c:ser>
        <c:dLbls>
          <c:dLblPos val="ctr"/>
          <c:showLegendKey val="0"/>
          <c:showVal val="1"/>
          <c:showCatName val="0"/>
          <c:showSerName val="0"/>
          <c:showPercent val="0"/>
          <c:showBubbleSize val="0"/>
        </c:dLbls>
        <c:gapWidth val="100"/>
        <c:overlap val="100"/>
        <c:axId val="1"/>
        <c:axId val="2"/>
      </c:barChart>
      <c:catAx>
        <c:axId val="1"/>
        <c:scaling>
          <c:orientation val="minMax"/>
        </c:scaling>
        <c:delete val="0"/>
        <c:axPos val="b"/>
        <c:majorGridlines>
          <c:spPr>
            <a:ln>
              <a:solidFill>
                <a:srgbClr val="FFFFFF">
                  <a:alpha val="0"/>
                </a:srgbClr>
              </a:solidFill>
            </a:ln>
          </c:spPr>
        </c:majorGridlines>
        <c:numFmt formatCode="General" sourceLinked="0"/>
        <c:majorTickMark val="out"/>
        <c:minorTickMark val="none"/>
        <c:tickLblPos val="low"/>
        <c:spPr>
          <a:ln w="12700">
            <a:solidFill>
              <a:srgbClr val="000000"/>
            </a:solidFill>
          </a:ln>
        </c:spPr>
        <c:txPr>
          <a:bodyPr/>
          <a:lstStyle/>
          <a:p>
            <a:pPr>
              <a:defRPr sz="1400" b="0" i="0" u="none" strike="noStrike" noProof="1">
                <a:solidFill>
                  <a:srgbClr val="333333"/>
                </a:solidFill>
                <a:latin typeface="Arial" panose="020B0604020202020204" pitchFamily="34" charset="0"/>
                <a:ea typeface="KaiTi" panose="02010609060101010101" pitchFamily="49" charset="-122"/>
                <a:cs typeface="Arial" panose="020B0604020202020204" pitchFamily="34" charset="0"/>
              </a:defRPr>
            </a:pPr>
            <a:endParaRPr lang="en-US"/>
          </a:p>
        </c:txPr>
        <c:crossAx val="2"/>
        <c:crosses val="autoZero"/>
        <c:auto val="1"/>
        <c:lblAlgn val="ctr"/>
        <c:lblOffset val="100"/>
        <c:noMultiLvlLbl val="1"/>
      </c:catAx>
      <c:valAx>
        <c:axId val="2"/>
        <c:scaling>
          <c:orientation val="minMax"/>
          <c:max val="800"/>
          <c:min val="0"/>
        </c:scaling>
        <c:delete val="0"/>
        <c:axPos val="l"/>
        <c:majorGridlines>
          <c:spPr>
            <a:ln>
              <a:solidFill>
                <a:srgbClr val="FFFFFF">
                  <a:alpha val="0"/>
                </a:srgbClr>
              </a:solidFill>
            </a:ln>
          </c:spPr>
        </c:majorGridlines>
        <c:numFmt formatCode="General" sourceLinked="0"/>
        <c:majorTickMark val="out"/>
        <c:minorTickMark val="none"/>
        <c:tickLblPos val="none"/>
        <c:spPr>
          <a:ln>
            <a:noFill/>
          </a:ln>
        </c:spPr>
        <c:txPr>
          <a:bodyPr/>
          <a:lstStyle/>
          <a:p>
            <a:pPr>
              <a:defRPr sz="1200" b="0" i="0" u="none" strike="noStrike" noProof="1">
                <a:solidFill>
                  <a:srgbClr val="000000"/>
                </a:solidFill>
                <a:latin typeface="Arial"/>
                <a:ea typeface="KaiTi" panose="02010609060101010101" pitchFamily="49" charset="-122"/>
              </a:defRPr>
            </a:pPr>
            <a:endParaRPr lang="en-US"/>
          </a:p>
        </c:txPr>
        <c:crossAx val="1"/>
        <c:crosses val="autoZero"/>
        <c:crossBetween val="between"/>
      </c:valAx>
      <c:spPr>
        <a:noFill/>
        <a:ln>
          <a:noFill/>
        </a:ln>
      </c:spPr>
    </c:plotArea>
    <c:legend>
      <c:legendPos val="b"/>
      <c:overlay val="0"/>
      <c:txPr>
        <a:bodyPr/>
        <a:lstStyle/>
        <a:p>
          <a:pPr>
            <a:defRPr sz="1300" b="0" i="0" u="none" strike="noStrike" noProof="1">
              <a:solidFill>
                <a:srgbClr val="666666"/>
              </a:solidFill>
              <a:latin typeface="Arial"/>
              <a:ea typeface="KaiTi" panose="02010609060101010101" pitchFamily="49" charset="-122"/>
            </a:defRPr>
          </a:pPr>
          <a:endParaRPr lang="en-US"/>
        </a:p>
      </c:txPr>
    </c:legend>
    <c:plotVisOnly val="1"/>
    <c:dispBlanksAs val="gap"/>
    <c:showDLblsOverMax val="1"/>
  </c:chart>
  <c:spPr>
    <a:noFill/>
    <a:ln>
      <a:noFill/>
    </a:ln>
  </c:spPr>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doughnutChart>
        <c:varyColors val="1"/>
        <c:ser>
          <c:idx val="0"/>
          <c:order val="0"/>
          <c:tx>
            <c:v>share</c:v>
          </c:tx>
          <c:spPr>
            <a:solidFill>
              <a:srgbClr val="1783FF"/>
            </a:solidFill>
          </c:spPr>
          <c:dPt>
            <c:idx val="0"/>
            <c:bubble3D val="0"/>
            <c:spPr>
              <a:solidFill>
                <a:srgbClr val="051C2C"/>
              </a:solidFill>
              <a:ln>
                <a:noFill/>
              </a:ln>
            </c:spPr>
            <c:extLst>
              <c:ext xmlns:c16="http://schemas.microsoft.com/office/drawing/2014/chart" uri="{C3380CC4-5D6E-409C-BE32-E72D297353CC}">
                <c16:uniqueId val="{00000001-466B-5E44-A9AB-9200049A8D52}"/>
              </c:ext>
            </c:extLst>
          </c:dPt>
          <c:dPt>
            <c:idx val="1"/>
            <c:bubble3D val="0"/>
            <c:spPr>
              <a:solidFill>
                <a:srgbClr val="006BA6"/>
              </a:solidFill>
              <a:ln>
                <a:noFill/>
              </a:ln>
            </c:spPr>
            <c:extLst>
              <c:ext xmlns:c16="http://schemas.microsoft.com/office/drawing/2014/chart" uri="{C3380CC4-5D6E-409C-BE32-E72D297353CC}">
                <c16:uniqueId val="{00000003-466B-5E44-A9AB-9200049A8D52}"/>
              </c:ext>
            </c:extLst>
          </c:dPt>
          <c:dPt>
            <c:idx val="2"/>
            <c:bubble3D val="0"/>
            <c:spPr>
              <a:solidFill>
                <a:srgbClr val="00A9F4"/>
              </a:solidFill>
              <a:ln>
                <a:noFill/>
              </a:ln>
            </c:spPr>
            <c:extLst>
              <c:ext xmlns:c16="http://schemas.microsoft.com/office/drawing/2014/chart" uri="{C3380CC4-5D6E-409C-BE32-E72D297353CC}">
                <c16:uniqueId val="{00000005-466B-5E44-A9AB-9200049A8D52}"/>
              </c:ext>
            </c:extLst>
          </c:dPt>
          <c:dPt>
            <c:idx val="3"/>
            <c:bubble3D val="0"/>
            <c:spPr>
              <a:solidFill>
                <a:srgbClr val="B8C4CC"/>
              </a:solidFill>
              <a:ln>
                <a:noFill/>
              </a:ln>
            </c:spPr>
            <c:extLst>
              <c:ext xmlns:c16="http://schemas.microsoft.com/office/drawing/2014/chart" uri="{C3380CC4-5D6E-409C-BE32-E72D297353CC}">
                <c16:uniqueId val="{00000007-466B-5E44-A9AB-9200049A8D52}"/>
              </c:ext>
            </c:extLst>
          </c:dPt>
          <c:dLbls>
            <c:dLbl>
              <c:idx val="0"/>
              <c:spPr/>
              <c:txPr>
                <a:bodyPr/>
                <a:lstStyle/>
                <a:p>
                  <a:pPr>
                    <a:defRPr sz="1400" noProof="1">
                      <a:solidFill>
                        <a:srgbClr val="FFFFFF"/>
                      </a:solidFill>
                      <a:latin typeface="Georgia"/>
                    </a:defRPr>
                  </a:pPr>
                  <a:endParaRPr lang="zh-CN"/>
                </a:p>
              </c:txPr>
              <c:showLegendKey val="0"/>
              <c:showVal val="0"/>
              <c:showCatName val="0"/>
              <c:showSerName val="0"/>
              <c:showPercent val="1"/>
              <c:showBubbleSize val="0"/>
              <c:extLst>
                <c:ext xmlns:c16="http://schemas.microsoft.com/office/drawing/2014/chart" uri="{C3380CC4-5D6E-409C-BE32-E72D297353CC}">
                  <c16:uniqueId val="{00000001-466B-5E44-A9AB-9200049A8D52}"/>
                </c:ext>
              </c:extLst>
            </c:dLbl>
            <c:dLbl>
              <c:idx val="1"/>
              <c:spPr/>
              <c:txPr>
                <a:bodyPr/>
                <a:lstStyle/>
                <a:p>
                  <a:pPr>
                    <a:defRPr sz="1400" noProof="1">
                      <a:solidFill>
                        <a:srgbClr val="FFFFFF"/>
                      </a:solidFill>
                      <a:latin typeface="Georgia"/>
                    </a:defRPr>
                  </a:pPr>
                  <a:endParaRPr lang="zh-CN"/>
                </a:p>
              </c:txPr>
              <c:showLegendKey val="0"/>
              <c:showVal val="0"/>
              <c:showCatName val="0"/>
              <c:showSerName val="0"/>
              <c:showPercent val="1"/>
              <c:showBubbleSize val="0"/>
              <c:extLst>
                <c:ext xmlns:c16="http://schemas.microsoft.com/office/drawing/2014/chart" uri="{C3380CC4-5D6E-409C-BE32-E72D297353CC}">
                  <c16:uniqueId val="{00000003-466B-5E44-A9AB-9200049A8D52}"/>
                </c:ext>
              </c:extLst>
            </c:dLbl>
            <c:dLbl>
              <c:idx val="2"/>
              <c:spPr/>
              <c:txPr>
                <a:bodyPr/>
                <a:lstStyle/>
                <a:p>
                  <a:pPr>
                    <a:defRPr sz="1400" noProof="1">
                      <a:solidFill>
                        <a:srgbClr val="051C2C"/>
                      </a:solidFill>
                      <a:latin typeface="Georgia"/>
                    </a:defRPr>
                  </a:pPr>
                  <a:endParaRPr lang="zh-CN"/>
                </a:p>
              </c:txPr>
              <c:showLegendKey val="0"/>
              <c:showVal val="0"/>
              <c:showCatName val="0"/>
              <c:showSerName val="0"/>
              <c:showPercent val="1"/>
              <c:showBubbleSize val="0"/>
              <c:extLst>
                <c:ext xmlns:c16="http://schemas.microsoft.com/office/drawing/2014/chart" uri="{C3380CC4-5D6E-409C-BE32-E72D297353CC}">
                  <c16:uniqueId val="{00000005-466B-5E44-A9AB-9200049A8D52}"/>
                </c:ext>
              </c:extLst>
            </c:dLbl>
            <c:dLbl>
              <c:idx val="3"/>
              <c:spPr/>
              <c:txPr>
                <a:bodyPr/>
                <a:lstStyle/>
                <a:p>
                  <a:pPr>
                    <a:defRPr sz="1400" noProof="1">
                      <a:solidFill>
                        <a:srgbClr val="051C2C"/>
                      </a:solidFill>
                      <a:latin typeface="Georgia"/>
                    </a:defRPr>
                  </a:pPr>
                  <a:endParaRPr lang="zh-CN"/>
                </a:p>
              </c:txPr>
              <c:showLegendKey val="0"/>
              <c:showVal val="0"/>
              <c:showCatName val="0"/>
              <c:showSerName val="0"/>
              <c:showPercent val="1"/>
              <c:showBubbleSize val="0"/>
              <c:extLst>
                <c:ext xmlns:c16="http://schemas.microsoft.com/office/drawing/2014/chart" uri="{C3380CC4-5D6E-409C-BE32-E72D297353CC}">
                  <c16:uniqueId val="{00000007-466B-5E44-A9AB-9200049A8D52}"/>
                </c:ext>
              </c:extLst>
            </c:dLbl>
            <c:numFmt formatCode="0%" sourceLinked="0"/>
            <c:spPr>
              <a:noFill/>
              <a:ln>
                <a:noFill/>
              </a:ln>
              <a:effectLst/>
            </c:spPr>
            <c:txPr>
              <a:bodyPr/>
              <a:lstStyle/>
              <a:p>
                <a:pPr>
                  <a:defRPr sz="1400" b="0" i="0" u="none" strike="noStrike" noProof="1">
                    <a:solidFill>
                      <a:srgbClr val="FFFFFF"/>
                    </a:solidFill>
                    <a:latin typeface="Georgia"/>
                  </a:defRPr>
                </a:pPr>
                <a:endParaRPr lang="en-US"/>
              </a:p>
            </c:txPr>
            <c:showLegendKey val="0"/>
            <c:showVal val="0"/>
            <c:showCatName val="0"/>
            <c:showSerName val="0"/>
            <c:showPercent val="1"/>
            <c:showBubbleSize val="0"/>
            <c:showLeaderLines val="1"/>
            <c:extLst>
              <c:ext xmlns:c15="http://schemas.microsoft.com/office/drawing/2012/chart" uri="{CE6537A1-D6FC-4f65-9D91-7224C49458BB}"/>
            </c:extLst>
          </c:dLbls>
          <c:cat>
            <c:strLit>
              <c:ptCount val="4"/>
              <c:pt idx="0">
                <c:v>EV battery</c:v>
              </c:pt>
              <c:pt idx="1">
                <c:v>ESS battery</c:v>
              </c:pt>
              <c:pt idx="2">
                <c:v>Materials recycling &amp; mining</c:v>
              </c:pt>
              <c:pt idx="3">
                <c:v>Other</c:v>
              </c:pt>
            </c:strLit>
          </c:cat>
          <c:val>
            <c:numLit>
              <c:formatCode>General</c:formatCode>
              <c:ptCount val="4"/>
              <c:pt idx="0">
                <c:v>69.400000000000006</c:v>
              </c:pt>
              <c:pt idx="1">
                <c:v>19.2</c:v>
              </c:pt>
              <c:pt idx="2">
                <c:v>6.8</c:v>
              </c:pt>
              <c:pt idx="3">
                <c:v>4.5999999999999996</c:v>
              </c:pt>
            </c:numLit>
          </c:val>
          <c:extLst>
            <c:ext xmlns:c16="http://schemas.microsoft.com/office/drawing/2014/chart" uri="{C3380CC4-5D6E-409C-BE32-E72D297353CC}">
              <c16:uniqueId val="{00000008-466B-5E44-A9AB-9200049A8D52}"/>
            </c:ext>
          </c:extLst>
        </c:ser>
        <c:dLbls>
          <c:showLegendKey val="0"/>
          <c:showVal val="0"/>
          <c:showCatName val="0"/>
          <c:showSerName val="0"/>
          <c:showPercent val="1"/>
          <c:showBubbleSize val="0"/>
          <c:showLeaderLines val="1"/>
        </c:dLbls>
        <c:firstSliceAng val="0"/>
        <c:holeSize val="55"/>
      </c:doughnutChart>
      <c:spPr>
        <a:noFill/>
        <a:ln>
          <a:noFill/>
        </a:ln>
      </c:spPr>
    </c:plotArea>
    <c:plotVisOnly val="1"/>
    <c:dispBlanksAs val="gap"/>
    <c:showDLblsOverMax val="1"/>
  </c:chart>
  <c:spPr>
    <a:noFill/>
    <a:ln>
      <a:noFill/>
    </a:ln>
  </c:spPr>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manualLayout>
          <c:layoutTarget val="inner"/>
          <c:xMode val="edge"/>
          <c:yMode val="edge"/>
          <c:x val="0.03"/>
          <c:y val="9.7500000000000003E-2"/>
          <c:w val="0.93"/>
          <c:h val="0.80328999999999995"/>
        </c:manualLayout>
      </c:layout>
      <c:barChart>
        <c:barDir val="col"/>
        <c:grouping val="stacked"/>
        <c:varyColors val="0"/>
        <c:ser>
          <c:idx val="0"/>
          <c:order val="0"/>
          <c:tx>
            <c:v>EV shipments</c:v>
          </c:tx>
          <c:spPr>
            <a:solidFill>
              <a:srgbClr val="051C2C"/>
            </a:solidFill>
          </c:spPr>
          <c:invertIfNegative val="1"/>
          <c:dLbls>
            <c:numFmt formatCode="#,##0" sourceLinked="0"/>
            <c:spPr>
              <a:noFill/>
              <a:ln>
                <a:noFill/>
              </a:ln>
              <a:effectLst/>
            </c:spPr>
            <c:txPr>
              <a:bodyPr/>
              <a:lstStyle/>
              <a:p>
                <a:pPr>
                  <a:defRPr sz="1400" b="0" i="0" u="none" strike="noStrike" noProof="1">
                    <a:solidFill>
                      <a:srgbClr val="FFFFFF"/>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5"/>
              <c:pt idx="0">
                <c:v>2021</c:v>
              </c:pt>
              <c:pt idx="1">
                <c:v>2022</c:v>
              </c:pt>
              <c:pt idx="2">
                <c:v>2023</c:v>
              </c:pt>
              <c:pt idx="3">
                <c:v>2024</c:v>
              </c:pt>
              <c:pt idx="4">
                <c:v>2025</c:v>
              </c:pt>
            </c:strLit>
          </c:cat>
          <c:val>
            <c:numLit>
              <c:formatCode>General</c:formatCode>
              <c:ptCount val="5"/>
              <c:pt idx="0">
                <c:v>116.71</c:v>
              </c:pt>
              <c:pt idx="1">
                <c:v>242</c:v>
              </c:pt>
              <c:pt idx="2">
                <c:v>321</c:v>
              </c:pt>
              <c:pt idx="3">
                <c:v>381</c:v>
              </c:pt>
              <c:pt idx="4">
                <c:v>541</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7E1B-264E-B4A4-011E9B5C2252}"/>
            </c:ext>
          </c:extLst>
        </c:ser>
        <c:dLbls>
          <c:dLblPos val="ctr"/>
          <c:showLegendKey val="0"/>
          <c:showVal val="1"/>
          <c:showCatName val="0"/>
          <c:showSerName val="0"/>
          <c:showPercent val="0"/>
          <c:showBubbleSize val="0"/>
        </c:dLbls>
        <c:gapWidth val="82"/>
        <c:overlap val="100"/>
        <c:axId val="1"/>
        <c:axId val="2"/>
      </c:barChart>
      <c:catAx>
        <c:axId val="1"/>
        <c:scaling>
          <c:orientation val="minMax"/>
        </c:scaling>
        <c:delete val="0"/>
        <c:axPos val="b"/>
        <c:majorGridlines>
          <c:spPr>
            <a:ln>
              <a:solidFill>
                <a:srgbClr val="FFFFFF">
                  <a:alpha val="0"/>
                </a:srgbClr>
              </a:solidFill>
            </a:ln>
          </c:spPr>
        </c:majorGridlines>
        <c:numFmt formatCode="General" sourceLinked="0"/>
        <c:majorTickMark val="out"/>
        <c:minorTickMark val="none"/>
        <c:tickLblPos val="low"/>
        <c:spPr>
          <a:ln w="12700">
            <a:solidFill>
              <a:srgbClr val="000000"/>
            </a:solidFill>
          </a:ln>
        </c:spPr>
        <c:txPr>
          <a:bodyPr/>
          <a:lstStyle/>
          <a:p>
            <a:pPr>
              <a:defRPr sz="1400" b="0" i="0" u="none" strike="noStrike" noProof="1">
                <a:solidFill>
                  <a:srgbClr val="333333"/>
                </a:solidFill>
                <a:latin typeface="Arial"/>
                <a:ea typeface="KaiTi" panose="02010609060101010101" pitchFamily="49" charset="-122"/>
              </a:defRPr>
            </a:pPr>
            <a:endParaRPr lang="en-US"/>
          </a:p>
        </c:txPr>
        <c:crossAx val="2"/>
        <c:crosses val="autoZero"/>
        <c:auto val="1"/>
        <c:lblAlgn val="ctr"/>
        <c:lblOffset val="100"/>
        <c:noMultiLvlLbl val="1"/>
      </c:catAx>
      <c:valAx>
        <c:axId val="2"/>
        <c:scaling>
          <c:orientation val="minMax"/>
          <c:max val="600"/>
          <c:min val="0"/>
        </c:scaling>
        <c:delete val="0"/>
        <c:axPos val="l"/>
        <c:majorGridlines>
          <c:spPr>
            <a:ln>
              <a:solidFill>
                <a:srgbClr val="FFFFFF">
                  <a:alpha val="0"/>
                </a:srgbClr>
              </a:solidFill>
            </a:ln>
          </c:spPr>
        </c:majorGridlines>
        <c:numFmt formatCode="General" sourceLinked="0"/>
        <c:majorTickMark val="out"/>
        <c:minorTickMark val="none"/>
        <c:tickLblPos val="none"/>
        <c:spPr>
          <a:ln>
            <a:noFill/>
          </a:ln>
        </c:spPr>
        <c:txPr>
          <a:bodyPr/>
          <a:lstStyle/>
          <a:p>
            <a:pPr>
              <a:defRPr sz="100" b="0" i="0" u="none" strike="noStrike" noProof="1">
                <a:solidFill>
                  <a:srgbClr val="000000"/>
                </a:solidFill>
                <a:latin typeface="Arial"/>
                <a:ea typeface="KaiTi" panose="02010609060101010101" pitchFamily="49" charset="-122"/>
              </a:defRPr>
            </a:pPr>
            <a:endParaRPr lang="en-US"/>
          </a:p>
        </c:txPr>
        <c:crossAx val="1"/>
        <c:crosses val="autoZero"/>
        <c:crossBetween val="between"/>
      </c:valAx>
      <c:spPr>
        <a:noFill/>
        <a:ln>
          <a:noFill/>
        </a:ln>
      </c:spPr>
    </c:plotArea>
    <c:plotVisOnly val="1"/>
    <c:dispBlanksAs val="gap"/>
    <c:showDLblsOverMax val="1"/>
  </c:chart>
  <c:spPr>
    <a:noFill/>
    <a:ln>
      <a:noFill/>
    </a:ln>
  </c:spPr>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lineChart>
        <c:grouping val="standard"/>
        <c:varyColors val="0"/>
        <c:ser>
          <c:idx val="0"/>
          <c:order val="0"/>
          <c:tx>
            <c:v>EV price (incl. tax)</c:v>
          </c:tx>
          <c:spPr>
            <a:ln w="25400">
              <a:solidFill>
                <a:srgbClr val="1783FF"/>
              </a:solidFill>
            </a:ln>
          </c:spPr>
          <c:marker>
            <c:symbol val="circle"/>
            <c:size val="6"/>
            <c:spPr>
              <a:solidFill>
                <a:srgbClr val="051C2C"/>
              </a:solidFill>
              <a:ln w="9525">
                <a:solidFill>
                  <a:srgbClr val="051C2C"/>
                </a:solidFill>
              </a:ln>
            </c:spPr>
          </c:marker>
          <c:dLbls>
            <c:numFmt formatCode="#,##0" sourceLinked="0"/>
            <c:spPr>
              <a:noFill/>
              <a:ln>
                <a:noFill/>
              </a:ln>
              <a:effectLst/>
            </c:spPr>
            <c:txPr>
              <a:bodyPr/>
              <a:lstStyle/>
              <a:p>
                <a:pPr>
                  <a:defRPr sz="1400" b="0" i="0" u="none" strike="noStrike" noProof="1">
                    <a:solidFill>
                      <a:srgbClr val="051C2C"/>
                    </a:solidFill>
                    <a:latin typeface="Arial"/>
                    <a:ea typeface="KaiTi" panose="02010609060101010101" pitchFamily="49" charset="-122"/>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6"/>
              <c:pt idx="0">
                <c:v>2021</c:v>
              </c:pt>
              <c:pt idx="1">
                <c:v>2022</c:v>
              </c:pt>
              <c:pt idx="2">
                <c:v>2023</c:v>
              </c:pt>
              <c:pt idx="3">
                <c:v>2024</c:v>
              </c:pt>
              <c:pt idx="4">
                <c:v>2025</c:v>
              </c:pt>
              <c:pt idx="5">
                <c:v>1H26</c:v>
              </c:pt>
            </c:strLit>
          </c:cat>
          <c:val>
            <c:numLit>
              <c:formatCode>General</c:formatCode>
              <c:ptCount val="6"/>
              <c:pt idx="0">
                <c:v>890</c:v>
              </c:pt>
              <c:pt idx="1">
                <c:v>1100</c:v>
              </c:pt>
              <c:pt idx="2">
                <c:v>1000</c:v>
              </c:pt>
              <c:pt idx="3">
                <c:v>750</c:v>
              </c:pt>
              <c:pt idx="4">
                <c:v>660</c:v>
              </c:pt>
              <c:pt idx="5">
                <c:v>660</c:v>
              </c:pt>
            </c:numLit>
          </c:val>
          <c:smooth val="0"/>
          <c:extLst>
            <c:ext xmlns:c16="http://schemas.microsoft.com/office/drawing/2014/chart" uri="{C3380CC4-5D6E-409C-BE32-E72D297353CC}">
              <c16:uniqueId val="{00000000-E094-ED42-BE1C-9B06C277CCF6}"/>
            </c:ext>
          </c:extLst>
        </c:ser>
        <c:dLbls>
          <c:showLegendKey val="0"/>
          <c:showVal val="1"/>
          <c:showCatName val="0"/>
          <c:showSerName val="0"/>
          <c:showPercent val="0"/>
          <c:showBubbleSize val="0"/>
        </c:dLbls>
        <c:marker val="1"/>
        <c:smooth val="0"/>
        <c:axId val="1"/>
        <c:axId val="2"/>
      </c:lineChart>
      <c:catAx>
        <c:axId val="1"/>
        <c:scaling>
          <c:orientation val="minMax"/>
        </c:scaling>
        <c:delete val="0"/>
        <c:axPos val="b"/>
        <c:majorGridlines>
          <c:spPr>
            <a:ln>
              <a:solidFill>
                <a:srgbClr val="FFFFFF">
                  <a:alpha val="0"/>
                </a:srgbClr>
              </a:solidFill>
            </a:ln>
          </c:spPr>
        </c:majorGridlines>
        <c:numFmt formatCode="General" sourceLinked="0"/>
        <c:majorTickMark val="out"/>
        <c:minorTickMark val="none"/>
        <c:tickLblPos val="low"/>
        <c:spPr>
          <a:ln w="12700">
            <a:solidFill>
              <a:srgbClr val="000000"/>
            </a:solidFill>
          </a:ln>
        </c:spPr>
        <c:txPr>
          <a:bodyPr/>
          <a:lstStyle/>
          <a:p>
            <a:pPr>
              <a:defRPr sz="1400" b="0" i="0" u="none" strike="noStrike" noProof="1">
                <a:solidFill>
                  <a:srgbClr val="333333"/>
                </a:solidFill>
                <a:latin typeface="Arial"/>
                <a:ea typeface="KaiTi" panose="02010609060101010101" pitchFamily="49" charset="-122"/>
              </a:defRPr>
            </a:pPr>
            <a:endParaRPr lang="en-US"/>
          </a:p>
        </c:txPr>
        <c:crossAx val="2"/>
        <c:crosses val="autoZero"/>
        <c:auto val="1"/>
        <c:lblAlgn val="ctr"/>
        <c:lblOffset val="100"/>
        <c:noMultiLvlLbl val="1"/>
      </c:catAx>
      <c:valAx>
        <c:axId val="2"/>
        <c:scaling>
          <c:orientation val="minMax"/>
          <c:max val="1200"/>
          <c:min val="0"/>
        </c:scaling>
        <c:delete val="0"/>
        <c:axPos val="l"/>
        <c:majorGridlines>
          <c:spPr>
            <a:ln>
              <a:solidFill>
                <a:srgbClr val="FFFFFF">
                  <a:alpha val="0"/>
                </a:srgbClr>
              </a:solidFill>
            </a:ln>
          </c:spPr>
        </c:majorGridlines>
        <c:numFmt formatCode="#,##0" sourceLinked="0"/>
        <c:majorTickMark val="out"/>
        <c:minorTickMark val="none"/>
        <c:tickLblPos val="none"/>
        <c:spPr>
          <a:ln>
            <a:noFill/>
          </a:ln>
        </c:spPr>
        <c:txPr>
          <a:bodyPr/>
          <a:lstStyle/>
          <a:p>
            <a:pPr>
              <a:defRPr sz="1200" b="0" i="0" u="none" strike="noStrike" noProof="1">
                <a:solidFill>
                  <a:srgbClr val="000000"/>
                </a:solidFill>
                <a:latin typeface="Arial"/>
                <a:ea typeface="KaiTi" panose="02010609060101010101" pitchFamily="49" charset="-122"/>
              </a:defRPr>
            </a:pPr>
            <a:endParaRPr lang="en-US"/>
          </a:p>
        </c:txPr>
        <c:crossAx val="1"/>
        <c:crosses val="autoZero"/>
        <c:crossBetween val="between"/>
      </c:valAx>
      <c:spPr>
        <a:noFill/>
        <a:ln>
          <a:noFill/>
        </a:ln>
      </c:spPr>
    </c:plotArea>
    <c:plotVisOnly val="1"/>
    <c:dispBlanksAs val="gap"/>
    <c:showDLblsOverMax val="1"/>
  </c:chart>
  <c:spPr>
    <a:noFill/>
    <a:ln>
      <a:noFill/>
    </a:ln>
  </c:spPr>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manualLayout>
          <c:layoutTarget val="inner"/>
          <c:xMode val="edge"/>
          <c:yMode val="edge"/>
          <c:x val="0.03"/>
          <c:y val="9.7500000000000003E-2"/>
          <c:w val="0.93"/>
          <c:h val="0.65395000000000003"/>
        </c:manualLayout>
      </c:layout>
      <c:barChart>
        <c:barDir val="col"/>
        <c:grouping val="stacked"/>
        <c:varyColors val="0"/>
        <c:ser>
          <c:idx val="0"/>
          <c:order val="0"/>
          <c:tx>
            <c:v>Actual shipments</c:v>
          </c:tx>
          <c:spPr>
            <a:solidFill>
              <a:srgbClr val="051C2C"/>
            </a:solidFill>
          </c:spPr>
          <c:invertIfNegative val="1"/>
          <c:dLbls>
            <c:numFmt formatCode="#,##0" sourceLinked="0"/>
            <c:spPr>
              <a:noFill/>
              <a:ln>
                <a:noFill/>
              </a:ln>
              <a:effectLst/>
            </c:spPr>
            <c:txPr>
              <a:bodyPr/>
              <a:lstStyle/>
              <a:p>
                <a:pPr>
                  <a:defRPr sz="1400" b="0" i="0" u="none" strike="noStrike" noProof="1">
                    <a:solidFill>
                      <a:srgbClr val="FFFFFF"/>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6"/>
              <c:pt idx="0">
                <c:v>2021</c:v>
              </c:pt>
              <c:pt idx="1">
                <c:v>2022</c:v>
              </c:pt>
              <c:pt idx="2">
                <c:v>2023</c:v>
              </c:pt>
              <c:pt idx="3">
                <c:v>2024</c:v>
              </c:pt>
              <c:pt idx="4">
                <c:v>2025</c:v>
              </c:pt>
              <c:pt idx="5">
                <c:v>2026E</c:v>
              </c:pt>
            </c:strLit>
          </c:cat>
          <c:val>
            <c:numLit>
              <c:formatCode>General</c:formatCode>
              <c:ptCount val="6"/>
              <c:pt idx="0">
                <c:v>16.7</c:v>
              </c:pt>
              <c:pt idx="1">
                <c:v>47</c:v>
              </c:pt>
              <c:pt idx="2">
                <c:v>69</c:v>
              </c:pt>
              <c:pt idx="3">
                <c:v>93</c:v>
              </c:pt>
              <c:pt idx="4">
                <c:v>121</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F1D7-2B4C-904E-A9430B8BD11B}"/>
            </c:ext>
          </c:extLst>
        </c:ser>
        <c:ser>
          <c:idx val="1"/>
          <c:order val="1"/>
          <c:tx>
            <c:v>2026E broker median</c:v>
          </c:tx>
          <c:spPr>
            <a:solidFill>
              <a:srgbClr val="00A9F4"/>
            </a:solidFill>
          </c:spPr>
          <c:invertIfNegative val="1"/>
          <c:dLbls>
            <c:numFmt formatCode="#,##0" sourceLinked="0"/>
            <c:spPr>
              <a:noFill/>
              <a:ln>
                <a:noFill/>
              </a:ln>
              <a:effectLst/>
            </c:spPr>
            <c:txPr>
              <a:bodyPr/>
              <a:lstStyle/>
              <a:p>
                <a:pPr>
                  <a:defRPr sz="1400" b="0" i="0" u="none" strike="noStrike" noProof="1">
                    <a:solidFill>
                      <a:srgbClr val="051C2C"/>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6"/>
              <c:pt idx="0">
                <c:v>2021</c:v>
              </c:pt>
              <c:pt idx="1">
                <c:v>2022</c:v>
              </c:pt>
              <c:pt idx="2">
                <c:v>2023</c:v>
              </c:pt>
              <c:pt idx="3">
                <c:v>2024</c:v>
              </c:pt>
              <c:pt idx="4">
                <c:v>2025</c:v>
              </c:pt>
              <c:pt idx="5">
                <c:v>2026E</c:v>
              </c:pt>
            </c:strLit>
          </c:cat>
          <c:val>
            <c:numLit>
              <c:formatCode>General</c:formatCode>
              <c:ptCount val="6"/>
              <c:pt idx="5">
                <c:v>238.5</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F1D7-2B4C-904E-A9430B8BD11B}"/>
            </c:ext>
          </c:extLst>
        </c:ser>
        <c:dLbls>
          <c:dLblPos val="ctr"/>
          <c:showLegendKey val="0"/>
          <c:showVal val="1"/>
          <c:showCatName val="0"/>
          <c:showSerName val="0"/>
          <c:showPercent val="0"/>
          <c:showBubbleSize val="0"/>
        </c:dLbls>
        <c:gapWidth val="82"/>
        <c:overlap val="100"/>
        <c:axId val="1"/>
        <c:axId val="2"/>
      </c:barChart>
      <c:catAx>
        <c:axId val="1"/>
        <c:scaling>
          <c:orientation val="minMax"/>
        </c:scaling>
        <c:delete val="0"/>
        <c:axPos val="b"/>
        <c:majorGridlines>
          <c:spPr>
            <a:ln>
              <a:solidFill>
                <a:srgbClr val="FFFFFF">
                  <a:alpha val="0"/>
                </a:srgbClr>
              </a:solidFill>
            </a:ln>
          </c:spPr>
        </c:majorGridlines>
        <c:numFmt formatCode="General" sourceLinked="0"/>
        <c:majorTickMark val="out"/>
        <c:minorTickMark val="none"/>
        <c:tickLblPos val="low"/>
        <c:spPr>
          <a:ln w="12700">
            <a:solidFill>
              <a:srgbClr val="000000"/>
            </a:solidFill>
          </a:ln>
        </c:spPr>
        <c:txPr>
          <a:bodyPr/>
          <a:lstStyle/>
          <a:p>
            <a:pPr>
              <a:defRPr sz="1400" b="0" i="0" u="none" strike="noStrike" noProof="1">
                <a:solidFill>
                  <a:srgbClr val="333333"/>
                </a:solidFill>
                <a:latin typeface="Arial"/>
                <a:ea typeface="KaiTi" panose="02010609060101010101" pitchFamily="49" charset="-122"/>
              </a:defRPr>
            </a:pPr>
            <a:endParaRPr lang="en-US"/>
          </a:p>
        </c:txPr>
        <c:crossAx val="2"/>
        <c:crosses val="autoZero"/>
        <c:auto val="1"/>
        <c:lblAlgn val="ctr"/>
        <c:lblOffset val="100"/>
        <c:noMultiLvlLbl val="1"/>
      </c:catAx>
      <c:valAx>
        <c:axId val="2"/>
        <c:scaling>
          <c:orientation val="minMax"/>
          <c:max val="280"/>
          <c:min val="0"/>
        </c:scaling>
        <c:delete val="0"/>
        <c:axPos val="l"/>
        <c:majorGridlines>
          <c:spPr>
            <a:ln>
              <a:solidFill>
                <a:srgbClr val="FFFFFF">
                  <a:alpha val="0"/>
                </a:srgbClr>
              </a:solidFill>
            </a:ln>
          </c:spPr>
        </c:majorGridlines>
        <c:numFmt formatCode="General" sourceLinked="0"/>
        <c:majorTickMark val="out"/>
        <c:minorTickMark val="none"/>
        <c:tickLblPos val="none"/>
        <c:spPr>
          <a:ln>
            <a:noFill/>
          </a:ln>
        </c:spPr>
        <c:txPr>
          <a:bodyPr/>
          <a:lstStyle/>
          <a:p>
            <a:pPr>
              <a:defRPr sz="100" b="0" i="0" u="none" strike="noStrike" noProof="1">
                <a:solidFill>
                  <a:srgbClr val="000000"/>
                </a:solidFill>
                <a:latin typeface="Arial"/>
                <a:ea typeface="KaiTi" panose="02010609060101010101" pitchFamily="49" charset="-122"/>
              </a:defRPr>
            </a:pPr>
            <a:endParaRPr lang="en-US"/>
          </a:p>
        </c:txPr>
        <c:crossAx val="1"/>
        <c:crosses val="autoZero"/>
        <c:crossBetween val="between"/>
      </c:valAx>
      <c:spPr>
        <a:noFill/>
        <a:ln>
          <a:noFill/>
        </a:ln>
      </c:spPr>
    </c:plotArea>
    <c:legend>
      <c:legendPos val="b"/>
      <c:overlay val="0"/>
      <c:txPr>
        <a:bodyPr/>
        <a:lstStyle/>
        <a:p>
          <a:pPr>
            <a:defRPr sz="1300" b="0" i="0" u="none" strike="noStrike" noProof="1">
              <a:solidFill>
                <a:srgbClr val="666666"/>
              </a:solidFill>
              <a:latin typeface="Arial"/>
              <a:ea typeface="KaiTi" panose="02010609060101010101" pitchFamily="49" charset="-122"/>
            </a:defRPr>
          </a:pPr>
          <a:endParaRPr lang="en-US"/>
        </a:p>
      </c:txPr>
    </c:legend>
    <c:plotVisOnly val="1"/>
    <c:dispBlanksAs val="gap"/>
    <c:showDLblsOverMax val="1"/>
  </c:chart>
  <c:spPr>
    <a:noFill/>
    <a:ln>
      <a:noFill/>
    </a:ln>
  </c:spPr>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barChart>
        <c:barDir val="col"/>
        <c:grouping val="stacked"/>
        <c:varyColors val="0"/>
        <c:ser>
          <c:idx val="0"/>
          <c:order val="0"/>
          <c:tx>
            <c:v>Built (cumulative)</c:v>
          </c:tx>
          <c:spPr>
            <a:solidFill>
              <a:srgbClr val="051C2C"/>
            </a:solidFill>
          </c:spPr>
          <c:invertIfNegative val="1"/>
          <c:dLbls>
            <c:numFmt formatCode="#,##0" sourceLinked="0"/>
            <c:spPr>
              <a:noFill/>
              <a:ln>
                <a:noFill/>
              </a:ln>
              <a:effectLst/>
            </c:spPr>
            <c:txPr>
              <a:bodyPr/>
              <a:lstStyle/>
              <a:p>
                <a:pPr>
                  <a:defRPr sz="1400" b="0" i="0" u="none" strike="noStrike" noProof="1">
                    <a:solidFill>
                      <a:srgbClr val="FFFFFF"/>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3"/>
              <c:pt idx="0">
                <c:v>End-2025</c:v>
              </c:pt>
              <c:pt idx="1">
                <c:v>2026-05</c:v>
              </c:pt>
              <c:pt idx="2">
                <c:v>2026 target</c:v>
              </c:pt>
            </c:strLit>
          </c:cat>
          <c:val>
            <c:numLit>
              <c:formatCode>General</c:formatCode>
              <c:ptCount val="3"/>
              <c:pt idx="0">
                <c:v>1325</c:v>
              </c:pt>
              <c:pt idx="1">
                <c:v>1650</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1D29-9D4A-ADA3-72544B0DF508}"/>
            </c:ext>
          </c:extLst>
        </c:ser>
        <c:ser>
          <c:idx val="1"/>
          <c:order val="1"/>
          <c:tx>
            <c:v>2026 target (Choco-SEB)</c:v>
          </c:tx>
          <c:spPr>
            <a:solidFill>
              <a:srgbClr val="00A9F4"/>
            </a:solidFill>
          </c:spPr>
          <c:invertIfNegative val="1"/>
          <c:dLbls>
            <c:numFmt formatCode="#,##0" sourceLinked="0"/>
            <c:spPr>
              <a:noFill/>
              <a:ln>
                <a:noFill/>
              </a:ln>
              <a:effectLst/>
            </c:spPr>
            <c:txPr>
              <a:bodyPr/>
              <a:lstStyle/>
              <a:p>
                <a:pPr>
                  <a:defRPr sz="1400" b="0" i="0" u="none" strike="noStrike" noProof="1">
                    <a:solidFill>
                      <a:srgbClr val="051C2C"/>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3"/>
              <c:pt idx="0">
                <c:v>End-2025</c:v>
              </c:pt>
              <c:pt idx="1">
                <c:v>2026-05</c:v>
              </c:pt>
              <c:pt idx="2">
                <c:v>2026 target</c:v>
              </c:pt>
            </c:strLit>
          </c:cat>
          <c:val>
            <c:numLit>
              <c:formatCode>General</c:formatCode>
              <c:ptCount val="3"/>
              <c:pt idx="2">
                <c:v>3000</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1D29-9D4A-ADA3-72544B0DF508}"/>
            </c:ext>
          </c:extLst>
        </c:ser>
        <c:dLbls>
          <c:dLblPos val="ctr"/>
          <c:showLegendKey val="0"/>
          <c:showVal val="1"/>
          <c:showCatName val="0"/>
          <c:showSerName val="0"/>
          <c:showPercent val="0"/>
          <c:showBubbleSize val="0"/>
        </c:dLbls>
        <c:gapWidth val="100"/>
        <c:overlap val="100"/>
        <c:axId val="1"/>
        <c:axId val="2"/>
      </c:barChart>
      <c:catAx>
        <c:axId val="1"/>
        <c:scaling>
          <c:orientation val="minMax"/>
        </c:scaling>
        <c:delete val="0"/>
        <c:axPos val="b"/>
        <c:majorGridlines>
          <c:spPr>
            <a:ln>
              <a:solidFill>
                <a:srgbClr val="FFFFFF">
                  <a:alpha val="0"/>
                </a:srgbClr>
              </a:solidFill>
            </a:ln>
          </c:spPr>
        </c:majorGridlines>
        <c:numFmt formatCode="General" sourceLinked="0"/>
        <c:majorTickMark val="out"/>
        <c:minorTickMark val="none"/>
        <c:tickLblPos val="low"/>
        <c:spPr>
          <a:ln w="12700">
            <a:solidFill>
              <a:srgbClr val="000000"/>
            </a:solidFill>
          </a:ln>
        </c:spPr>
        <c:txPr>
          <a:bodyPr/>
          <a:lstStyle/>
          <a:p>
            <a:pPr>
              <a:defRPr sz="1400" b="0" i="0" u="none" strike="noStrike" noProof="1">
                <a:solidFill>
                  <a:srgbClr val="333333"/>
                </a:solidFill>
                <a:latin typeface="Arial"/>
                <a:ea typeface="KaiTi" panose="02010609060101010101" pitchFamily="49" charset="-122"/>
              </a:defRPr>
            </a:pPr>
            <a:endParaRPr lang="en-US"/>
          </a:p>
        </c:txPr>
        <c:crossAx val="2"/>
        <c:crosses val="autoZero"/>
        <c:auto val="1"/>
        <c:lblAlgn val="ctr"/>
        <c:lblOffset val="100"/>
        <c:noMultiLvlLbl val="1"/>
      </c:catAx>
      <c:valAx>
        <c:axId val="2"/>
        <c:scaling>
          <c:orientation val="minMax"/>
          <c:max val="3000"/>
          <c:min val="0"/>
        </c:scaling>
        <c:delete val="0"/>
        <c:axPos val="l"/>
        <c:majorGridlines>
          <c:spPr>
            <a:ln>
              <a:solidFill>
                <a:srgbClr val="FFFFFF">
                  <a:alpha val="0"/>
                </a:srgbClr>
              </a:solidFill>
            </a:ln>
          </c:spPr>
        </c:majorGridlines>
        <c:numFmt formatCode="#,##0" sourceLinked="0"/>
        <c:majorTickMark val="out"/>
        <c:minorTickMark val="none"/>
        <c:tickLblPos val="none"/>
        <c:spPr>
          <a:ln>
            <a:noFill/>
          </a:ln>
        </c:spPr>
        <c:txPr>
          <a:bodyPr/>
          <a:lstStyle/>
          <a:p>
            <a:pPr>
              <a:defRPr sz="1200" b="0" i="0" u="none" strike="noStrike" noProof="1">
                <a:solidFill>
                  <a:srgbClr val="000000"/>
                </a:solidFill>
                <a:latin typeface="Arial"/>
                <a:ea typeface="KaiTi" panose="02010609060101010101" pitchFamily="49" charset="-122"/>
              </a:defRPr>
            </a:pPr>
            <a:endParaRPr lang="en-US"/>
          </a:p>
        </c:txPr>
        <c:crossAx val="1"/>
        <c:crosses val="autoZero"/>
        <c:crossBetween val="between"/>
      </c:valAx>
      <c:spPr>
        <a:noFill/>
        <a:ln>
          <a:noFill/>
        </a:ln>
      </c:spPr>
    </c:plotArea>
    <c:legend>
      <c:legendPos val="b"/>
      <c:overlay val="0"/>
      <c:txPr>
        <a:bodyPr/>
        <a:lstStyle/>
        <a:p>
          <a:pPr>
            <a:defRPr sz="1300" b="0" i="0" u="none" strike="noStrike" noProof="1">
              <a:solidFill>
                <a:srgbClr val="666666"/>
              </a:solidFill>
              <a:latin typeface="Arial"/>
              <a:ea typeface="KaiTi" panose="02010609060101010101" pitchFamily="49" charset="-122"/>
            </a:defRPr>
          </a:pPr>
          <a:endParaRPr lang="en-US"/>
        </a:p>
      </c:txPr>
    </c:legend>
    <c:plotVisOnly val="1"/>
    <c:dispBlanksAs val="gap"/>
    <c:showDLblsOverMax val="1"/>
  </c:chart>
  <c:spPr>
    <a:noFill/>
    <a:ln>
      <a:noFill/>
    </a:ln>
  </c:spPr>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barChart>
        <c:barDir val="col"/>
        <c:grouping val="stacked"/>
        <c:varyColors val="0"/>
        <c:ser>
          <c:idx val="0"/>
          <c:order val="0"/>
          <c:tx>
            <c:v>Current (liquid)</c:v>
          </c:tx>
          <c:spPr>
            <a:solidFill>
              <a:srgbClr val="051C2C"/>
            </a:solidFill>
          </c:spPr>
          <c:invertIfNegative val="1"/>
          <c:dLbls>
            <c:numFmt formatCode="0.0" sourceLinked="0"/>
            <c:spPr>
              <a:noFill/>
              <a:ln>
                <a:noFill/>
              </a:ln>
              <a:effectLst/>
            </c:spPr>
            <c:txPr>
              <a:bodyPr/>
              <a:lstStyle/>
              <a:p>
                <a:pPr>
                  <a:defRPr sz="1400" b="0" i="0" u="none" strike="noStrike" noProof="1">
                    <a:solidFill>
                      <a:srgbClr val="FFFFFF"/>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2"/>
              <c:pt idx="0">
                <c:v>Liquid LFP</c:v>
              </c:pt>
              <c:pt idx="1">
                <c:v>Solid-state (sulfide)</c:v>
              </c:pt>
            </c:strLit>
          </c:cat>
          <c:val>
            <c:numLit>
              <c:formatCode>General</c:formatCode>
              <c:ptCount val="2"/>
              <c:pt idx="0">
                <c:v>0.3</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BF26-F644-A4DA-B264565E97EB}"/>
            </c:ext>
          </c:extLst>
        </c:ser>
        <c:ser>
          <c:idx val="1"/>
          <c:order val="1"/>
          <c:tx>
            <c:v>Solid-state (est.)</c:v>
          </c:tx>
          <c:spPr>
            <a:solidFill>
              <a:srgbClr val="00A9F4"/>
            </a:solidFill>
          </c:spPr>
          <c:invertIfNegative val="1"/>
          <c:dLbls>
            <c:numFmt formatCode="0.0" sourceLinked="0"/>
            <c:spPr>
              <a:noFill/>
              <a:ln>
                <a:noFill/>
              </a:ln>
              <a:effectLst/>
            </c:spPr>
            <c:txPr>
              <a:bodyPr/>
              <a:lstStyle/>
              <a:p>
                <a:pPr>
                  <a:defRPr sz="1400" b="0" i="0" u="none" strike="noStrike" noProof="1">
                    <a:solidFill>
                      <a:srgbClr val="051C2C"/>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2"/>
              <c:pt idx="0">
                <c:v>Liquid LFP</c:v>
              </c:pt>
              <c:pt idx="1">
                <c:v>Solid-state (sulfide)</c:v>
              </c:pt>
            </c:strLit>
          </c:cat>
          <c:val>
            <c:numLit>
              <c:formatCode>General</c:formatCode>
              <c:ptCount val="2"/>
              <c:pt idx="1">
                <c:v>1.5</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BF26-F644-A4DA-B264565E97EB}"/>
            </c:ext>
          </c:extLst>
        </c:ser>
        <c:dLbls>
          <c:dLblPos val="ctr"/>
          <c:showLegendKey val="0"/>
          <c:showVal val="1"/>
          <c:showCatName val="0"/>
          <c:showSerName val="0"/>
          <c:showPercent val="0"/>
          <c:showBubbleSize val="0"/>
        </c:dLbls>
        <c:gapWidth val="122"/>
        <c:overlap val="100"/>
        <c:axId val="1"/>
        <c:axId val="2"/>
      </c:barChart>
      <c:catAx>
        <c:axId val="1"/>
        <c:scaling>
          <c:orientation val="minMax"/>
        </c:scaling>
        <c:delete val="0"/>
        <c:axPos val="b"/>
        <c:majorGridlines>
          <c:spPr>
            <a:ln>
              <a:solidFill>
                <a:srgbClr val="FFFFFF">
                  <a:alpha val="0"/>
                </a:srgbClr>
              </a:solidFill>
            </a:ln>
          </c:spPr>
        </c:majorGridlines>
        <c:numFmt formatCode="General" sourceLinked="0"/>
        <c:majorTickMark val="out"/>
        <c:minorTickMark val="none"/>
        <c:tickLblPos val="low"/>
        <c:spPr>
          <a:ln w="12700">
            <a:solidFill>
              <a:srgbClr val="000000"/>
            </a:solidFill>
          </a:ln>
        </c:spPr>
        <c:txPr>
          <a:bodyPr/>
          <a:lstStyle/>
          <a:p>
            <a:pPr>
              <a:defRPr sz="1400" b="0" i="0" u="none" strike="noStrike" noProof="1">
                <a:solidFill>
                  <a:srgbClr val="333333"/>
                </a:solidFill>
                <a:latin typeface="Arial"/>
                <a:ea typeface="KaiTi" panose="02010609060101010101" pitchFamily="49" charset="-122"/>
              </a:defRPr>
            </a:pPr>
            <a:endParaRPr lang="en-US"/>
          </a:p>
        </c:txPr>
        <c:crossAx val="2"/>
        <c:crosses val="autoZero"/>
        <c:auto val="1"/>
        <c:lblAlgn val="ctr"/>
        <c:lblOffset val="100"/>
        <c:noMultiLvlLbl val="1"/>
      </c:catAx>
      <c:valAx>
        <c:axId val="2"/>
        <c:scaling>
          <c:orientation val="minMax"/>
          <c:max val="1.5000000000000002"/>
          <c:min val="0"/>
        </c:scaling>
        <c:delete val="0"/>
        <c:axPos val="l"/>
        <c:majorGridlines>
          <c:spPr>
            <a:ln>
              <a:solidFill>
                <a:srgbClr val="FFFFFF">
                  <a:alpha val="0"/>
                </a:srgbClr>
              </a:solidFill>
            </a:ln>
          </c:spPr>
        </c:majorGridlines>
        <c:numFmt formatCode="General" sourceLinked="0"/>
        <c:majorTickMark val="out"/>
        <c:minorTickMark val="none"/>
        <c:tickLblPos val="none"/>
        <c:spPr>
          <a:ln>
            <a:noFill/>
          </a:ln>
        </c:spPr>
        <c:txPr>
          <a:bodyPr/>
          <a:lstStyle/>
          <a:p>
            <a:pPr>
              <a:defRPr sz="1200" b="0" i="0" u="none" strike="noStrike" noProof="1">
                <a:solidFill>
                  <a:srgbClr val="000000"/>
                </a:solidFill>
                <a:latin typeface="Arial"/>
                <a:ea typeface="KaiTi" panose="02010609060101010101" pitchFamily="49" charset="-122"/>
              </a:defRPr>
            </a:pPr>
            <a:endParaRPr lang="en-US"/>
          </a:p>
        </c:txPr>
        <c:crossAx val="1"/>
        <c:crosses val="autoZero"/>
        <c:crossBetween val="between"/>
      </c:valAx>
      <c:spPr>
        <a:noFill/>
        <a:ln>
          <a:noFill/>
        </a:ln>
      </c:spPr>
    </c:plotArea>
    <c:legend>
      <c:legendPos val="b"/>
      <c:overlay val="0"/>
      <c:txPr>
        <a:bodyPr/>
        <a:lstStyle/>
        <a:p>
          <a:pPr>
            <a:defRPr sz="1300" b="0" i="0" u="none" strike="noStrike" noProof="1">
              <a:solidFill>
                <a:srgbClr val="666666"/>
              </a:solidFill>
              <a:latin typeface="Arial"/>
              <a:ea typeface="KaiTi" panose="02010609060101010101" pitchFamily="49" charset="-122"/>
            </a:defRPr>
          </a:pPr>
          <a:endParaRPr lang="en-US"/>
        </a:p>
      </c:txPr>
    </c:legend>
    <c:plotVisOnly val="1"/>
    <c:dispBlanksAs val="gap"/>
    <c:showDLblsOverMax val="1"/>
  </c:chart>
  <c:spPr>
    <a:noFill/>
    <a:ln>
      <a:noFill/>
    </a:ln>
  </c:spPr>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barChart>
        <c:barDir val="col"/>
        <c:grouping val="stacked"/>
        <c:varyColors val="0"/>
        <c:ser>
          <c:idx val="0"/>
          <c:order val="0"/>
          <c:tx>
            <c:v>CATL</c:v>
          </c:tx>
          <c:spPr>
            <a:solidFill>
              <a:srgbClr val="051C2C"/>
            </a:solidFill>
          </c:spPr>
          <c:invertIfNegative val="1"/>
          <c:dLbls>
            <c:numFmt formatCode="0.0" sourceLinked="0"/>
            <c:spPr>
              <a:noFill/>
              <a:ln>
                <a:noFill/>
              </a:ln>
              <a:effectLst/>
            </c:spPr>
            <c:txPr>
              <a:bodyPr/>
              <a:lstStyle/>
              <a:p>
                <a:pPr>
                  <a:defRPr sz="1200" b="0" i="0" u="none" strike="noStrike" noProof="1">
                    <a:solidFill>
                      <a:srgbClr val="FFFFFF"/>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4"/>
              <c:pt idx="0">
                <c:v>Shenxing</c:v>
              </c:pt>
              <c:pt idx="1">
                <c:v>Kirin</c:v>
              </c:pt>
              <c:pt idx="2">
                <c:v>LGES</c:v>
              </c:pt>
              <c:pt idx="3">
                <c:v>4680</c:v>
              </c:pt>
            </c:strLit>
          </c:cat>
          <c:val>
            <c:numLit>
              <c:formatCode>General</c:formatCode>
              <c:ptCount val="4"/>
              <c:pt idx="0">
                <c:v>54.62</c:v>
              </c:pt>
              <c:pt idx="1">
                <c:v>63.99</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2FA2-664A-BDF9-5E6EE406A8B9}"/>
            </c:ext>
          </c:extLst>
        </c:ser>
        <c:ser>
          <c:idx val="1"/>
          <c:order val="1"/>
          <c:tx>
            <c:v>Others</c:v>
          </c:tx>
          <c:spPr>
            <a:solidFill>
              <a:srgbClr val="B8C4CC"/>
            </a:solidFill>
          </c:spPr>
          <c:invertIfNegative val="1"/>
          <c:dLbls>
            <c:numFmt formatCode="0.0" sourceLinked="0"/>
            <c:spPr>
              <a:noFill/>
              <a:ln>
                <a:noFill/>
              </a:ln>
              <a:effectLst/>
            </c:spPr>
            <c:txPr>
              <a:bodyPr/>
              <a:lstStyle/>
              <a:p>
                <a:pPr>
                  <a:defRPr sz="1200" b="0" i="0" u="none" strike="noStrike" noProof="1">
                    <a:solidFill>
                      <a:srgbClr val="051C2C"/>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4"/>
              <c:pt idx="0">
                <c:v>Shenxing</c:v>
              </c:pt>
              <c:pt idx="1">
                <c:v>Kirin</c:v>
              </c:pt>
              <c:pt idx="2">
                <c:v>LGES</c:v>
              </c:pt>
              <c:pt idx="3">
                <c:v>4680</c:v>
              </c:pt>
            </c:strLit>
          </c:cat>
          <c:val>
            <c:numLit>
              <c:formatCode>General</c:formatCode>
              <c:ptCount val="4"/>
              <c:pt idx="2">
                <c:v>86.32</c:v>
              </c:pt>
              <c:pt idx="3">
                <c:v>88.41</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2FA2-664A-BDF9-5E6EE406A8B9}"/>
            </c:ext>
          </c:extLst>
        </c:ser>
        <c:dLbls>
          <c:dLblPos val="ctr"/>
          <c:showLegendKey val="0"/>
          <c:showVal val="1"/>
          <c:showCatName val="0"/>
          <c:showSerName val="0"/>
          <c:showPercent val="0"/>
          <c:showBubbleSize val="0"/>
        </c:dLbls>
        <c:gapWidth val="82"/>
        <c:overlap val="100"/>
        <c:axId val="1"/>
        <c:axId val="2"/>
      </c:barChart>
      <c:catAx>
        <c:axId val="1"/>
        <c:scaling>
          <c:orientation val="minMax"/>
        </c:scaling>
        <c:delete val="0"/>
        <c:axPos val="b"/>
        <c:majorGridlines>
          <c:spPr>
            <a:ln>
              <a:solidFill>
                <a:srgbClr val="FFFFFF">
                  <a:alpha val="0"/>
                </a:srgbClr>
              </a:solidFill>
            </a:ln>
          </c:spPr>
        </c:majorGridlines>
        <c:numFmt formatCode="General" sourceLinked="0"/>
        <c:majorTickMark val="out"/>
        <c:minorTickMark val="none"/>
        <c:tickLblPos val="low"/>
        <c:spPr>
          <a:ln w="12700">
            <a:solidFill>
              <a:srgbClr val="000000"/>
            </a:solidFill>
          </a:ln>
        </c:spPr>
        <c:txPr>
          <a:bodyPr/>
          <a:lstStyle/>
          <a:p>
            <a:pPr>
              <a:defRPr sz="1200" b="0" i="0" u="none" strike="noStrike" noProof="1">
                <a:solidFill>
                  <a:srgbClr val="333333"/>
                </a:solidFill>
                <a:latin typeface="Arial"/>
                <a:ea typeface="KaiTi" panose="02010609060101010101" pitchFamily="49" charset="-122"/>
              </a:defRPr>
            </a:pPr>
            <a:endParaRPr lang="en-US"/>
          </a:p>
        </c:txPr>
        <c:crossAx val="2"/>
        <c:crosses val="autoZero"/>
        <c:auto val="1"/>
        <c:lblAlgn val="ctr"/>
        <c:lblOffset val="100"/>
        <c:noMultiLvlLbl val="1"/>
      </c:catAx>
      <c:valAx>
        <c:axId val="2"/>
        <c:scaling>
          <c:orientation val="minMax"/>
          <c:max val="100"/>
          <c:min val="0"/>
        </c:scaling>
        <c:delete val="0"/>
        <c:axPos val="l"/>
        <c:majorGridlines>
          <c:spPr>
            <a:ln>
              <a:solidFill>
                <a:srgbClr val="FFFFFF">
                  <a:alpha val="0"/>
                </a:srgbClr>
              </a:solidFill>
            </a:ln>
          </c:spPr>
        </c:majorGridlines>
        <c:numFmt formatCode="General" sourceLinked="0"/>
        <c:majorTickMark val="out"/>
        <c:minorTickMark val="none"/>
        <c:tickLblPos val="none"/>
        <c:spPr>
          <a:ln>
            <a:noFill/>
          </a:ln>
        </c:spPr>
        <c:txPr>
          <a:bodyPr/>
          <a:lstStyle/>
          <a:p>
            <a:pPr>
              <a:defRPr sz="1200" b="0" i="0" u="none" strike="noStrike" noProof="1">
                <a:solidFill>
                  <a:srgbClr val="000000"/>
                </a:solidFill>
                <a:latin typeface="Arial"/>
                <a:ea typeface="KaiTi" panose="02010609060101010101" pitchFamily="49" charset="-122"/>
              </a:defRPr>
            </a:pPr>
            <a:endParaRPr lang="en-US"/>
          </a:p>
        </c:txPr>
        <c:crossAx val="1"/>
        <c:crosses val="autoZero"/>
        <c:crossBetween val="between"/>
      </c:valAx>
      <c:spPr>
        <a:noFill/>
        <a:ln>
          <a:noFill/>
        </a:ln>
      </c:spPr>
    </c:plotArea>
    <c:legend>
      <c:legendPos val="b"/>
      <c:overlay val="0"/>
      <c:txPr>
        <a:bodyPr/>
        <a:lstStyle/>
        <a:p>
          <a:pPr>
            <a:defRPr sz="1300" b="0" i="0" u="none" strike="noStrike" noProof="1">
              <a:solidFill>
                <a:srgbClr val="666666"/>
              </a:solidFill>
              <a:latin typeface="Arial"/>
              <a:ea typeface="KaiTi" panose="02010609060101010101" pitchFamily="49" charset="-122"/>
            </a:defRPr>
          </a:pPr>
          <a:endParaRPr lang="en-US"/>
        </a:p>
      </c:txPr>
    </c:legend>
    <c:plotVisOnly val="1"/>
    <c:dispBlanksAs val="gap"/>
    <c:showDLblsOverMax val="1"/>
  </c:chart>
  <c:spPr>
    <a:noFill/>
    <a:ln>
      <a:noFill/>
    </a:ln>
  </c:spPr>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lineChart>
        <c:grouping val="standard"/>
        <c:varyColors val="0"/>
        <c:ser>
          <c:idx val="0"/>
          <c:order val="0"/>
          <c:tx>
            <c:v>Lithium carbonate price</c:v>
          </c:tx>
          <c:spPr>
            <a:ln w="38100">
              <a:solidFill>
                <a:srgbClr val="1783FF"/>
              </a:solidFill>
            </a:ln>
          </c:spPr>
          <c:marker>
            <c:symbol val="circle"/>
            <c:size val="6"/>
            <c:spPr>
              <a:solidFill>
                <a:srgbClr val="051C2C"/>
              </a:solidFill>
              <a:ln w="38100">
                <a:solidFill>
                  <a:srgbClr val="051C2C"/>
                </a:solidFill>
              </a:ln>
            </c:spPr>
          </c:marker>
          <c:dLbls>
            <c:numFmt formatCode="0.0" sourceLinked="0"/>
            <c:spPr>
              <a:noFill/>
              <a:ln>
                <a:noFill/>
              </a:ln>
              <a:effectLst/>
            </c:spPr>
            <c:txPr>
              <a:bodyPr/>
              <a:lstStyle/>
              <a:p>
                <a:pPr>
                  <a:defRPr sz="1200" b="0" i="0" u="none" strike="noStrike" noProof="1">
                    <a:solidFill>
                      <a:srgbClr val="051C2C"/>
                    </a:solidFill>
                    <a:latin typeface="Arial"/>
                    <a:ea typeface="KaiTi" panose="02010609060101010101" pitchFamily="49" charset="-122"/>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6"/>
              <c:pt idx="0">
                <c:v>Start of year</c:v>
              </c:pt>
              <c:pt idx="1">
                <c:v>May</c:v>
              </c:pt>
              <c:pt idx="2">
                <c:v>End-Jul</c:v>
              </c:pt>
              <c:pt idx="3">
                <c:v>8/27</c:v>
              </c:pt>
              <c:pt idx="4">
                <c:v>9/24</c:v>
              </c:pt>
              <c:pt idx="5">
                <c:v>10/9</c:v>
              </c:pt>
            </c:strLit>
          </c:cat>
          <c:val>
            <c:numLit>
              <c:formatCode>General</c:formatCode>
              <c:ptCount val="6"/>
              <c:pt idx="0">
                <c:v>11.95</c:v>
              </c:pt>
              <c:pt idx="1">
                <c:v>19.2</c:v>
              </c:pt>
              <c:pt idx="2">
                <c:v>14.3</c:v>
              </c:pt>
              <c:pt idx="3">
                <c:v>15</c:v>
              </c:pt>
              <c:pt idx="4">
                <c:v>13.3</c:v>
              </c:pt>
              <c:pt idx="5">
                <c:v>12.2</c:v>
              </c:pt>
            </c:numLit>
          </c:val>
          <c:smooth val="0"/>
          <c:extLst>
            <c:ext xmlns:c16="http://schemas.microsoft.com/office/drawing/2014/chart" uri="{C3380CC4-5D6E-409C-BE32-E72D297353CC}">
              <c16:uniqueId val="{00000000-4F78-0445-BFCE-D2E247F3E519}"/>
            </c:ext>
          </c:extLst>
        </c:ser>
        <c:dLbls>
          <c:showLegendKey val="0"/>
          <c:showVal val="1"/>
          <c:showCatName val="0"/>
          <c:showSerName val="0"/>
          <c:showPercent val="0"/>
          <c:showBubbleSize val="0"/>
        </c:dLbls>
        <c:marker val="1"/>
        <c:smooth val="0"/>
        <c:axId val="1"/>
        <c:axId val="2"/>
      </c:lineChart>
      <c:catAx>
        <c:axId val="1"/>
        <c:scaling>
          <c:orientation val="minMax"/>
        </c:scaling>
        <c:delete val="0"/>
        <c:axPos val="b"/>
        <c:majorGridlines>
          <c:spPr>
            <a:ln>
              <a:solidFill>
                <a:srgbClr val="FFFFFF">
                  <a:alpha val="0"/>
                </a:srgbClr>
              </a:solidFill>
            </a:ln>
          </c:spPr>
        </c:majorGridlines>
        <c:numFmt formatCode="General" sourceLinked="0"/>
        <c:majorTickMark val="out"/>
        <c:minorTickMark val="none"/>
        <c:tickLblPos val="low"/>
        <c:spPr>
          <a:ln w="12700">
            <a:solidFill>
              <a:srgbClr val="000000"/>
            </a:solidFill>
          </a:ln>
        </c:spPr>
        <c:txPr>
          <a:bodyPr/>
          <a:lstStyle/>
          <a:p>
            <a:pPr>
              <a:defRPr sz="1200" b="0" i="0" u="none" strike="noStrike" noProof="1">
                <a:solidFill>
                  <a:srgbClr val="333333"/>
                </a:solidFill>
                <a:latin typeface="Arial"/>
                <a:ea typeface="KaiTi" panose="02010609060101010101" pitchFamily="49" charset="-122"/>
              </a:defRPr>
            </a:pPr>
            <a:endParaRPr lang="en-US"/>
          </a:p>
        </c:txPr>
        <c:crossAx val="2"/>
        <c:crosses val="autoZero"/>
        <c:auto val="1"/>
        <c:lblAlgn val="ctr"/>
        <c:lblOffset val="100"/>
        <c:noMultiLvlLbl val="1"/>
      </c:catAx>
      <c:valAx>
        <c:axId val="2"/>
        <c:scaling>
          <c:orientation val="minMax"/>
          <c:max val="20"/>
          <c:min val="0"/>
        </c:scaling>
        <c:delete val="0"/>
        <c:axPos val="l"/>
        <c:majorGridlines>
          <c:spPr>
            <a:ln>
              <a:solidFill>
                <a:srgbClr val="FFFFFF">
                  <a:alpha val="0"/>
                </a:srgbClr>
              </a:solidFill>
            </a:ln>
          </c:spPr>
        </c:majorGridlines>
        <c:numFmt formatCode="General" sourceLinked="0"/>
        <c:majorTickMark val="out"/>
        <c:minorTickMark val="none"/>
        <c:tickLblPos val="none"/>
        <c:spPr>
          <a:ln>
            <a:noFill/>
          </a:ln>
        </c:spPr>
        <c:txPr>
          <a:bodyPr/>
          <a:lstStyle/>
          <a:p>
            <a:pPr>
              <a:defRPr sz="1200" b="0" i="0" u="none" strike="noStrike" noProof="1">
                <a:solidFill>
                  <a:srgbClr val="000000"/>
                </a:solidFill>
                <a:latin typeface="Arial"/>
                <a:ea typeface="KaiTi" panose="02010609060101010101" pitchFamily="49" charset="-122"/>
              </a:defRPr>
            </a:pPr>
            <a:endParaRPr lang="en-US"/>
          </a:p>
        </c:txPr>
        <c:crossAx val="1"/>
        <c:crosses val="autoZero"/>
        <c:crossBetween val="between"/>
      </c:valAx>
      <c:spPr>
        <a:noFill/>
        <a:ln>
          <a:noFill/>
        </a:ln>
      </c:spPr>
    </c:plotArea>
    <c:plotVisOnly val="1"/>
    <c:dispBlanksAs val="gap"/>
    <c:showDLblsOverMax val="1"/>
  </c:chart>
  <c:spPr>
    <a:noFill/>
    <a:ln>
      <a:noFill/>
    </a:ln>
  </c:spPr>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barChart>
        <c:barDir val="col"/>
        <c:grouping val="stacked"/>
        <c:varyColors val="0"/>
        <c:ser>
          <c:idx val="0"/>
          <c:order val="0"/>
          <c:tx>
            <c:v>Capacity</c:v>
          </c:tx>
          <c:spPr>
            <a:solidFill>
              <a:srgbClr val="051C2C"/>
            </a:solidFill>
          </c:spPr>
          <c:invertIfNegative val="1"/>
          <c:dLbls>
            <c:numFmt formatCode="#,##0" sourceLinked="0"/>
            <c:spPr>
              <a:noFill/>
              <a:ln>
                <a:noFill/>
              </a:ln>
              <a:effectLst/>
            </c:spPr>
            <c:txPr>
              <a:bodyPr/>
              <a:lstStyle/>
              <a:p>
                <a:pPr>
                  <a:defRPr sz="1200" b="0" i="0" u="none" strike="noStrike" noProof="1">
                    <a:solidFill>
                      <a:srgbClr val="FFFFFF"/>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3"/>
              <c:pt idx="0">
                <c:v>2024</c:v>
              </c:pt>
              <c:pt idx="1">
                <c:v>2025</c:v>
              </c:pt>
              <c:pt idx="2">
                <c:v>26H1 annualized</c:v>
              </c:pt>
            </c:strLit>
          </c:cat>
          <c:val>
            <c:numLit>
              <c:formatCode>General</c:formatCode>
              <c:ptCount val="3"/>
              <c:pt idx="0">
                <c:v>676</c:v>
              </c:pt>
              <c:pt idx="1">
                <c:v>772</c:v>
              </c:pt>
              <c:pt idx="2">
                <c:v>1050</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16DB-0B4A-99A6-B9C1BF94230B}"/>
            </c:ext>
          </c:extLst>
        </c:ser>
        <c:dLbls>
          <c:dLblPos val="ctr"/>
          <c:showLegendKey val="0"/>
          <c:showVal val="1"/>
          <c:showCatName val="0"/>
          <c:showSerName val="0"/>
          <c:showPercent val="0"/>
          <c:showBubbleSize val="0"/>
        </c:dLbls>
        <c:gapWidth val="100"/>
        <c:overlap val="100"/>
        <c:axId val="1"/>
        <c:axId val="2"/>
      </c:barChart>
      <c:catAx>
        <c:axId val="1"/>
        <c:scaling>
          <c:orientation val="minMax"/>
        </c:scaling>
        <c:delete val="0"/>
        <c:axPos val="b"/>
        <c:majorGridlines>
          <c:spPr>
            <a:ln>
              <a:solidFill>
                <a:srgbClr val="FFFFFF">
                  <a:alpha val="0"/>
                </a:srgbClr>
              </a:solidFill>
            </a:ln>
          </c:spPr>
        </c:majorGridlines>
        <c:numFmt formatCode="General" sourceLinked="0"/>
        <c:majorTickMark val="out"/>
        <c:minorTickMark val="none"/>
        <c:tickLblPos val="low"/>
        <c:spPr>
          <a:ln w="12700">
            <a:solidFill>
              <a:srgbClr val="000000"/>
            </a:solidFill>
          </a:ln>
        </c:spPr>
        <c:txPr>
          <a:bodyPr/>
          <a:lstStyle/>
          <a:p>
            <a:pPr>
              <a:defRPr sz="1200" b="0" i="0" u="none" strike="noStrike" noProof="1">
                <a:solidFill>
                  <a:srgbClr val="333333"/>
                </a:solidFill>
                <a:latin typeface="Arial"/>
                <a:ea typeface="KaiTi" panose="02010609060101010101" pitchFamily="49" charset="-122"/>
              </a:defRPr>
            </a:pPr>
            <a:endParaRPr lang="en-US"/>
          </a:p>
        </c:txPr>
        <c:crossAx val="2"/>
        <c:crosses val="autoZero"/>
        <c:auto val="1"/>
        <c:lblAlgn val="ctr"/>
        <c:lblOffset val="100"/>
        <c:noMultiLvlLbl val="1"/>
      </c:catAx>
      <c:valAx>
        <c:axId val="2"/>
        <c:scaling>
          <c:orientation val="minMax"/>
          <c:max val="1200"/>
          <c:min val="0"/>
        </c:scaling>
        <c:delete val="0"/>
        <c:axPos val="l"/>
        <c:majorGridlines>
          <c:spPr>
            <a:ln>
              <a:solidFill>
                <a:srgbClr val="FFFFFF">
                  <a:alpha val="0"/>
                </a:srgbClr>
              </a:solidFill>
            </a:ln>
          </c:spPr>
        </c:majorGridlines>
        <c:numFmt formatCode="#,##0" sourceLinked="0"/>
        <c:majorTickMark val="out"/>
        <c:minorTickMark val="none"/>
        <c:tickLblPos val="none"/>
        <c:spPr>
          <a:ln>
            <a:noFill/>
          </a:ln>
        </c:spPr>
        <c:txPr>
          <a:bodyPr/>
          <a:lstStyle/>
          <a:p>
            <a:pPr>
              <a:defRPr sz="1200" b="0" i="0" u="none" strike="noStrike" noProof="1">
                <a:solidFill>
                  <a:srgbClr val="000000"/>
                </a:solidFill>
                <a:latin typeface="Arial"/>
                <a:ea typeface="KaiTi" panose="02010609060101010101" pitchFamily="49" charset="-122"/>
              </a:defRPr>
            </a:pPr>
            <a:endParaRPr lang="en-US"/>
          </a:p>
        </c:txPr>
        <c:crossAx val="1"/>
        <c:crosses val="autoZero"/>
        <c:crossBetween val="between"/>
      </c:valAx>
      <c:spPr>
        <a:noFill/>
        <a:ln>
          <a:noFill/>
        </a:ln>
      </c:spPr>
    </c:plotArea>
    <c:plotVisOnly val="1"/>
    <c:dispBlanksAs val="gap"/>
    <c:showDLblsOverMax val="1"/>
  </c:chart>
  <c:spPr>
    <a:noFill/>
    <a:ln>
      <a:noFill/>
    </a:ln>
  </c:spPr>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barChart>
        <c:barDir val="col"/>
        <c:grouping val="stacked"/>
        <c:varyColors val="0"/>
        <c:ser>
          <c:idx val="0"/>
          <c:order val="0"/>
          <c:tx>
            <c:v>Quarterly GPM</c:v>
          </c:tx>
          <c:spPr>
            <a:solidFill>
              <a:srgbClr val="051C2C"/>
            </a:solidFill>
          </c:spPr>
          <c:invertIfNegative val="1"/>
          <c:dLbls>
            <c:numFmt formatCode="0.0" sourceLinked="0"/>
            <c:spPr>
              <a:noFill/>
              <a:ln>
                <a:noFill/>
              </a:ln>
              <a:effectLst/>
            </c:spPr>
            <c:txPr>
              <a:bodyPr/>
              <a:lstStyle/>
              <a:p>
                <a:pPr>
                  <a:defRPr sz="1400" b="0" i="0" u="none" strike="noStrike" noProof="1">
                    <a:solidFill>
                      <a:srgbClr val="FFFFFF"/>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4"/>
              <c:pt idx="0">
                <c:v>2025Q4</c:v>
              </c:pt>
              <c:pt idx="1">
                <c:v>2026Q1</c:v>
              </c:pt>
              <c:pt idx="2">
                <c:v>2026Q2</c:v>
              </c:pt>
              <c:pt idx="3">
                <c:v>2026Q3</c:v>
              </c:pt>
            </c:strLit>
          </c:cat>
          <c:val>
            <c:numLit>
              <c:formatCode>General</c:formatCode>
              <c:ptCount val="4"/>
              <c:pt idx="0">
                <c:v>28.21</c:v>
              </c:pt>
              <c:pt idx="1">
                <c:v>24.82</c:v>
              </c:pt>
              <c:pt idx="2">
                <c:v>23.15</c:v>
              </c:pt>
              <c:pt idx="3">
                <c:v>20.69</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FA55-DB43-97B0-BCAD04ADDDD6}"/>
            </c:ext>
          </c:extLst>
        </c:ser>
        <c:dLbls>
          <c:dLblPos val="ctr"/>
          <c:showLegendKey val="0"/>
          <c:showVal val="1"/>
          <c:showCatName val="0"/>
          <c:showSerName val="0"/>
          <c:showPercent val="0"/>
          <c:showBubbleSize val="0"/>
        </c:dLbls>
        <c:gapWidth val="100"/>
        <c:overlap val="100"/>
        <c:axId val="1"/>
        <c:axId val="2"/>
      </c:barChart>
      <c:catAx>
        <c:axId val="1"/>
        <c:scaling>
          <c:orientation val="minMax"/>
        </c:scaling>
        <c:delete val="0"/>
        <c:axPos val="b"/>
        <c:majorGridlines>
          <c:spPr>
            <a:ln>
              <a:solidFill>
                <a:srgbClr val="FFFFFF">
                  <a:alpha val="0"/>
                </a:srgbClr>
              </a:solidFill>
            </a:ln>
          </c:spPr>
        </c:majorGridlines>
        <c:numFmt formatCode="General" sourceLinked="0"/>
        <c:majorTickMark val="out"/>
        <c:minorTickMark val="none"/>
        <c:tickLblPos val="low"/>
        <c:spPr>
          <a:ln w="12700">
            <a:solidFill>
              <a:srgbClr val="000000"/>
            </a:solidFill>
          </a:ln>
        </c:spPr>
        <c:txPr>
          <a:bodyPr/>
          <a:lstStyle/>
          <a:p>
            <a:pPr>
              <a:defRPr sz="1400" b="0" i="0" u="none" strike="noStrike" noProof="1">
                <a:solidFill>
                  <a:srgbClr val="333333"/>
                </a:solidFill>
                <a:latin typeface="Arial"/>
                <a:ea typeface="KaiTi" panose="02010609060101010101" pitchFamily="49" charset="-122"/>
              </a:defRPr>
            </a:pPr>
            <a:endParaRPr lang="en-US"/>
          </a:p>
        </c:txPr>
        <c:crossAx val="2"/>
        <c:crosses val="autoZero"/>
        <c:auto val="1"/>
        <c:lblAlgn val="ctr"/>
        <c:lblOffset val="100"/>
        <c:noMultiLvlLbl val="1"/>
      </c:catAx>
      <c:valAx>
        <c:axId val="2"/>
        <c:scaling>
          <c:orientation val="minMax"/>
          <c:max val="30"/>
          <c:min val="0"/>
        </c:scaling>
        <c:delete val="0"/>
        <c:axPos val="l"/>
        <c:majorGridlines>
          <c:spPr>
            <a:ln>
              <a:solidFill>
                <a:srgbClr val="FFFFFF">
                  <a:alpha val="0"/>
                </a:srgbClr>
              </a:solidFill>
            </a:ln>
          </c:spPr>
        </c:majorGridlines>
        <c:numFmt formatCode="General" sourceLinked="0"/>
        <c:majorTickMark val="out"/>
        <c:minorTickMark val="none"/>
        <c:tickLblPos val="none"/>
        <c:spPr>
          <a:ln>
            <a:noFill/>
          </a:ln>
        </c:spPr>
        <c:txPr>
          <a:bodyPr/>
          <a:lstStyle/>
          <a:p>
            <a:pPr>
              <a:defRPr sz="1200" b="0" i="0" u="none" strike="noStrike" noProof="1">
                <a:solidFill>
                  <a:srgbClr val="000000"/>
                </a:solidFill>
                <a:latin typeface="Arial"/>
                <a:ea typeface="KaiTi" panose="02010609060101010101" pitchFamily="49" charset="-122"/>
              </a:defRPr>
            </a:pPr>
            <a:endParaRPr lang="en-US"/>
          </a:p>
        </c:txPr>
        <c:crossAx val="1"/>
        <c:crosses val="autoZero"/>
        <c:crossBetween val="between"/>
      </c:valAx>
      <c:spPr>
        <a:noFill/>
        <a:ln>
          <a:noFill/>
        </a:ln>
      </c:spPr>
    </c:plotArea>
    <c:plotVisOnly val="1"/>
    <c:dispBlanksAs val="gap"/>
    <c:showDLblsOverMax val="1"/>
  </c:chart>
  <c:spPr>
    <a:noFill/>
    <a:ln>
      <a:noFill/>
    </a:ln>
  </c:spPr>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barChart>
        <c:barDir val="col"/>
        <c:grouping val="stacked"/>
        <c:varyColors val="0"/>
        <c:ser>
          <c:idx val="0"/>
          <c:order val="0"/>
          <c:tx>
            <c:v>_base</c:v>
          </c:tx>
          <c:spPr>
            <a:solidFill>
              <a:srgbClr val="FFFFFF"/>
            </a:solidFill>
          </c:spPr>
          <c:invertIfNegative val="1"/>
          <c:dLbls>
            <c:delete val="1"/>
          </c:dLbls>
          <c:cat>
            <c:strLit>
              <c:ptCount val="5"/>
              <c:pt idx="0">
                <c:v>Cash &amp; equivalents</c:v>
              </c:pt>
              <c:pt idx="1">
                <c:v>Interest-bearing debt</c:v>
              </c:pt>
              <c:pt idx="2">
                <c:v>Net cash (narrow)</c:v>
              </c:pt>
              <c:pt idx="3">
                <c:v>Trading financial assets</c:v>
              </c:pt>
              <c:pt idx="4">
                <c:v>Net cash (broad)</c:v>
              </c:pt>
            </c:strLit>
          </c:cat>
          <c:val>
            <c:numLit>
              <c:formatCode>General</c:formatCode>
              <c:ptCount val="5"/>
              <c:pt idx="0">
                <c:v>0</c:v>
              </c:pt>
              <c:pt idx="1">
                <c:v>183.952</c:v>
              </c:pt>
              <c:pt idx="2">
                <c:v>0</c:v>
              </c:pt>
              <c:pt idx="3">
                <c:v>183.952</c:v>
              </c:pt>
              <c:pt idx="4">
                <c:v>0</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ECBA-C047-8ECF-5717573CFE8F}"/>
            </c:ext>
          </c:extLst>
        </c:ser>
        <c:ser>
          <c:idx val="1"/>
          <c:order val="1"/>
          <c:tx>
            <c:v>Reported anchor</c:v>
          </c:tx>
          <c:spPr>
            <a:solidFill>
              <a:srgbClr val="051C2C"/>
            </a:solidFill>
          </c:spPr>
          <c:invertIfNegative val="1"/>
          <c:dLbls>
            <c:numFmt formatCode="#,##0" sourceLinked="0"/>
            <c:spPr>
              <a:noFill/>
              <a:ln>
                <a:noFill/>
              </a:ln>
              <a:effectLst/>
            </c:spPr>
            <c:txPr>
              <a:bodyPr/>
              <a:lstStyle/>
              <a:p>
                <a:pPr>
                  <a:defRPr sz="1400" b="0" i="0" u="none" strike="noStrike" noProof="1">
                    <a:solidFill>
                      <a:srgbClr val="FFFFFF"/>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5"/>
              <c:pt idx="0">
                <c:v>Cash &amp; equivalents</c:v>
              </c:pt>
              <c:pt idx="1">
                <c:v>Interest-bearing debt</c:v>
              </c:pt>
              <c:pt idx="2">
                <c:v>Net cash (narrow)</c:v>
              </c:pt>
              <c:pt idx="3">
                <c:v>Trading financial assets</c:v>
              </c:pt>
              <c:pt idx="4">
                <c:v>Net cash (broad)</c:v>
              </c:pt>
            </c:strLit>
          </c:cat>
          <c:val>
            <c:numLit>
              <c:formatCode>General</c:formatCode>
              <c:ptCount val="5"/>
              <c:pt idx="0">
                <c:v>369.81400000000002</c:v>
              </c:pt>
              <c:pt idx="2">
                <c:v>183.952</c:v>
              </c:pt>
              <c:pt idx="4">
                <c:v>246.732</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ECBA-C047-8ECF-5717573CFE8F}"/>
            </c:ext>
          </c:extLst>
        </c:ser>
        <c:ser>
          <c:idx val="2"/>
          <c:order val="2"/>
          <c:tx>
            <c:v>Adjustments</c:v>
          </c:tx>
          <c:spPr>
            <a:solidFill>
              <a:srgbClr val="C00000"/>
            </a:solidFill>
          </c:spPr>
          <c:invertIfNegative val="1"/>
          <c:dLbls>
            <c:numFmt formatCode="#,##0" sourceLinked="0"/>
            <c:spPr>
              <a:noFill/>
              <a:ln>
                <a:noFill/>
              </a:ln>
              <a:effectLst/>
            </c:spPr>
            <c:txPr>
              <a:bodyPr/>
              <a:lstStyle/>
              <a:p>
                <a:pPr>
                  <a:defRPr sz="1400" b="0" i="0" u="none" strike="noStrike" noProof="1">
                    <a:solidFill>
                      <a:srgbClr val="FFFFFF"/>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5"/>
              <c:pt idx="0">
                <c:v>Cash &amp; equivalents</c:v>
              </c:pt>
              <c:pt idx="1">
                <c:v>Interest-bearing debt</c:v>
              </c:pt>
              <c:pt idx="2">
                <c:v>Net cash (narrow)</c:v>
              </c:pt>
              <c:pt idx="3">
                <c:v>Trading financial assets</c:v>
              </c:pt>
              <c:pt idx="4">
                <c:v>Net cash (broad)</c:v>
              </c:pt>
            </c:strLit>
          </c:cat>
          <c:val>
            <c:numLit>
              <c:formatCode>General</c:formatCode>
              <c:ptCount val="4"/>
              <c:pt idx="1">
                <c:v>185.86199999999999</c:v>
              </c:pt>
              <c:pt idx="3">
                <c:v>62.78</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ECBA-C047-8ECF-5717573CFE8F}"/>
            </c:ext>
          </c:extLst>
        </c:ser>
        <c:dLbls>
          <c:dLblPos val="ctr"/>
          <c:showLegendKey val="0"/>
          <c:showVal val="1"/>
          <c:showCatName val="0"/>
          <c:showSerName val="0"/>
          <c:showPercent val="0"/>
          <c:showBubbleSize val="0"/>
        </c:dLbls>
        <c:gapWidth val="82"/>
        <c:overlap val="100"/>
        <c:axId val="1"/>
        <c:axId val="2"/>
      </c:barChart>
      <c:catAx>
        <c:axId val="1"/>
        <c:scaling>
          <c:orientation val="minMax"/>
        </c:scaling>
        <c:delete val="0"/>
        <c:axPos val="b"/>
        <c:majorGridlines>
          <c:spPr>
            <a:ln>
              <a:solidFill>
                <a:srgbClr val="FFFFFF">
                  <a:alpha val="0"/>
                </a:srgbClr>
              </a:solidFill>
            </a:ln>
          </c:spPr>
        </c:majorGridlines>
        <c:numFmt formatCode="General" sourceLinked="0"/>
        <c:majorTickMark val="out"/>
        <c:minorTickMark val="none"/>
        <c:tickLblPos val="low"/>
        <c:spPr>
          <a:ln w="12700">
            <a:solidFill>
              <a:srgbClr val="000000"/>
            </a:solidFill>
          </a:ln>
        </c:spPr>
        <c:txPr>
          <a:bodyPr/>
          <a:lstStyle/>
          <a:p>
            <a:pPr>
              <a:defRPr sz="1400" b="0" i="0" u="none" strike="noStrike" noProof="1">
                <a:solidFill>
                  <a:srgbClr val="333333"/>
                </a:solidFill>
                <a:latin typeface="Arial"/>
                <a:ea typeface="KaiTi" panose="02010609060101010101" pitchFamily="49" charset="-122"/>
              </a:defRPr>
            </a:pPr>
            <a:endParaRPr lang="en-US"/>
          </a:p>
        </c:txPr>
        <c:crossAx val="2"/>
        <c:crosses val="autoZero"/>
        <c:auto val="1"/>
        <c:lblAlgn val="ctr"/>
        <c:lblOffset val="100"/>
        <c:noMultiLvlLbl val="1"/>
      </c:catAx>
      <c:valAx>
        <c:axId val="2"/>
        <c:scaling>
          <c:orientation val="minMax"/>
          <c:min val="0"/>
        </c:scaling>
        <c:delete val="0"/>
        <c:axPos val="l"/>
        <c:majorGridlines>
          <c:spPr>
            <a:ln>
              <a:solidFill>
                <a:srgbClr val="FFFFFF">
                  <a:alpha val="0"/>
                </a:srgbClr>
              </a:solidFill>
            </a:ln>
          </c:spPr>
        </c:majorGridlines>
        <c:numFmt formatCode="#,##0" sourceLinked="0"/>
        <c:majorTickMark val="out"/>
        <c:minorTickMark val="none"/>
        <c:tickLblPos val="none"/>
        <c:spPr>
          <a:ln>
            <a:noFill/>
          </a:ln>
        </c:spPr>
        <c:txPr>
          <a:bodyPr/>
          <a:lstStyle/>
          <a:p>
            <a:pPr>
              <a:defRPr sz="1200" b="0" i="0" u="none" strike="noStrike" noProof="1">
                <a:solidFill>
                  <a:srgbClr val="000000"/>
                </a:solidFill>
                <a:latin typeface="Arial"/>
                <a:ea typeface="KaiTi" panose="02010609060101010101" pitchFamily="49" charset="-122"/>
              </a:defRPr>
            </a:pPr>
            <a:endParaRPr lang="en-US"/>
          </a:p>
        </c:txPr>
        <c:crossAx val="1"/>
        <c:crosses val="autoZero"/>
        <c:crossBetween val="between"/>
      </c:valAx>
      <c:spPr>
        <a:noFill/>
        <a:ln>
          <a:noFill/>
        </a:ln>
      </c:spPr>
    </c:plotArea>
    <c:plotVisOnly val="1"/>
    <c:dispBlanksAs val="gap"/>
    <c:showDLblsOverMax val="1"/>
  </c:chart>
  <c:spPr>
    <a:noFill/>
    <a:ln>
      <a:noFill/>
    </a:ln>
  </c:spPr>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barChart>
        <c:barDir val="col"/>
        <c:grouping val="stacked"/>
        <c:varyColors val="0"/>
        <c:ser>
          <c:idx val="0"/>
          <c:order val="0"/>
          <c:tx>
            <c:v>Operating cash flow</c:v>
          </c:tx>
          <c:spPr>
            <a:solidFill>
              <a:srgbClr val="051C2C"/>
            </a:solidFill>
          </c:spPr>
          <c:invertIfNegative val="1"/>
          <c:dLbls>
            <c:numFmt formatCode="#,##0" sourceLinked="0"/>
            <c:spPr>
              <a:noFill/>
              <a:ln>
                <a:noFill/>
              </a:ln>
              <a:effectLst/>
            </c:spPr>
            <c:txPr>
              <a:bodyPr/>
              <a:lstStyle/>
              <a:p>
                <a:pPr>
                  <a:defRPr sz="1400" b="0" i="0" u="none" strike="noStrike" noProof="1">
                    <a:solidFill>
                      <a:srgbClr val="FFFFFF"/>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5"/>
              <c:pt idx="0">
                <c:v>2023A</c:v>
              </c:pt>
              <c:pt idx="1">
                <c:v>2024A</c:v>
              </c:pt>
              <c:pt idx="2">
                <c:v>2025A</c:v>
              </c:pt>
              <c:pt idx="3">
                <c:v>2026H1</c:v>
              </c:pt>
              <c:pt idx="4">
                <c:v>9M26</c:v>
              </c:pt>
            </c:strLit>
          </c:cat>
          <c:val>
            <c:numLit>
              <c:formatCode>General</c:formatCode>
              <c:ptCount val="5"/>
              <c:pt idx="0">
                <c:v>92.83</c:v>
              </c:pt>
              <c:pt idx="1">
                <c:v>96.99</c:v>
              </c:pt>
              <c:pt idx="2">
                <c:v>133.22</c:v>
              </c:pt>
              <c:pt idx="3">
                <c:v>60.22</c:v>
              </c:pt>
              <c:pt idx="4">
                <c:v>61.625</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4A5B-FF42-A17D-36FC64C51449}"/>
            </c:ext>
          </c:extLst>
        </c:ser>
        <c:dLbls>
          <c:dLblPos val="ctr"/>
          <c:showLegendKey val="0"/>
          <c:showVal val="1"/>
          <c:showCatName val="0"/>
          <c:showSerName val="0"/>
          <c:showPercent val="0"/>
          <c:showBubbleSize val="0"/>
        </c:dLbls>
        <c:gapWidth val="82"/>
        <c:overlap val="100"/>
        <c:axId val="1"/>
        <c:axId val="2"/>
      </c:barChart>
      <c:catAx>
        <c:axId val="1"/>
        <c:scaling>
          <c:orientation val="minMax"/>
        </c:scaling>
        <c:delete val="0"/>
        <c:axPos val="b"/>
        <c:majorGridlines>
          <c:spPr>
            <a:ln>
              <a:solidFill>
                <a:srgbClr val="FFFFFF">
                  <a:alpha val="0"/>
                </a:srgbClr>
              </a:solidFill>
            </a:ln>
          </c:spPr>
        </c:majorGridlines>
        <c:numFmt formatCode="General" sourceLinked="0"/>
        <c:majorTickMark val="out"/>
        <c:minorTickMark val="none"/>
        <c:tickLblPos val="low"/>
        <c:spPr>
          <a:ln w="12700">
            <a:solidFill>
              <a:srgbClr val="000000"/>
            </a:solidFill>
          </a:ln>
        </c:spPr>
        <c:txPr>
          <a:bodyPr/>
          <a:lstStyle/>
          <a:p>
            <a:pPr>
              <a:defRPr sz="1400" b="0" i="0" u="none" strike="noStrike" noProof="1">
                <a:solidFill>
                  <a:srgbClr val="333333"/>
                </a:solidFill>
                <a:latin typeface="Arial"/>
                <a:ea typeface="KaiTi" panose="02010609060101010101" pitchFamily="49" charset="-122"/>
              </a:defRPr>
            </a:pPr>
            <a:endParaRPr lang="en-US"/>
          </a:p>
        </c:txPr>
        <c:crossAx val="2"/>
        <c:crosses val="autoZero"/>
        <c:auto val="1"/>
        <c:lblAlgn val="ctr"/>
        <c:lblOffset val="100"/>
        <c:noMultiLvlLbl val="1"/>
      </c:catAx>
      <c:valAx>
        <c:axId val="2"/>
        <c:scaling>
          <c:orientation val="minMax"/>
          <c:min val="0"/>
        </c:scaling>
        <c:delete val="0"/>
        <c:axPos val="l"/>
        <c:majorGridlines>
          <c:spPr>
            <a:ln>
              <a:solidFill>
                <a:srgbClr val="FFFFFF">
                  <a:alpha val="0"/>
                </a:srgbClr>
              </a:solidFill>
            </a:ln>
          </c:spPr>
        </c:majorGridlines>
        <c:numFmt formatCode="#,##0" sourceLinked="0"/>
        <c:majorTickMark val="out"/>
        <c:minorTickMark val="none"/>
        <c:tickLblPos val="none"/>
        <c:spPr>
          <a:ln>
            <a:noFill/>
          </a:ln>
        </c:spPr>
        <c:txPr>
          <a:bodyPr/>
          <a:lstStyle/>
          <a:p>
            <a:pPr>
              <a:defRPr sz="1200" b="0" i="0" u="none" strike="noStrike" noProof="1">
                <a:solidFill>
                  <a:srgbClr val="000000"/>
                </a:solidFill>
                <a:latin typeface="Arial"/>
                <a:ea typeface="KaiTi" panose="02010609060101010101" pitchFamily="49" charset="-122"/>
              </a:defRPr>
            </a:pPr>
            <a:endParaRPr lang="en-US"/>
          </a:p>
        </c:txPr>
        <c:crossAx val="1"/>
        <c:crosses val="autoZero"/>
        <c:crossBetween val="between"/>
      </c:valAx>
      <c:spPr>
        <a:noFill/>
        <a:ln>
          <a:noFill/>
        </a:ln>
      </c:spPr>
    </c:plotArea>
    <c:plotVisOnly val="1"/>
    <c:dispBlanksAs val="gap"/>
    <c:showDLblsOverMax val="1"/>
  </c:chart>
  <c:spPr>
    <a:noFill/>
    <a:ln>
      <a:noFill/>
    </a:ln>
  </c:spPr>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lineChart>
        <c:grouping val="standard"/>
        <c:varyColors val="0"/>
        <c:ser>
          <c:idx val="0"/>
          <c:order val="0"/>
          <c:tx>
            <c:v>A-share 2026E</c:v>
          </c:tx>
          <c:spPr>
            <a:ln w="31750">
              <a:solidFill>
                <a:srgbClr val="051C2C"/>
              </a:solidFill>
            </a:ln>
          </c:spPr>
          <c:marker>
            <c:symbol val="circle"/>
            <c:size val="5"/>
            <c:spPr>
              <a:solidFill>
                <a:srgbClr val="051C2C"/>
              </a:solidFill>
              <a:ln w="31750">
                <a:solidFill>
                  <a:srgbClr val="051C2C"/>
                </a:solidFill>
              </a:ln>
            </c:spPr>
          </c:marker>
          <c:cat>
            <c:strLit>
              <c:ptCount val="12"/>
              <c:pt idx="0">
                <c:v>24Q1</c:v>
              </c:pt>
              <c:pt idx="1">
                <c:v>24Q2</c:v>
              </c:pt>
              <c:pt idx="2">
                <c:v>24Q3</c:v>
              </c:pt>
              <c:pt idx="3">
                <c:v>24Q4</c:v>
              </c:pt>
              <c:pt idx="4">
                <c:v>25Q1</c:v>
              </c:pt>
              <c:pt idx="5">
                <c:v>25Q2</c:v>
              </c:pt>
              <c:pt idx="6">
                <c:v>25Q3</c:v>
              </c:pt>
              <c:pt idx="7">
                <c:v>25Q4</c:v>
              </c:pt>
              <c:pt idx="8">
                <c:v>26Q1</c:v>
              </c:pt>
              <c:pt idx="9">
                <c:v>26Q2</c:v>
              </c:pt>
              <c:pt idx="10">
                <c:v>26Q3</c:v>
              </c:pt>
              <c:pt idx="11">
                <c:v>26/10</c:v>
              </c:pt>
            </c:strLit>
          </c:cat>
          <c:val>
            <c:numLit>
              <c:formatCode>General</c:formatCode>
              <c:ptCount val="12"/>
              <c:pt idx="0">
                <c:v>66.52</c:v>
              </c:pt>
              <c:pt idx="1">
                <c:v>68.31</c:v>
              </c:pt>
              <c:pt idx="2">
                <c:v>70.44</c:v>
              </c:pt>
              <c:pt idx="3">
                <c:v>75.16</c:v>
              </c:pt>
              <c:pt idx="4">
                <c:v>79.680000000000007</c:v>
              </c:pt>
              <c:pt idx="5">
                <c:v>80.12</c:v>
              </c:pt>
              <c:pt idx="6">
                <c:v>79.760000000000005</c:v>
              </c:pt>
              <c:pt idx="7">
                <c:v>87.98</c:v>
              </c:pt>
              <c:pt idx="8">
                <c:v>93.87</c:v>
              </c:pt>
              <c:pt idx="9">
                <c:v>95.59</c:v>
              </c:pt>
              <c:pt idx="10">
                <c:v>96</c:v>
              </c:pt>
              <c:pt idx="11">
                <c:v>96.09</c:v>
              </c:pt>
            </c:numLit>
          </c:val>
          <c:smooth val="0"/>
          <c:extLst>
            <c:ext xmlns:c16="http://schemas.microsoft.com/office/drawing/2014/chart" uri="{C3380CC4-5D6E-409C-BE32-E72D297353CC}">
              <c16:uniqueId val="{00000000-A4BD-C049-9A7A-EC9615C61C4F}"/>
            </c:ext>
          </c:extLst>
        </c:ser>
        <c:ser>
          <c:idx val="1"/>
          <c:order val="1"/>
          <c:tx>
            <c:v>A-share 2027E</c:v>
          </c:tx>
          <c:spPr>
            <a:ln w="31750">
              <a:solidFill>
                <a:srgbClr val="00A9F4"/>
              </a:solidFill>
            </a:ln>
          </c:spPr>
          <c:marker>
            <c:symbol val="circle"/>
            <c:size val="5"/>
            <c:spPr>
              <a:solidFill>
                <a:srgbClr val="00A9F4"/>
              </a:solidFill>
              <a:ln w="31750">
                <a:solidFill>
                  <a:srgbClr val="00A9F4"/>
                </a:solidFill>
              </a:ln>
            </c:spPr>
          </c:marker>
          <c:cat>
            <c:strLit>
              <c:ptCount val="12"/>
              <c:pt idx="0">
                <c:v>24Q1</c:v>
              </c:pt>
              <c:pt idx="1">
                <c:v>24Q2</c:v>
              </c:pt>
              <c:pt idx="2">
                <c:v>24Q3</c:v>
              </c:pt>
              <c:pt idx="3">
                <c:v>24Q4</c:v>
              </c:pt>
              <c:pt idx="4">
                <c:v>25Q1</c:v>
              </c:pt>
              <c:pt idx="5">
                <c:v>25Q2</c:v>
              </c:pt>
              <c:pt idx="6">
                <c:v>25Q3</c:v>
              </c:pt>
              <c:pt idx="7">
                <c:v>25Q4</c:v>
              </c:pt>
              <c:pt idx="8">
                <c:v>26Q1</c:v>
              </c:pt>
              <c:pt idx="9">
                <c:v>26Q2</c:v>
              </c:pt>
              <c:pt idx="10">
                <c:v>26Q3</c:v>
              </c:pt>
              <c:pt idx="11">
                <c:v>26/10</c:v>
              </c:pt>
            </c:strLit>
          </c:cat>
          <c:val>
            <c:numLit>
              <c:formatCode>General</c:formatCode>
              <c:ptCount val="12"/>
              <c:pt idx="4">
                <c:v>93.96</c:v>
              </c:pt>
              <c:pt idx="5">
                <c:v>93.08</c:v>
              </c:pt>
              <c:pt idx="6">
                <c:v>94.09</c:v>
              </c:pt>
              <c:pt idx="7">
                <c:v>106.52</c:v>
              </c:pt>
              <c:pt idx="8">
                <c:v>114.15</c:v>
              </c:pt>
              <c:pt idx="9">
                <c:v>119.99</c:v>
              </c:pt>
              <c:pt idx="10">
                <c:v>120.22</c:v>
              </c:pt>
              <c:pt idx="11">
                <c:v>120.22</c:v>
              </c:pt>
            </c:numLit>
          </c:val>
          <c:smooth val="0"/>
          <c:extLst>
            <c:ext xmlns:c16="http://schemas.microsoft.com/office/drawing/2014/chart" uri="{C3380CC4-5D6E-409C-BE32-E72D297353CC}">
              <c16:uniqueId val="{00000001-A4BD-C049-9A7A-EC9615C61C4F}"/>
            </c:ext>
          </c:extLst>
        </c:ser>
        <c:ser>
          <c:idx val="2"/>
          <c:order val="2"/>
          <c:tx>
            <c:v>A-share 2028E</c:v>
          </c:tx>
          <c:spPr>
            <a:ln w="25400">
              <a:solidFill>
                <a:srgbClr val="006BA6"/>
              </a:solidFill>
            </a:ln>
          </c:spPr>
          <c:marker>
            <c:symbol val="circle"/>
            <c:size val="5"/>
            <c:spPr>
              <a:solidFill>
                <a:srgbClr val="006BA6"/>
              </a:solidFill>
              <a:ln w="25400">
                <a:solidFill>
                  <a:srgbClr val="006BA6"/>
                </a:solidFill>
              </a:ln>
            </c:spPr>
          </c:marker>
          <c:cat>
            <c:strLit>
              <c:ptCount val="12"/>
              <c:pt idx="0">
                <c:v>24Q1</c:v>
              </c:pt>
              <c:pt idx="1">
                <c:v>24Q2</c:v>
              </c:pt>
              <c:pt idx="2">
                <c:v>24Q3</c:v>
              </c:pt>
              <c:pt idx="3">
                <c:v>24Q4</c:v>
              </c:pt>
              <c:pt idx="4">
                <c:v>25Q1</c:v>
              </c:pt>
              <c:pt idx="5">
                <c:v>25Q2</c:v>
              </c:pt>
              <c:pt idx="6">
                <c:v>25Q3</c:v>
              </c:pt>
              <c:pt idx="7">
                <c:v>25Q4</c:v>
              </c:pt>
              <c:pt idx="8">
                <c:v>26Q1</c:v>
              </c:pt>
              <c:pt idx="9">
                <c:v>26Q2</c:v>
              </c:pt>
              <c:pt idx="10">
                <c:v>26Q3</c:v>
              </c:pt>
              <c:pt idx="11">
                <c:v>26/10</c:v>
              </c:pt>
            </c:strLit>
          </c:cat>
          <c:val>
            <c:numLit>
              <c:formatCode>General</c:formatCode>
              <c:ptCount val="12"/>
              <c:pt idx="8">
                <c:v>138.27000000000001</c:v>
              </c:pt>
              <c:pt idx="9">
                <c:v>140.88999999999999</c:v>
              </c:pt>
              <c:pt idx="10">
                <c:v>143.16999999999999</c:v>
              </c:pt>
              <c:pt idx="11">
                <c:v>142.94999999999999</c:v>
              </c:pt>
            </c:numLit>
          </c:val>
          <c:smooth val="0"/>
          <c:extLst>
            <c:ext xmlns:c16="http://schemas.microsoft.com/office/drawing/2014/chart" uri="{C3380CC4-5D6E-409C-BE32-E72D297353CC}">
              <c16:uniqueId val="{00000002-A4BD-C049-9A7A-EC9615C61C4F}"/>
            </c:ext>
          </c:extLst>
        </c:ser>
        <c:ser>
          <c:idx val="3"/>
          <c:order val="3"/>
          <c:tx>
            <c:v>H-share 2027E</c:v>
          </c:tx>
          <c:spPr>
            <a:ln w="25400">
              <a:solidFill>
                <a:srgbClr val="B8C4CC"/>
              </a:solidFill>
              <a:prstDash val="dash"/>
            </a:ln>
          </c:spPr>
          <c:marker>
            <c:symbol val="circle"/>
            <c:size val="5"/>
            <c:spPr>
              <a:solidFill>
                <a:srgbClr val="B8C4CC"/>
              </a:solidFill>
              <a:ln w="25400">
                <a:solidFill>
                  <a:srgbClr val="B8C4CC"/>
                </a:solidFill>
                <a:prstDash val="dash"/>
              </a:ln>
            </c:spPr>
          </c:marker>
          <c:cat>
            <c:strLit>
              <c:ptCount val="12"/>
              <c:pt idx="0">
                <c:v>24Q1</c:v>
              </c:pt>
              <c:pt idx="1">
                <c:v>24Q2</c:v>
              </c:pt>
              <c:pt idx="2">
                <c:v>24Q3</c:v>
              </c:pt>
              <c:pt idx="3">
                <c:v>24Q4</c:v>
              </c:pt>
              <c:pt idx="4">
                <c:v>25Q1</c:v>
              </c:pt>
              <c:pt idx="5">
                <c:v>25Q2</c:v>
              </c:pt>
              <c:pt idx="6">
                <c:v>25Q3</c:v>
              </c:pt>
              <c:pt idx="7">
                <c:v>25Q4</c:v>
              </c:pt>
              <c:pt idx="8">
                <c:v>26Q1</c:v>
              </c:pt>
              <c:pt idx="9">
                <c:v>26Q2</c:v>
              </c:pt>
              <c:pt idx="10">
                <c:v>26Q3</c:v>
              </c:pt>
              <c:pt idx="11">
                <c:v>26/10</c:v>
              </c:pt>
            </c:strLit>
          </c:cat>
          <c:val>
            <c:numLit>
              <c:formatCode>General</c:formatCode>
              <c:ptCount val="12"/>
              <c:pt idx="5">
                <c:v>90.05</c:v>
              </c:pt>
              <c:pt idx="6">
                <c:v>89.31</c:v>
              </c:pt>
              <c:pt idx="7">
                <c:v>103.7</c:v>
              </c:pt>
              <c:pt idx="8">
                <c:v>111.93</c:v>
              </c:pt>
              <c:pt idx="9">
                <c:v>115.48</c:v>
              </c:pt>
              <c:pt idx="10">
                <c:v>115.48</c:v>
              </c:pt>
              <c:pt idx="11">
                <c:v>115.48</c:v>
              </c:pt>
            </c:numLit>
          </c:val>
          <c:smooth val="0"/>
          <c:extLst>
            <c:ext xmlns:c16="http://schemas.microsoft.com/office/drawing/2014/chart" uri="{C3380CC4-5D6E-409C-BE32-E72D297353CC}">
              <c16:uniqueId val="{00000003-A4BD-C049-9A7A-EC9615C61C4F}"/>
            </c:ext>
          </c:extLst>
        </c:ser>
        <c:dLbls>
          <c:showLegendKey val="0"/>
          <c:showVal val="0"/>
          <c:showCatName val="0"/>
          <c:showSerName val="0"/>
          <c:showPercent val="0"/>
          <c:showBubbleSize val="0"/>
        </c:dLbls>
        <c:marker val="1"/>
        <c:smooth val="0"/>
        <c:axId val="1"/>
        <c:axId val="2"/>
      </c:lineChart>
      <c:catAx>
        <c:axId val="1"/>
        <c:scaling>
          <c:orientation val="minMax"/>
        </c:scaling>
        <c:delete val="0"/>
        <c:axPos val="b"/>
        <c:majorGridlines>
          <c:spPr>
            <a:ln>
              <a:solidFill>
                <a:srgbClr val="FFFFFF">
                  <a:alpha val="0"/>
                </a:srgbClr>
              </a:solidFill>
            </a:ln>
          </c:spPr>
        </c:majorGridlines>
        <c:numFmt formatCode="General" sourceLinked="1"/>
        <c:majorTickMark val="out"/>
        <c:minorTickMark val="none"/>
        <c:tickLblPos val="low"/>
        <c:spPr>
          <a:ln w="12700">
            <a:solidFill>
              <a:srgbClr val="000000"/>
            </a:solidFill>
          </a:ln>
        </c:spPr>
        <c:txPr>
          <a:bodyPr/>
          <a:lstStyle/>
          <a:p>
            <a:pPr>
              <a:defRPr sz="1200" b="0" i="0" u="none" strike="noStrike" noProof="1">
                <a:solidFill>
                  <a:srgbClr val="333333"/>
                </a:solidFill>
                <a:latin typeface="Arial"/>
              </a:defRPr>
            </a:pPr>
            <a:endParaRPr lang="en-US"/>
          </a:p>
        </c:txPr>
        <c:crossAx val="2"/>
        <c:crosses val="autoZero"/>
        <c:auto val="1"/>
        <c:lblAlgn val="ctr"/>
        <c:lblOffset val="100"/>
        <c:noMultiLvlLbl val="1"/>
      </c:catAx>
      <c:valAx>
        <c:axId val="2"/>
        <c:scaling>
          <c:orientation val="minMax"/>
        </c:scaling>
        <c:delete val="0"/>
        <c:axPos val="l"/>
        <c:majorGridlines>
          <c:spPr>
            <a:ln>
              <a:solidFill>
                <a:srgbClr val="FFFFFF">
                  <a:alpha val="0"/>
                </a:srgbClr>
              </a:solidFill>
            </a:ln>
          </c:spPr>
        </c:majorGridlines>
        <c:numFmt formatCode="#,##0" sourceLinked="0"/>
        <c:majorTickMark val="out"/>
        <c:minorTickMark val="none"/>
        <c:tickLblPos val="nextTo"/>
        <c:spPr>
          <a:ln>
            <a:noFill/>
          </a:ln>
        </c:spPr>
        <c:txPr>
          <a:bodyPr/>
          <a:lstStyle/>
          <a:p>
            <a:pPr>
              <a:defRPr sz="1200" b="0" i="0" u="none" strike="noStrike" noProof="1">
                <a:solidFill>
                  <a:srgbClr val="000000"/>
                </a:solidFill>
                <a:latin typeface="Arial"/>
              </a:defRPr>
            </a:pPr>
            <a:endParaRPr lang="en-US"/>
          </a:p>
        </c:txPr>
        <c:crossAx val="1"/>
        <c:crosses val="autoZero"/>
        <c:crossBetween val="between"/>
      </c:valAx>
      <c:spPr>
        <a:noFill/>
        <a:ln>
          <a:noFill/>
        </a:ln>
      </c:spPr>
    </c:plotArea>
    <c:legend>
      <c:legendPos val="b"/>
      <c:overlay val="0"/>
      <c:txPr>
        <a:bodyPr/>
        <a:lstStyle/>
        <a:p>
          <a:pPr>
            <a:defRPr sz="1300" b="0" i="0" u="none" strike="noStrike" noProof="1">
              <a:solidFill>
                <a:srgbClr val="666666"/>
              </a:solidFill>
              <a:latin typeface="Arial"/>
            </a:defRPr>
          </a:pPr>
          <a:endParaRPr lang="en-US"/>
        </a:p>
      </c:txPr>
    </c:legend>
    <c:plotVisOnly val="1"/>
    <c:dispBlanksAs val="gap"/>
    <c:showDLblsOverMax val="1"/>
  </c:chart>
  <c:spPr>
    <a:noFill/>
    <a:ln>
      <a:noFill/>
    </a:ln>
  </c:spPr>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lineChart>
        <c:grouping val="standard"/>
        <c:varyColors val="0"/>
        <c:ser>
          <c:idx val="0"/>
          <c:order val="0"/>
          <c:tx>
            <c:v>CATL A</c:v>
          </c:tx>
          <c:spPr>
            <a:ln w="31750">
              <a:solidFill>
                <a:srgbClr val="051C2C"/>
              </a:solidFill>
            </a:ln>
          </c:spPr>
          <c:marker>
            <c:symbol val="none"/>
          </c:marker>
          <c:cat>
            <c:strLit>
              <c:ptCount val="681"/>
              <c:pt idx="0">
                <c:v>24Q1</c:v>
              </c:pt>
              <c:pt idx="21">
                <c:v>24Q2</c:v>
              </c:pt>
              <c:pt idx="86">
                <c:v>24Q3</c:v>
              </c:pt>
              <c:pt idx="152">
                <c:v>24Q4</c:v>
              </c:pt>
              <c:pt idx="218">
                <c:v>25Q1</c:v>
              </c:pt>
              <c:pt idx="282">
                <c:v>25Q2</c:v>
              </c:pt>
              <c:pt idx="347">
                <c:v>25Q3</c:v>
              </c:pt>
              <c:pt idx="413">
                <c:v>25Q4</c:v>
              </c:pt>
              <c:pt idx="479">
                <c:v>26Q1</c:v>
              </c:pt>
              <c:pt idx="543">
                <c:v>26Q2</c:v>
              </c:pt>
              <c:pt idx="608">
                <c:v>26Q3</c:v>
              </c:pt>
              <c:pt idx="674">
                <c:v>26Q4</c:v>
              </c:pt>
            </c:strLit>
          </c:cat>
          <c:val>
            <c:numLit>
              <c:formatCode>General</c:formatCode>
              <c:ptCount val="689"/>
              <c:pt idx="0">
                <c:v>165.15</c:v>
              </c:pt>
              <c:pt idx="1">
                <c:v>164.5</c:v>
              </c:pt>
              <c:pt idx="2">
                <c:v>165.26</c:v>
              </c:pt>
              <c:pt idx="3">
                <c:v>164.24</c:v>
              </c:pt>
              <c:pt idx="4">
                <c:v>160.74</c:v>
              </c:pt>
              <c:pt idx="5">
                <c:v>158.58000000000001</c:v>
              </c:pt>
              <c:pt idx="6">
                <c:v>181.52</c:v>
              </c:pt>
              <c:pt idx="7">
                <c:v>186.52</c:v>
              </c:pt>
              <c:pt idx="8">
                <c:v>185.86</c:v>
              </c:pt>
              <c:pt idx="9">
                <c:v>184.49</c:v>
              </c:pt>
              <c:pt idx="10">
                <c:v>181.67</c:v>
              </c:pt>
              <c:pt idx="11">
                <c:v>190.96</c:v>
              </c:pt>
              <c:pt idx="12">
                <c:v>187.25</c:v>
              </c:pt>
              <c:pt idx="13">
                <c:v>189.48</c:v>
              </c:pt>
              <c:pt idx="14">
                <c:v>189.08</c:v>
              </c:pt>
              <c:pt idx="15">
                <c:v>186.51</c:v>
              </c:pt>
              <c:pt idx="16">
                <c:v>184.8</c:v>
              </c:pt>
              <c:pt idx="17">
                <c:v>191.8</c:v>
              </c:pt>
              <c:pt idx="18">
                <c:v>188</c:v>
              </c:pt>
              <c:pt idx="19">
                <c:v>188.78</c:v>
              </c:pt>
              <c:pt idx="20">
                <c:v>190.16</c:v>
              </c:pt>
              <c:pt idx="21">
                <c:v>197.84</c:v>
              </c:pt>
              <c:pt idx="22">
                <c:v>196.64</c:v>
              </c:pt>
              <c:pt idx="23">
                <c:v>194.62</c:v>
              </c:pt>
              <c:pt idx="24">
                <c:v>194.62</c:v>
              </c:pt>
              <c:pt idx="25">
                <c:v>194.62</c:v>
              </c:pt>
              <c:pt idx="26">
                <c:v>191.62</c:v>
              </c:pt>
              <c:pt idx="27">
                <c:v>192.99</c:v>
              </c:pt>
              <c:pt idx="28">
                <c:v>189.78</c:v>
              </c:pt>
              <c:pt idx="29">
                <c:v>189.65</c:v>
              </c:pt>
              <c:pt idx="30">
                <c:v>185.5</c:v>
              </c:pt>
              <c:pt idx="31">
                <c:v>194.12</c:v>
              </c:pt>
              <c:pt idx="32">
                <c:v>197.15</c:v>
              </c:pt>
              <c:pt idx="33">
                <c:v>195.99</c:v>
              </c:pt>
              <c:pt idx="34">
                <c:v>195.56</c:v>
              </c:pt>
              <c:pt idx="35">
                <c:v>190.8</c:v>
              </c:pt>
              <c:pt idx="36">
                <c:v>190.6</c:v>
              </c:pt>
              <c:pt idx="37">
                <c:v>189.93</c:v>
              </c:pt>
              <c:pt idx="38">
                <c:v>189.6</c:v>
              </c:pt>
              <c:pt idx="39">
                <c:v>193.2</c:v>
              </c:pt>
              <c:pt idx="40">
                <c:v>198.48</c:v>
              </c:pt>
              <c:pt idx="41">
                <c:v>209.63</c:v>
              </c:pt>
              <c:pt idx="42">
                <c:v>202.6</c:v>
              </c:pt>
              <c:pt idx="43">
                <c:v>202.6</c:v>
              </c:pt>
              <c:pt idx="44">
                <c:v>202.6</c:v>
              </c:pt>
              <c:pt idx="45">
                <c:v>202.6</c:v>
              </c:pt>
              <c:pt idx="46">
                <c:v>206.98</c:v>
              </c:pt>
              <c:pt idx="47">
                <c:v>206.88</c:v>
              </c:pt>
              <c:pt idx="48">
                <c:v>203.23</c:v>
              </c:pt>
              <c:pt idx="49">
                <c:v>209.4</c:v>
              </c:pt>
              <c:pt idx="50">
                <c:v>203.5</c:v>
              </c:pt>
              <c:pt idx="51">
                <c:v>199.35</c:v>
              </c:pt>
              <c:pt idx="52">
                <c:v>199.01</c:v>
              </c:pt>
              <c:pt idx="53">
                <c:v>197.89</c:v>
              </c:pt>
              <c:pt idx="54">
                <c:v>199.67</c:v>
              </c:pt>
              <c:pt idx="55">
                <c:v>203</c:v>
              </c:pt>
              <c:pt idx="56">
                <c:v>203.45</c:v>
              </c:pt>
              <c:pt idx="57">
                <c:v>201.56</c:v>
              </c:pt>
              <c:pt idx="58">
                <c:v>204.89</c:v>
              </c:pt>
              <c:pt idx="59">
                <c:v>204.34</c:v>
              </c:pt>
              <c:pt idx="60">
                <c:v>200.98</c:v>
              </c:pt>
              <c:pt idx="61">
                <c:v>200.01</c:v>
              </c:pt>
              <c:pt idx="62">
                <c:v>197.8</c:v>
              </c:pt>
              <c:pt idx="63">
                <c:v>198.79</c:v>
              </c:pt>
              <c:pt idx="64">
                <c:v>199.35</c:v>
              </c:pt>
              <c:pt idx="65">
                <c:v>197.76</c:v>
              </c:pt>
              <c:pt idx="66">
                <c:v>202.5</c:v>
              </c:pt>
              <c:pt idx="67">
                <c:v>205.97</c:v>
              </c:pt>
              <c:pt idx="68">
                <c:v>204.12</c:v>
              </c:pt>
              <c:pt idx="69">
                <c:v>204.79</c:v>
              </c:pt>
              <c:pt idx="70">
                <c:v>193.2</c:v>
              </c:pt>
              <c:pt idx="71">
                <c:v>193.2</c:v>
              </c:pt>
              <c:pt idx="72">
                <c:v>188.77</c:v>
              </c:pt>
              <c:pt idx="73">
                <c:v>185.6</c:v>
              </c:pt>
              <c:pt idx="74">
                <c:v>185.18</c:v>
              </c:pt>
              <c:pt idx="75">
                <c:v>184.89</c:v>
              </c:pt>
              <c:pt idx="76">
                <c:v>188.19</c:v>
              </c:pt>
              <c:pt idx="77">
                <c:v>190.32</c:v>
              </c:pt>
              <c:pt idx="78">
                <c:v>189</c:v>
              </c:pt>
              <c:pt idx="79">
                <c:v>187.98</c:v>
              </c:pt>
              <c:pt idx="80">
                <c:v>185.15</c:v>
              </c:pt>
              <c:pt idx="81">
                <c:v>186.97</c:v>
              </c:pt>
              <c:pt idx="82">
                <c:v>186.31</c:v>
              </c:pt>
              <c:pt idx="83">
                <c:v>185.5</c:v>
              </c:pt>
              <c:pt idx="84">
                <c:v>184.99</c:v>
              </c:pt>
              <c:pt idx="85">
                <c:v>180.02</c:v>
              </c:pt>
              <c:pt idx="86">
                <c:v>176.06</c:v>
              </c:pt>
              <c:pt idx="87">
                <c:v>176.07</c:v>
              </c:pt>
              <c:pt idx="88">
                <c:v>179.49</c:v>
              </c:pt>
              <c:pt idx="89">
                <c:v>179.59</c:v>
              </c:pt>
              <c:pt idx="90">
                <c:v>177.61</c:v>
              </c:pt>
              <c:pt idx="91">
                <c:v>175.9</c:v>
              </c:pt>
              <c:pt idx="92">
                <c:v>175.76</c:v>
              </c:pt>
              <c:pt idx="93">
                <c:v>173.04</c:v>
              </c:pt>
              <c:pt idx="94">
                <c:v>177</c:v>
              </c:pt>
              <c:pt idx="95">
                <c:v>179.79</c:v>
              </c:pt>
              <c:pt idx="96">
                <c:v>172.49</c:v>
              </c:pt>
              <c:pt idx="97">
                <c:v>173.63</c:v>
              </c:pt>
              <c:pt idx="98">
                <c:v>175.17</c:v>
              </c:pt>
              <c:pt idx="99">
                <c:v>182.4</c:v>
              </c:pt>
              <c:pt idx="100">
                <c:v>183.45</c:v>
              </c:pt>
              <c:pt idx="101">
                <c:v>183.53</c:v>
              </c:pt>
              <c:pt idx="102">
                <c:v>180.32</c:v>
              </c:pt>
              <c:pt idx="103">
                <c:v>180.43</c:v>
              </c:pt>
              <c:pt idx="104">
                <c:v>181.8</c:v>
              </c:pt>
              <c:pt idx="105">
                <c:v>183.37</c:v>
              </c:pt>
              <c:pt idx="106">
                <c:v>184.52</c:v>
              </c:pt>
              <c:pt idx="107">
                <c:v>184.88</c:v>
              </c:pt>
              <c:pt idx="108">
                <c:v>186.3</c:v>
              </c:pt>
              <c:pt idx="109">
                <c:v>180.29</c:v>
              </c:pt>
              <c:pt idx="110">
                <c:v>177.08</c:v>
              </c:pt>
              <c:pt idx="111">
                <c:v>176.99</c:v>
              </c:pt>
              <c:pt idx="112">
                <c:v>174.94</c:v>
              </c:pt>
              <c:pt idx="113">
                <c:v>173.66</c:v>
              </c:pt>
              <c:pt idx="114">
                <c:v>172.39</c:v>
              </c:pt>
              <c:pt idx="115">
                <c:v>169.99</c:v>
              </c:pt>
              <c:pt idx="116">
                <c:v>168.99</c:v>
              </c:pt>
              <c:pt idx="117">
                <c:v>173.77</c:v>
              </c:pt>
              <c:pt idx="118">
                <c:v>172.2</c:v>
              </c:pt>
              <c:pt idx="119">
                <c:v>173.39</c:v>
              </c:pt>
              <c:pt idx="120">
                <c:v>173.61</c:v>
              </c:pt>
              <c:pt idx="121">
                <c:v>175.59</c:v>
              </c:pt>
              <c:pt idx="122">
                <c:v>174.86</c:v>
              </c:pt>
              <c:pt idx="123">
                <c:v>174</c:v>
              </c:pt>
              <c:pt idx="124">
                <c:v>178.79</c:v>
              </c:pt>
              <c:pt idx="125">
                <c:v>181.79</c:v>
              </c:pt>
              <c:pt idx="126">
                <c:v>183.91</c:v>
              </c:pt>
              <c:pt idx="127">
                <c:v>183.49</c:v>
              </c:pt>
              <c:pt idx="128">
                <c:v>182.81</c:v>
              </c:pt>
              <c:pt idx="129">
                <c:v>180.79</c:v>
              </c:pt>
              <c:pt idx="130">
                <c:v>184.33</c:v>
              </c:pt>
              <c:pt idx="131">
                <c:v>181.18</c:v>
              </c:pt>
              <c:pt idx="132">
                <c:v>185.64</c:v>
              </c:pt>
              <c:pt idx="133">
                <c:v>187.14</c:v>
              </c:pt>
              <c:pt idx="134">
                <c:v>186.79</c:v>
              </c:pt>
              <c:pt idx="135">
                <c:v>185.94</c:v>
              </c:pt>
              <c:pt idx="136">
                <c:v>185.14</c:v>
              </c:pt>
              <c:pt idx="137">
                <c:v>181.15</c:v>
              </c:pt>
              <c:pt idx="138">
                <c:v>186.55</c:v>
              </c:pt>
              <c:pt idx="139">
                <c:v>189.34</c:v>
              </c:pt>
              <c:pt idx="140">
                <c:v>183.49</c:v>
              </c:pt>
              <c:pt idx="141">
                <c:v>183.49</c:v>
              </c:pt>
              <c:pt idx="142">
                <c:v>183.49</c:v>
              </c:pt>
              <c:pt idx="143">
                <c:v>186.39</c:v>
              </c:pt>
              <c:pt idx="144">
                <c:v>187.04</c:v>
              </c:pt>
              <c:pt idx="145">
                <c:v>185.74</c:v>
              </c:pt>
              <c:pt idx="146">
                <c:v>188.34</c:v>
              </c:pt>
              <c:pt idx="147">
                <c:v>197.67</c:v>
              </c:pt>
              <c:pt idx="148">
                <c:v>203.26</c:v>
              </c:pt>
              <c:pt idx="149">
                <c:v>205.67</c:v>
              </c:pt>
              <c:pt idx="150">
                <c:v>226.98</c:v>
              </c:pt>
              <c:pt idx="151">
                <c:v>252.08</c:v>
              </c:pt>
              <c:pt idx="152">
                <c:v>252.08</c:v>
              </c:pt>
              <c:pt idx="153">
                <c:v>252.08</c:v>
              </c:pt>
              <c:pt idx="154">
                <c:v>252.08</c:v>
              </c:pt>
              <c:pt idx="155">
                <c:v>252.08</c:v>
              </c:pt>
              <c:pt idx="156">
                <c:v>238.15</c:v>
              </c:pt>
              <c:pt idx="157">
                <c:v>282.69</c:v>
              </c:pt>
              <c:pt idx="158">
                <c:v>241.09</c:v>
              </c:pt>
              <c:pt idx="159">
                <c:v>243.92</c:v>
              </c:pt>
              <c:pt idx="160">
                <c:v>228.6</c:v>
              </c:pt>
              <c:pt idx="161">
                <c:v>236.09</c:v>
              </c:pt>
              <c:pt idx="162">
                <c:v>228.06</c:v>
              </c:pt>
              <c:pt idx="163">
                <c:v>221.09</c:v>
              </c:pt>
              <c:pt idx="164">
                <c:v>218.87</c:v>
              </c:pt>
              <c:pt idx="165">
                <c:v>236.25</c:v>
              </c:pt>
              <c:pt idx="166">
                <c:v>253.55</c:v>
              </c:pt>
              <c:pt idx="167">
                <c:v>250.74</c:v>
              </c:pt>
              <c:pt idx="168">
                <c:v>249.49</c:v>
              </c:pt>
              <c:pt idx="169">
                <c:v>246.35</c:v>
              </c:pt>
              <c:pt idx="170">
                <c:v>259.08</c:v>
              </c:pt>
              <c:pt idx="171">
                <c:v>256.44</c:v>
              </c:pt>
              <c:pt idx="172">
                <c:v>251.97</c:v>
              </c:pt>
              <c:pt idx="173">
                <c:v>248.22</c:v>
              </c:pt>
              <c:pt idx="174">
                <c:v>246.17</c:v>
              </c:pt>
              <c:pt idx="175">
                <c:v>246.39</c:v>
              </c:pt>
              <c:pt idx="176">
                <c:v>251.39</c:v>
              </c:pt>
              <c:pt idx="177">
                <c:v>261.58999999999997</c:v>
              </c:pt>
              <c:pt idx="178">
                <c:v>256.7</c:v>
              </c:pt>
              <c:pt idx="179">
                <c:v>263</c:v>
              </c:pt>
              <c:pt idx="180">
                <c:v>257.7</c:v>
              </c:pt>
              <c:pt idx="181">
                <c:v>267.7</c:v>
              </c:pt>
              <c:pt idx="182">
                <c:v>273.23</c:v>
              </c:pt>
              <c:pt idx="183">
                <c:v>282.22000000000003</c:v>
              </c:pt>
              <c:pt idx="184">
                <c:v>275.20999999999998</c:v>
              </c:pt>
              <c:pt idx="185">
                <c:v>265.76</c:v>
              </c:pt>
              <c:pt idx="186">
                <c:v>263.19</c:v>
              </c:pt>
              <c:pt idx="187">
                <c:v>268.99</c:v>
              </c:pt>
              <c:pt idx="188">
                <c:v>267.82</c:v>
              </c:pt>
              <c:pt idx="189">
                <c:v>268.52999999999997</c:v>
              </c:pt>
              <c:pt idx="190">
                <c:v>259.36</c:v>
              </c:pt>
              <c:pt idx="191">
                <c:v>264.37</c:v>
              </c:pt>
              <c:pt idx="192">
                <c:v>256.98</c:v>
              </c:pt>
              <c:pt idx="193">
                <c:v>260.16000000000003</c:v>
              </c:pt>
              <c:pt idx="194">
                <c:v>254.96</c:v>
              </c:pt>
              <c:pt idx="195">
                <c:v>261.51</c:v>
              </c:pt>
              <c:pt idx="196">
                <c:v>262.45999999999998</c:v>
              </c:pt>
              <c:pt idx="197">
                <c:v>262.11</c:v>
              </c:pt>
              <c:pt idx="198">
                <c:v>259.23</c:v>
              </c:pt>
              <c:pt idx="199">
                <c:v>256.26</c:v>
              </c:pt>
              <c:pt idx="200">
                <c:v>266.82</c:v>
              </c:pt>
              <c:pt idx="201">
                <c:v>268.32</c:v>
              </c:pt>
              <c:pt idx="202">
                <c:v>270.83999999999997</c:v>
              </c:pt>
              <c:pt idx="203">
                <c:v>267.37</c:v>
              </c:pt>
              <c:pt idx="204">
                <c:v>273.99</c:v>
              </c:pt>
              <c:pt idx="205">
                <c:v>267.3</c:v>
              </c:pt>
              <c:pt idx="206">
                <c:v>267.47000000000003</c:v>
              </c:pt>
              <c:pt idx="207">
                <c:v>274.08</c:v>
              </c:pt>
              <c:pt idx="208">
                <c:v>271.69</c:v>
              </c:pt>
              <c:pt idx="209">
                <c:v>270.06</c:v>
              </c:pt>
              <c:pt idx="210">
                <c:v>262.98</c:v>
              </c:pt>
              <c:pt idx="211">
                <c:v>263.77</c:v>
              </c:pt>
              <c:pt idx="212">
                <c:v>268.5</c:v>
              </c:pt>
              <c:pt idx="213">
                <c:v>268.24</c:v>
              </c:pt>
              <c:pt idx="214">
                <c:v>261.52</c:v>
              </c:pt>
              <c:pt idx="215">
                <c:v>262.27</c:v>
              </c:pt>
              <c:pt idx="216">
                <c:v>266.85000000000002</c:v>
              </c:pt>
              <c:pt idx="217">
                <c:v>266.27</c:v>
              </c:pt>
              <c:pt idx="218">
                <c:v>256.99</c:v>
              </c:pt>
              <c:pt idx="219">
                <c:v>250.02</c:v>
              </c:pt>
              <c:pt idx="220">
                <c:v>248.91</c:v>
              </c:pt>
              <c:pt idx="221">
                <c:v>248.06</c:v>
              </c:pt>
              <c:pt idx="222">
                <c:v>241</c:v>
              </c:pt>
              <c:pt idx="223">
                <c:v>237.03</c:v>
              </c:pt>
              <c:pt idx="224">
                <c:v>238.96</c:v>
              </c:pt>
              <c:pt idx="225">
                <c:v>237.67</c:v>
              </c:pt>
              <c:pt idx="226">
                <c:v>238.55</c:v>
              </c:pt>
              <c:pt idx="227">
                <c:v>247.53</c:v>
              </c:pt>
              <c:pt idx="228">
                <c:v>242.38</c:v>
              </c:pt>
              <c:pt idx="229">
                <c:v>241.47</c:v>
              </c:pt>
              <c:pt idx="230">
                <c:v>242.98</c:v>
              </c:pt>
              <c:pt idx="231">
                <c:v>256.52999999999997</c:v>
              </c:pt>
              <c:pt idx="232">
                <c:v>255.24</c:v>
              </c:pt>
              <c:pt idx="233">
                <c:v>249.26</c:v>
              </c:pt>
              <c:pt idx="234">
                <c:v>248.78</c:v>
              </c:pt>
              <c:pt idx="235">
                <c:v>251.8</c:v>
              </c:pt>
              <c:pt idx="236">
                <c:v>248.3</c:v>
              </c:pt>
              <c:pt idx="237">
                <c:v>248.3</c:v>
              </c:pt>
              <c:pt idx="238">
                <c:v>248.3</c:v>
              </c:pt>
              <c:pt idx="239">
                <c:v>248.3</c:v>
              </c:pt>
              <c:pt idx="240">
                <c:v>248.3</c:v>
              </c:pt>
              <c:pt idx="241">
                <c:v>248.3</c:v>
              </c:pt>
              <c:pt idx="242">
                <c:v>248.3</c:v>
              </c:pt>
              <c:pt idx="243">
                <c:v>243.58</c:v>
              </c:pt>
              <c:pt idx="244">
                <c:v>244.53</c:v>
              </c:pt>
              <c:pt idx="245">
                <c:v>252.43</c:v>
              </c:pt>
              <c:pt idx="246">
                <c:v>249.7</c:v>
              </c:pt>
              <c:pt idx="247">
                <c:v>243.27</c:v>
              </c:pt>
              <c:pt idx="248">
                <c:v>246.66</c:v>
              </c:pt>
              <c:pt idx="249">
                <c:v>252.54</c:v>
              </c:pt>
              <c:pt idx="250">
                <c:v>260.58</c:v>
              </c:pt>
              <c:pt idx="251">
                <c:v>260.27999999999997</c:v>
              </c:pt>
              <c:pt idx="252">
                <c:v>261.60000000000002</c:v>
              </c:pt>
              <c:pt idx="253">
                <c:v>264.29000000000002</c:v>
              </c:pt>
              <c:pt idx="254">
                <c:v>261.05</c:v>
              </c:pt>
              <c:pt idx="255">
                <c:v>266.22000000000003</c:v>
              </c:pt>
              <c:pt idx="256">
                <c:v>262.3</c:v>
              </c:pt>
              <c:pt idx="257">
                <c:v>260.35000000000002</c:v>
              </c:pt>
              <c:pt idx="258">
                <c:v>259.52</c:v>
              </c:pt>
              <c:pt idx="259">
                <c:v>260.85000000000002</c:v>
              </c:pt>
              <c:pt idx="260">
                <c:v>255.35</c:v>
              </c:pt>
              <c:pt idx="261">
                <c:v>264.26</c:v>
              </c:pt>
              <c:pt idx="262">
                <c:v>254.09</c:v>
              </c:pt>
              <c:pt idx="263">
                <c:v>252.15</c:v>
              </c:pt>
              <c:pt idx="264">
                <c:v>255.36</c:v>
              </c:pt>
              <c:pt idx="265">
                <c:v>251.93</c:v>
              </c:pt>
              <c:pt idx="266">
                <c:v>247.81</c:v>
              </c:pt>
              <c:pt idx="267">
                <c:v>246.56</c:v>
              </c:pt>
              <c:pt idx="268">
                <c:v>245.88</c:v>
              </c:pt>
              <c:pt idx="269">
                <c:v>244.64</c:v>
              </c:pt>
              <c:pt idx="270">
                <c:v>253.13</c:v>
              </c:pt>
              <c:pt idx="271">
                <c:v>256.26</c:v>
              </c:pt>
              <c:pt idx="272">
                <c:v>257.26</c:v>
              </c:pt>
              <c:pt idx="273">
                <c:v>265.64999999999998</c:v>
              </c:pt>
              <c:pt idx="274">
                <c:v>262.41000000000003</c:v>
              </c:pt>
              <c:pt idx="275">
                <c:v>256.26</c:v>
              </c:pt>
              <c:pt idx="276">
                <c:v>258.42</c:v>
              </c:pt>
              <c:pt idx="277">
                <c:v>259.74</c:v>
              </c:pt>
              <c:pt idx="278">
                <c:v>257.18</c:v>
              </c:pt>
              <c:pt idx="279">
                <c:v>259.14</c:v>
              </c:pt>
              <c:pt idx="280">
                <c:v>257.06</c:v>
              </c:pt>
              <c:pt idx="281">
                <c:v>237.06</c:v>
              </c:pt>
              <c:pt idx="282">
                <c:v>233.43</c:v>
              </c:pt>
              <c:pt idx="283">
                <c:v>233.5</c:v>
              </c:pt>
              <c:pt idx="284">
                <c:v>227.82</c:v>
              </c:pt>
              <c:pt idx="285">
                <c:v>227.82</c:v>
              </c:pt>
              <c:pt idx="286">
                <c:v>201.71</c:v>
              </c:pt>
              <c:pt idx="287">
                <c:v>205.3</c:v>
              </c:pt>
              <c:pt idx="288">
                <c:v>198.12</c:v>
              </c:pt>
              <c:pt idx="289">
                <c:v>204.3</c:v>
              </c:pt>
              <c:pt idx="290">
                <c:v>209.94</c:v>
              </c:pt>
              <c:pt idx="291">
                <c:v>209.94</c:v>
              </c:pt>
              <c:pt idx="292">
                <c:v>228.38</c:v>
              </c:pt>
              <c:pt idx="293">
                <c:v>225.11</c:v>
              </c:pt>
              <c:pt idx="294">
                <c:v>226.23</c:v>
              </c:pt>
              <c:pt idx="295">
                <c:v>225.69</c:v>
              </c:pt>
              <c:pt idx="296">
                <c:v>231.59</c:v>
              </c:pt>
              <c:pt idx="297">
                <c:v>230.92</c:v>
              </c:pt>
              <c:pt idx="298">
                <c:v>233.58</c:v>
              </c:pt>
              <c:pt idx="299">
                <c:v>237.11</c:v>
              </c:pt>
              <c:pt idx="300">
                <c:v>236.84</c:v>
              </c:pt>
              <c:pt idx="301">
                <c:v>235.09</c:v>
              </c:pt>
              <c:pt idx="302">
                <c:v>232.26</c:v>
              </c:pt>
              <c:pt idx="303">
                <c:v>231.73</c:v>
              </c:pt>
              <c:pt idx="304">
                <c:v>231.73</c:v>
              </c:pt>
              <c:pt idx="305">
                <c:v>231.73</c:v>
              </c:pt>
              <c:pt idx="306">
                <c:v>231.73</c:v>
              </c:pt>
              <c:pt idx="307">
                <c:v>231.86</c:v>
              </c:pt>
              <c:pt idx="308">
                <c:v>238.85</c:v>
              </c:pt>
              <c:pt idx="309">
                <c:v>244.81</c:v>
              </c:pt>
              <c:pt idx="310">
                <c:v>248.52</c:v>
              </c:pt>
              <c:pt idx="311">
                <c:v>257.26</c:v>
              </c:pt>
              <c:pt idx="312">
                <c:v>259.02999999999997</c:v>
              </c:pt>
              <c:pt idx="313">
                <c:v>262.86</c:v>
              </c:pt>
              <c:pt idx="314">
                <c:v>260.44</c:v>
              </c:pt>
              <c:pt idx="315">
                <c:v>259.62</c:v>
              </c:pt>
              <c:pt idx="316">
                <c:v>260.26</c:v>
              </c:pt>
              <c:pt idx="317">
                <c:v>263.23</c:v>
              </c:pt>
              <c:pt idx="318">
                <c:v>274.32</c:v>
              </c:pt>
              <c:pt idx="319">
                <c:v>270.61</c:v>
              </c:pt>
              <c:pt idx="320">
                <c:v>268.42</c:v>
              </c:pt>
              <c:pt idx="321">
                <c:v>257.27</c:v>
              </c:pt>
              <c:pt idx="322">
                <c:v>255.35</c:v>
              </c:pt>
              <c:pt idx="323">
                <c:v>254.96</c:v>
              </c:pt>
              <c:pt idx="324">
                <c:v>253.2</c:v>
              </c:pt>
              <c:pt idx="325">
                <c:v>251.34</c:v>
              </c:pt>
              <c:pt idx="326">
                <c:v>251.34</c:v>
              </c:pt>
              <c:pt idx="327">
                <c:v>252.5</c:v>
              </c:pt>
              <c:pt idx="328">
                <c:v>252.4</c:v>
              </c:pt>
              <c:pt idx="329">
                <c:v>252.85</c:v>
              </c:pt>
              <c:pt idx="330">
                <c:v>250.21</c:v>
              </c:pt>
              <c:pt idx="331">
                <c:v>246.9</c:v>
              </c:pt>
              <c:pt idx="332">
                <c:v>244.44</c:v>
              </c:pt>
              <c:pt idx="333">
                <c:v>251.84</c:v>
              </c:pt>
              <c:pt idx="334">
                <c:v>251.15</c:v>
              </c:pt>
              <c:pt idx="335">
                <c:v>249.53</c:v>
              </c:pt>
              <c:pt idx="336">
                <c:v>247.98</c:v>
              </c:pt>
              <c:pt idx="337">
                <c:v>247.58</c:v>
              </c:pt>
              <c:pt idx="338">
                <c:v>246.89</c:v>
              </c:pt>
              <c:pt idx="339">
                <c:v>243.4</c:v>
              </c:pt>
              <c:pt idx="340">
                <c:v>241.55</c:v>
              </c:pt>
              <c:pt idx="341">
                <c:v>240.89</c:v>
              </c:pt>
              <c:pt idx="342">
                <c:v>247.24</c:v>
              </c:pt>
              <c:pt idx="343">
                <c:v>256.27</c:v>
              </c:pt>
              <c:pt idx="344">
                <c:v>254.15</c:v>
              </c:pt>
              <c:pt idx="345">
                <c:v>252.34</c:v>
              </c:pt>
              <c:pt idx="346">
                <c:v>235.47</c:v>
              </c:pt>
              <c:pt idx="347">
                <c:v>234.79</c:v>
              </c:pt>
              <c:pt idx="348">
                <c:v>233.81</c:v>
              </c:pt>
              <c:pt idx="349">
                <c:v>245.15</c:v>
              </c:pt>
              <c:pt idx="350">
                <c:v>248.14</c:v>
              </c:pt>
              <c:pt idx="351">
                <c:v>243.56</c:v>
              </c:pt>
              <c:pt idx="352">
                <c:v>245.82</c:v>
              </c:pt>
              <c:pt idx="353">
                <c:v>252.81</c:v>
              </c:pt>
              <c:pt idx="354">
                <c:v>253.93</c:v>
              </c:pt>
              <c:pt idx="355">
                <c:v>253.47</c:v>
              </c:pt>
              <c:pt idx="356">
                <c:v>250.66</c:v>
              </c:pt>
              <c:pt idx="357">
                <c:v>249.96</c:v>
              </c:pt>
              <c:pt idx="358">
                <c:v>246.84</c:v>
              </c:pt>
              <c:pt idx="359">
                <c:v>247.86</c:v>
              </c:pt>
              <c:pt idx="360">
                <c:v>253.18</c:v>
              </c:pt>
              <c:pt idx="361">
                <c:v>261.08</c:v>
              </c:pt>
              <c:pt idx="362">
                <c:v>267.62</c:v>
              </c:pt>
              <c:pt idx="363">
                <c:v>267.95</c:v>
              </c:pt>
              <c:pt idx="364">
                <c:v>266.26</c:v>
              </c:pt>
              <c:pt idx="365">
                <c:v>264.01</c:v>
              </c:pt>
              <c:pt idx="366">
                <c:v>267.27999999999997</c:v>
              </c:pt>
              <c:pt idx="367">
                <c:v>272.44</c:v>
              </c:pt>
              <c:pt idx="368">
                <c:v>258.68</c:v>
              </c:pt>
              <c:pt idx="369">
                <c:v>266.04000000000002</c:v>
              </c:pt>
              <c:pt idx="370">
                <c:v>264.48</c:v>
              </c:pt>
              <c:pt idx="371">
                <c:v>267.91000000000003</c:v>
              </c:pt>
              <c:pt idx="372">
                <c:v>267.12</c:v>
              </c:pt>
              <c:pt idx="373">
                <c:v>266.42</c:v>
              </c:pt>
              <c:pt idx="374">
                <c:v>264.45999999999998</c:v>
              </c:pt>
              <c:pt idx="375">
                <c:v>264.89</c:v>
              </c:pt>
              <c:pt idx="376">
                <c:v>265.07</c:v>
              </c:pt>
              <c:pt idx="377">
                <c:v>264.66000000000003</c:v>
              </c:pt>
              <c:pt idx="378">
                <c:v>275.07</c:v>
              </c:pt>
              <c:pt idx="379">
                <c:v>281.39</c:v>
              </c:pt>
              <c:pt idx="380">
                <c:v>282.17</c:v>
              </c:pt>
              <c:pt idx="381">
                <c:v>284.52</c:v>
              </c:pt>
              <c:pt idx="382">
                <c:v>279.29000000000002</c:v>
              </c:pt>
              <c:pt idx="383">
                <c:v>280.7</c:v>
              </c:pt>
              <c:pt idx="384">
                <c:v>280.5</c:v>
              </c:pt>
              <c:pt idx="385">
                <c:v>288.72000000000003</c:v>
              </c:pt>
              <c:pt idx="386">
                <c:v>291.83999999999997</c:v>
              </c:pt>
              <c:pt idx="387">
                <c:v>291.05</c:v>
              </c:pt>
              <c:pt idx="388">
                <c:v>279.79000000000002</c:v>
              </c:pt>
              <c:pt idx="389">
                <c:v>278.89999999999998</c:v>
              </c:pt>
              <c:pt idx="390">
                <c:v>307.82</c:v>
              </c:pt>
              <c:pt idx="391">
                <c:v>305.63</c:v>
              </c:pt>
              <c:pt idx="392">
                <c:v>304.49</c:v>
              </c:pt>
              <c:pt idx="393">
                <c:v>310.68</c:v>
              </c:pt>
              <c:pt idx="394">
                <c:v>305.69</c:v>
              </c:pt>
              <c:pt idx="395">
                <c:v>326.89</c:v>
              </c:pt>
              <c:pt idx="396">
                <c:v>327.14999999999998</c:v>
              </c:pt>
              <c:pt idx="397">
                <c:v>321.75</c:v>
              </c:pt>
              <c:pt idx="398">
                <c:v>317.77</c:v>
              </c:pt>
              <c:pt idx="399">
                <c:v>324.32</c:v>
              </c:pt>
              <c:pt idx="400">
                <c:v>326.77999999999997</c:v>
              </c:pt>
              <c:pt idx="401">
                <c:v>356.77</c:v>
              </c:pt>
              <c:pt idx="402">
                <c:v>355.5</c:v>
              </c:pt>
              <c:pt idx="403">
                <c:v>379.32</c:v>
              </c:pt>
              <c:pt idx="404">
                <c:v>369.05</c:v>
              </c:pt>
              <c:pt idx="405">
                <c:v>370.66</c:v>
              </c:pt>
              <c:pt idx="406">
                <c:v>372.22</c:v>
              </c:pt>
              <c:pt idx="407">
                <c:v>370.31</c:v>
              </c:pt>
              <c:pt idx="408">
                <c:v>382.16</c:v>
              </c:pt>
              <c:pt idx="409">
                <c:v>395.16</c:v>
              </c:pt>
              <c:pt idx="410">
                <c:v>382.64</c:v>
              </c:pt>
              <c:pt idx="411">
                <c:v>399.71</c:v>
              </c:pt>
              <c:pt idx="412">
                <c:v>370.14</c:v>
              </c:pt>
              <c:pt idx="413">
                <c:v>370.14</c:v>
              </c:pt>
              <c:pt idx="414">
                <c:v>370.14</c:v>
              </c:pt>
              <c:pt idx="415">
                <c:v>370.14</c:v>
              </c:pt>
              <c:pt idx="416">
                <c:v>370.14</c:v>
              </c:pt>
              <c:pt idx="417">
                <c:v>370.14</c:v>
              </c:pt>
              <c:pt idx="418">
                <c:v>370.14</c:v>
              </c:pt>
              <c:pt idx="419">
                <c:v>377.41</c:v>
              </c:pt>
              <c:pt idx="420">
                <c:v>351.68</c:v>
              </c:pt>
              <c:pt idx="421">
                <c:v>344.82</c:v>
              </c:pt>
              <c:pt idx="422">
                <c:v>329.63</c:v>
              </c:pt>
              <c:pt idx="423">
                <c:v>340.03</c:v>
              </c:pt>
              <c:pt idx="424">
                <c:v>339.3</c:v>
              </c:pt>
              <c:pt idx="425">
                <c:v>329.76</c:v>
              </c:pt>
              <c:pt idx="426">
                <c:v>337.45</c:v>
              </c:pt>
              <c:pt idx="427">
                <c:v>378.21</c:v>
              </c:pt>
              <c:pt idx="428">
                <c:v>375.15</c:v>
              </c:pt>
              <c:pt idx="429">
                <c:v>378.76</c:v>
              </c:pt>
              <c:pt idx="430">
                <c:v>388.14</c:v>
              </c:pt>
              <c:pt idx="431">
                <c:v>388.55</c:v>
              </c:pt>
              <c:pt idx="432">
                <c:v>388.85</c:v>
              </c:pt>
              <c:pt idx="433">
                <c:v>402.46</c:v>
              </c:pt>
              <c:pt idx="434">
                <c:v>400.74</c:v>
              </c:pt>
              <c:pt idx="435">
                <c:v>391.18</c:v>
              </c:pt>
              <c:pt idx="436">
                <c:v>389.26</c:v>
              </c:pt>
              <c:pt idx="437">
                <c:v>381.3</c:v>
              </c:pt>
              <c:pt idx="438">
                <c:v>391.11</c:v>
              </c:pt>
              <c:pt idx="439">
                <c:v>397.12</c:v>
              </c:pt>
              <c:pt idx="440">
                <c:v>397.82</c:v>
              </c:pt>
              <c:pt idx="441">
                <c:v>386.89</c:v>
              </c:pt>
              <c:pt idx="442">
                <c:v>387.99</c:v>
              </c:pt>
              <c:pt idx="443">
                <c:v>388.77</c:v>
              </c:pt>
              <c:pt idx="444">
                <c:v>418.19</c:v>
              </c:pt>
              <c:pt idx="445">
                <c:v>406.64</c:v>
              </c:pt>
              <c:pt idx="446">
                <c:v>393.22</c:v>
              </c:pt>
              <c:pt idx="447">
                <c:v>387.4</c:v>
              </c:pt>
              <c:pt idx="448">
                <c:v>393.56</c:v>
              </c:pt>
              <c:pt idx="449">
                <c:v>381.78</c:v>
              </c:pt>
              <c:pt idx="450">
                <c:v>372.33</c:v>
              </c:pt>
              <c:pt idx="451">
                <c:v>372.89</c:v>
              </c:pt>
              <c:pt idx="452">
                <c:v>374.71</c:v>
              </c:pt>
              <c:pt idx="453">
                <c:v>375.17</c:v>
              </c:pt>
              <c:pt idx="454">
                <c:v>373.54</c:v>
              </c:pt>
              <c:pt idx="455">
                <c:v>375.55</c:v>
              </c:pt>
              <c:pt idx="456">
                <c:v>385.39</c:v>
              </c:pt>
              <c:pt idx="457">
                <c:v>382.48</c:v>
              </c:pt>
              <c:pt idx="458">
                <c:v>378.45</c:v>
              </c:pt>
              <c:pt idx="459">
                <c:v>385.77</c:v>
              </c:pt>
              <c:pt idx="460">
                <c:v>391.54</c:v>
              </c:pt>
              <c:pt idx="461">
                <c:v>394.98</c:v>
              </c:pt>
              <c:pt idx="462">
                <c:v>390.04</c:v>
              </c:pt>
              <c:pt idx="463">
                <c:v>384.79</c:v>
              </c:pt>
              <c:pt idx="464">
                <c:v>391.44</c:v>
              </c:pt>
              <c:pt idx="465">
                <c:v>394.27</c:v>
              </c:pt>
              <c:pt idx="466">
                <c:v>387.93</c:v>
              </c:pt>
              <c:pt idx="467">
                <c:v>380.8</c:v>
              </c:pt>
              <c:pt idx="468">
                <c:v>385.84</c:v>
              </c:pt>
              <c:pt idx="469">
                <c:v>374.35</c:v>
              </c:pt>
              <c:pt idx="470">
                <c:v>376.36</c:v>
              </c:pt>
              <c:pt idx="471">
                <c:v>374.19</c:v>
              </c:pt>
              <c:pt idx="472">
                <c:v>380.49</c:v>
              </c:pt>
              <c:pt idx="473">
                <c:v>377.97</c:v>
              </c:pt>
              <c:pt idx="474">
                <c:v>375.36</c:v>
              </c:pt>
              <c:pt idx="475">
                <c:v>376.79</c:v>
              </c:pt>
              <c:pt idx="476">
                <c:v>371.64</c:v>
              </c:pt>
              <c:pt idx="477">
                <c:v>371.53</c:v>
              </c:pt>
              <c:pt idx="478">
                <c:v>326.47000000000003</c:v>
              </c:pt>
              <c:pt idx="479">
                <c:v>326.47000000000003</c:v>
              </c:pt>
              <c:pt idx="480">
                <c:v>326.47000000000003</c:v>
              </c:pt>
              <c:pt idx="481">
                <c:v>335.58</c:v>
              </c:pt>
              <c:pt idx="482">
                <c:v>332.46</c:v>
              </c:pt>
              <c:pt idx="483">
                <c:v>329.81</c:v>
              </c:pt>
              <c:pt idx="484">
                <c:v>328.21</c:v>
              </c:pt>
              <c:pt idx="485">
                <c:v>328.22</c:v>
              </c:pt>
              <c:pt idx="486">
                <c:v>321.51</c:v>
              </c:pt>
              <c:pt idx="487">
                <c:v>319.13</c:v>
              </c:pt>
              <c:pt idx="488">
                <c:v>314.67</c:v>
              </c:pt>
              <c:pt idx="489">
                <c:v>314.45999999999998</c:v>
              </c:pt>
              <c:pt idx="490">
                <c:v>313.19</c:v>
              </c:pt>
              <c:pt idx="491">
                <c:v>310.14999999999998</c:v>
              </c:pt>
              <c:pt idx="492">
                <c:v>310.77</c:v>
              </c:pt>
              <c:pt idx="493">
                <c:v>310.95999999999998</c:v>
              </c:pt>
              <c:pt idx="494">
                <c:v>307.39999999999998</c:v>
              </c:pt>
              <c:pt idx="495">
                <c:v>308.45999999999998</c:v>
              </c:pt>
              <c:pt idx="496">
                <c:v>304.06</c:v>
              </c:pt>
              <c:pt idx="497">
                <c:v>301.70999999999998</c:v>
              </c:pt>
              <c:pt idx="498">
                <c:v>302.23</c:v>
              </c:pt>
              <c:pt idx="499">
                <c:v>303.92</c:v>
              </c:pt>
              <c:pt idx="500">
                <c:v>311.13</c:v>
              </c:pt>
              <c:pt idx="501">
                <c:v>310.23</c:v>
              </c:pt>
              <c:pt idx="502">
                <c:v>309.27</c:v>
              </c:pt>
              <c:pt idx="503">
                <c:v>324.49</c:v>
              </c:pt>
              <c:pt idx="504">
                <c:v>322.64</c:v>
              </c:pt>
              <c:pt idx="505">
                <c:v>328.12</c:v>
              </c:pt>
              <c:pt idx="506">
                <c:v>327.86</c:v>
              </c:pt>
              <c:pt idx="507">
                <c:v>324.44</c:v>
              </c:pt>
              <c:pt idx="508">
                <c:v>327.14</c:v>
              </c:pt>
              <c:pt idx="509">
                <c:v>334.13</c:v>
              </c:pt>
              <c:pt idx="510">
                <c:v>324.77</c:v>
              </c:pt>
              <c:pt idx="511">
                <c:v>324.77</c:v>
              </c:pt>
              <c:pt idx="512">
                <c:v>324.77</c:v>
              </c:pt>
              <c:pt idx="513">
                <c:v>324.77</c:v>
              </c:pt>
              <c:pt idx="514">
                <c:v>324.77</c:v>
              </c:pt>
              <c:pt idx="515">
                <c:v>324.77</c:v>
              </c:pt>
              <c:pt idx="516">
                <c:v>324.77</c:v>
              </c:pt>
              <c:pt idx="517">
                <c:v>321.76</c:v>
              </c:pt>
              <c:pt idx="518">
                <c:v>321.95999999999998</c:v>
              </c:pt>
              <c:pt idx="519">
                <c:v>307.58</c:v>
              </c:pt>
              <c:pt idx="520">
                <c:v>304.02999999999997</c:v>
              </c:pt>
              <c:pt idx="521">
                <c:v>302.44</c:v>
              </c:pt>
              <c:pt idx="522">
                <c:v>305.86</c:v>
              </c:pt>
              <c:pt idx="523">
                <c:v>301.27</c:v>
              </c:pt>
              <c:pt idx="524">
                <c:v>311.36</c:v>
              </c:pt>
              <c:pt idx="525">
                <c:v>315.37</c:v>
              </c:pt>
              <c:pt idx="526">
                <c:v>317.8</c:v>
              </c:pt>
              <c:pt idx="527">
                <c:v>378.7</c:v>
              </c:pt>
              <c:pt idx="528">
                <c:v>399.33</c:v>
              </c:pt>
              <c:pt idx="529">
                <c:v>398.02</c:v>
              </c:pt>
              <c:pt idx="530">
                <c:v>399.53</c:v>
              </c:pt>
              <c:pt idx="531">
                <c:v>411</c:v>
              </c:pt>
              <c:pt idx="532">
                <c:v>407.58</c:v>
              </c:pt>
              <c:pt idx="533">
                <c:v>404.58</c:v>
              </c:pt>
              <c:pt idx="534">
                <c:v>403.05</c:v>
              </c:pt>
              <c:pt idx="535">
                <c:v>415.63</c:v>
              </c:pt>
              <c:pt idx="536">
                <c:v>404.55</c:v>
              </c:pt>
              <c:pt idx="537">
                <c:v>399.52</c:v>
              </c:pt>
              <c:pt idx="538">
                <c:v>400.34</c:v>
              </c:pt>
              <c:pt idx="539">
                <c:v>405.06</c:v>
              </c:pt>
              <c:pt idx="540">
                <c:v>418.85</c:v>
              </c:pt>
              <c:pt idx="541">
                <c:v>415.65</c:v>
              </c:pt>
              <c:pt idx="542">
                <c:v>369.59</c:v>
              </c:pt>
              <c:pt idx="543">
                <c:v>373.28</c:v>
              </c:pt>
              <c:pt idx="544">
                <c:v>369.11</c:v>
              </c:pt>
              <c:pt idx="545">
                <c:v>355.57</c:v>
              </c:pt>
              <c:pt idx="546">
                <c:v>355.57</c:v>
              </c:pt>
              <c:pt idx="547">
                <c:v>353.85</c:v>
              </c:pt>
              <c:pt idx="548">
                <c:v>360.02</c:v>
              </c:pt>
              <c:pt idx="549">
                <c:v>358.82</c:v>
              </c:pt>
              <c:pt idx="550">
                <c:v>382.75</c:v>
              </c:pt>
              <c:pt idx="551">
                <c:v>392.99</c:v>
              </c:pt>
              <c:pt idx="552">
                <c:v>396.36</c:v>
              </c:pt>
              <c:pt idx="553">
                <c:v>396.55</c:v>
              </c:pt>
              <c:pt idx="554">
                <c:v>456.89</c:v>
              </c:pt>
              <c:pt idx="555">
                <c:v>447.05</c:v>
              </c:pt>
              <c:pt idx="556">
                <c:v>435.27</c:v>
              </c:pt>
              <c:pt idx="557">
                <c:v>450.47</c:v>
              </c:pt>
              <c:pt idx="558">
                <c:v>439.15</c:v>
              </c:pt>
              <c:pt idx="559">
                <c:v>441.71</c:v>
              </c:pt>
              <c:pt idx="560">
                <c:v>447.75</c:v>
              </c:pt>
              <c:pt idx="561">
                <c:v>437.67</c:v>
              </c:pt>
              <c:pt idx="562">
                <c:v>430.41</c:v>
              </c:pt>
              <c:pt idx="563">
                <c:v>447.85</c:v>
              </c:pt>
              <c:pt idx="564">
                <c:v>435.93</c:v>
              </c:pt>
              <c:pt idx="565">
                <c:v>435.93</c:v>
              </c:pt>
              <c:pt idx="566">
                <c:v>435.93</c:v>
              </c:pt>
              <c:pt idx="567">
                <c:v>435.93</c:v>
              </c:pt>
              <c:pt idx="568">
                <c:v>459.93</c:v>
              </c:pt>
              <c:pt idx="569">
                <c:v>451.57</c:v>
              </c:pt>
              <c:pt idx="570">
                <c:v>436.93</c:v>
              </c:pt>
              <c:pt idx="571">
                <c:v>446.04</c:v>
              </c:pt>
              <c:pt idx="572">
                <c:v>431.19</c:v>
              </c:pt>
              <c:pt idx="573">
                <c:v>433.98</c:v>
              </c:pt>
              <c:pt idx="574">
                <c:v>426.94</c:v>
              </c:pt>
              <c:pt idx="575">
                <c:v>423.54</c:v>
              </c:pt>
              <c:pt idx="576">
                <c:v>417.17</c:v>
              </c:pt>
              <c:pt idx="577">
                <c:v>417.86</c:v>
              </c:pt>
              <c:pt idx="578">
                <c:v>414.69</c:v>
              </c:pt>
              <c:pt idx="579">
                <c:v>411.57</c:v>
              </c:pt>
              <c:pt idx="580">
                <c:v>411.1</c:v>
              </c:pt>
              <c:pt idx="581">
                <c:v>402.82</c:v>
              </c:pt>
              <c:pt idx="582">
                <c:v>402.44</c:v>
              </c:pt>
              <c:pt idx="583">
                <c:v>414.74</c:v>
              </c:pt>
              <c:pt idx="584">
                <c:v>415.62</c:v>
              </c:pt>
              <c:pt idx="585">
                <c:v>423.94</c:v>
              </c:pt>
              <c:pt idx="586">
                <c:v>420.05</c:v>
              </c:pt>
              <c:pt idx="587">
                <c:v>433.84</c:v>
              </c:pt>
              <c:pt idx="588">
                <c:v>426.37</c:v>
              </c:pt>
              <c:pt idx="589">
                <c:v>408.15</c:v>
              </c:pt>
              <c:pt idx="590">
                <c:v>402.95</c:v>
              </c:pt>
              <c:pt idx="591">
                <c:v>392.97</c:v>
              </c:pt>
              <c:pt idx="592">
                <c:v>399.45</c:v>
              </c:pt>
              <c:pt idx="593">
                <c:v>388.45</c:v>
              </c:pt>
              <c:pt idx="594">
                <c:v>382.15</c:v>
              </c:pt>
              <c:pt idx="595">
                <c:v>394.8</c:v>
              </c:pt>
              <c:pt idx="596">
                <c:v>398.05</c:v>
              </c:pt>
              <c:pt idx="597">
                <c:v>403.48</c:v>
              </c:pt>
              <c:pt idx="598">
                <c:v>398.95</c:v>
              </c:pt>
              <c:pt idx="599">
                <c:v>391.5</c:v>
              </c:pt>
              <c:pt idx="600">
                <c:v>391.5</c:v>
              </c:pt>
              <c:pt idx="601">
                <c:v>408.93</c:v>
              </c:pt>
              <c:pt idx="602">
                <c:v>392.46</c:v>
              </c:pt>
              <c:pt idx="603">
                <c:v>395.31</c:v>
              </c:pt>
              <c:pt idx="604">
                <c:v>401.85</c:v>
              </c:pt>
              <c:pt idx="605">
                <c:v>380.95</c:v>
              </c:pt>
              <c:pt idx="606">
                <c:v>392.31</c:v>
              </c:pt>
              <c:pt idx="607">
                <c:v>365.12</c:v>
              </c:pt>
              <c:pt idx="608">
                <c:v>356.6</c:v>
              </c:pt>
              <c:pt idx="609">
                <c:v>355.21</c:v>
              </c:pt>
              <c:pt idx="610">
                <c:v>353.03</c:v>
              </c:pt>
              <c:pt idx="611">
                <c:v>347.93</c:v>
              </c:pt>
              <c:pt idx="612">
                <c:v>346.05</c:v>
              </c:pt>
              <c:pt idx="613">
                <c:v>335.38</c:v>
              </c:pt>
              <c:pt idx="614">
                <c:v>348.85</c:v>
              </c:pt>
              <c:pt idx="615">
                <c:v>324.01</c:v>
              </c:pt>
              <c:pt idx="616">
                <c:v>333.57</c:v>
              </c:pt>
              <c:pt idx="617">
                <c:v>338.17</c:v>
              </c:pt>
              <c:pt idx="618">
                <c:v>346.53</c:v>
              </c:pt>
              <c:pt idx="619">
                <c:v>340.21</c:v>
              </c:pt>
              <c:pt idx="620">
                <c:v>334.45</c:v>
              </c:pt>
              <c:pt idx="621">
                <c:v>349.71</c:v>
              </c:pt>
              <c:pt idx="622">
                <c:v>355.07</c:v>
              </c:pt>
              <c:pt idx="623">
                <c:v>345.84</c:v>
              </c:pt>
              <c:pt idx="624">
                <c:v>358.59</c:v>
              </c:pt>
              <c:pt idx="625">
                <c:v>355.83</c:v>
              </c:pt>
              <c:pt idx="626">
                <c:v>399.95</c:v>
              </c:pt>
              <c:pt idx="627">
                <c:v>390.81</c:v>
              </c:pt>
              <c:pt idx="628">
                <c:v>396.79</c:v>
              </c:pt>
              <c:pt idx="629">
                <c:v>401.83</c:v>
              </c:pt>
              <c:pt idx="630">
                <c:v>395.25</c:v>
              </c:pt>
              <c:pt idx="631">
                <c:v>394.35</c:v>
              </c:pt>
              <c:pt idx="632">
                <c:v>395.05</c:v>
              </c:pt>
              <c:pt idx="633">
                <c:v>405.15</c:v>
              </c:pt>
              <c:pt idx="634">
                <c:v>387.95</c:v>
              </c:pt>
              <c:pt idx="635">
                <c:v>388.02</c:v>
              </c:pt>
              <c:pt idx="636">
                <c:v>393.82</c:v>
              </c:pt>
              <c:pt idx="637">
                <c:v>390.35</c:v>
              </c:pt>
              <c:pt idx="638">
                <c:v>393.88</c:v>
              </c:pt>
              <c:pt idx="639">
                <c:v>396.25</c:v>
              </c:pt>
              <c:pt idx="640">
                <c:v>393.88</c:v>
              </c:pt>
              <c:pt idx="641">
                <c:v>399.93</c:v>
              </c:pt>
              <c:pt idx="642">
                <c:v>396.21</c:v>
              </c:pt>
              <c:pt idx="643">
                <c:v>388.95</c:v>
              </c:pt>
              <c:pt idx="644">
                <c:v>384.95</c:v>
              </c:pt>
              <c:pt idx="645">
                <c:v>391.1</c:v>
              </c:pt>
              <c:pt idx="646">
                <c:v>387.84</c:v>
              </c:pt>
              <c:pt idx="647">
                <c:v>376.68</c:v>
              </c:pt>
              <c:pt idx="648">
                <c:v>378.96</c:v>
              </c:pt>
              <c:pt idx="649">
                <c:v>372.96</c:v>
              </c:pt>
              <c:pt idx="650">
                <c:v>368.46</c:v>
              </c:pt>
              <c:pt idx="651">
                <c:v>363.52</c:v>
              </c:pt>
              <c:pt idx="652">
                <c:v>358.07</c:v>
              </c:pt>
              <c:pt idx="653">
                <c:v>348.26</c:v>
              </c:pt>
              <c:pt idx="654">
                <c:v>349.47</c:v>
              </c:pt>
              <c:pt idx="655">
                <c:v>350.97</c:v>
              </c:pt>
              <c:pt idx="656">
                <c:v>348.17</c:v>
              </c:pt>
              <c:pt idx="657">
                <c:v>335.46</c:v>
              </c:pt>
              <c:pt idx="658">
                <c:v>336.81</c:v>
              </c:pt>
              <c:pt idx="659">
                <c:v>338.03</c:v>
              </c:pt>
              <c:pt idx="660">
                <c:v>330.48</c:v>
              </c:pt>
              <c:pt idx="661">
                <c:v>337.08</c:v>
              </c:pt>
              <c:pt idx="662">
                <c:v>316.36</c:v>
              </c:pt>
              <c:pt idx="663">
                <c:v>305.48</c:v>
              </c:pt>
              <c:pt idx="664">
                <c:v>304.3</c:v>
              </c:pt>
              <c:pt idx="665">
                <c:v>301.95</c:v>
              </c:pt>
              <c:pt idx="666">
                <c:v>297.10000000000002</c:v>
              </c:pt>
              <c:pt idx="667">
                <c:v>304.63</c:v>
              </c:pt>
              <c:pt idx="668">
                <c:v>301</c:v>
              </c:pt>
              <c:pt idx="669">
                <c:v>293.5</c:v>
              </c:pt>
              <c:pt idx="670">
                <c:v>293.5</c:v>
              </c:pt>
              <c:pt idx="671">
                <c:v>291.99</c:v>
              </c:pt>
              <c:pt idx="672">
                <c:v>286.8</c:v>
              </c:pt>
              <c:pt idx="673">
                <c:v>291.11</c:v>
              </c:pt>
              <c:pt idx="674">
                <c:v>291.11</c:v>
              </c:pt>
              <c:pt idx="675">
                <c:v>291.11</c:v>
              </c:pt>
              <c:pt idx="676">
                <c:v>291.11</c:v>
              </c:pt>
              <c:pt idx="677">
                <c:v>291.11</c:v>
              </c:pt>
              <c:pt idx="678">
                <c:v>291.11</c:v>
              </c:pt>
              <c:pt idx="679">
                <c:v>286.75</c:v>
              </c:pt>
              <c:pt idx="680">
                <c:v>297.75</c:v>
              </c:pt>
              <c:pt idx="681">
                <c:v>298.38</c:v>
              </c:pt>
              <c:pt idx="682">
                <c:v>289.10000000000002</c:v>
              </c:pt>
              <c:pt idx="683">
                <c:v>280.12</c:v>
              </c:pt>
              <c:pt idx="684">
                <c:v>278.5</c:v>
              </c:pt>
              <c:pt idx="685">
                <c:v>277</c:v>
              </c:pt>
              <c:pt idx="686">
                <c:v>267.02</c:v>
              </c:pt>
              <c:pt idx="687">
                <c:v>259.08</c:v>
              </c:pt>
              <c:pt idx="688">
                <c:v>227.9</c:v>
              </c:pt>
            </c:numLit>
          </c:val>
          <c:smooth val="0"/>
          <c:extLst>
            <c:ext xmlns:c16="http://schemas.microsoft.com/office/drawing/2014/chart" uri="{C3380CC4-5D6E-409C-BE32-E72D297353CC}">
              <c16:uniqueId val="{00000000-0C67-0845-B33E-4FC876558752}"/>
            </c:ext>
          </c:extLst>
        </c:ser>
        <c:dLbls>
          <c:showLegendKey val="0"/>
          <c:showVal val="0"/>
          <c:showCatName val="0"/>
          <c:showSerName val="0"/>
          <c:showPercent val="0"/>
          <c:showBubbleSize val="0"/>
        </c:dLbls>
        <c:smooth val="0"/>
        <c:axId val="1"/>
        <c:axId val="2"/>
      </c:lineChart>
      <c:catAx>
        <c:axId val="1"/>
        <c:scaling>
          <c:orientation val="minMax"/>
        </c:scaling>
        <c:delete val="0"/>
        <c:axPos val="b"/>
        <c:majorGridlines>
          <c:spPr>
            <a:ln>
              <a:solidFill>
                <a:srgbClr val="FFFFFF">
                  <a:alpha val="0"/>
                </a:srgbClr>
              </a:solidFill>
            </a:ln>
          </c:spPr>
        </c:majorGridlines>
        <c:numFmt formatCode="General" sourceLinked="1"/>
        <c:majorTickMark val="out"/>
        <c:minorTickMark val="none"/>
        <c:tickLblPos val="low"/>
        <c:spPr>
          <a:ln w="12700">
            <a:solidFill>
              <a:srgbClr val="000000"/>
            </a:solidFill>
          </a:ln>
        </c:spPr>
        <c:txPr>
          <a:bodyPr/>
          <a:lstStyle/>
          <a:p>
            <a:pPr>
              <a:defRPr sz="1200" b="0" i="0" u="none" strike="noStrike" noProof="1">
                <a:solidFill>
                  <a:srgbClr val="333333"/>
                </a:solidFill>
                <a:latin typeface="Arial"/>
              </a:defRPr>
            </a:pPr>
            <a:endParaRPr lang="en-US"/>
          </a:p>
        </c:txPr>
        <c:crossAx val="2"/>
        <c:crosses val="autoZero"/>
        <c:auto val="1"/>
        <c:lblAlgn val="ctr"/>
        <c:lblOffset val="100"/>
        <c:noMultiLvlLbl val="1"/>
      </c:catAx>
      <c:valAx>
        <c:axId val="2"/>
        <c:scaling>
          <c:orientation val="minMax"/>
          <c:max val="480"/>
          <c:min val="150"/>
        </c:scaling>
        <c:delete val="0"/>
        <c:axPos val="l"/>
        <c:majorGridlines>
          <c:spPr>
            <a:ln>
              <a:solidFill>
                <a:srgbClr val="FFFFFF">
                  <a:alpha val="0"/>
                </a:srgbClr>
              </a:solidFill>
            </a:ln>
          </c:spPr>
        </c:majorGridlines>
        <c:numFmt formatCode="General" sourceLinked="0"/>
        <c:majorTickMark val="out"/>
        <c:minorTickMark val="none"/>
        <c:tickLblPos val="nextTo"/>
        <c:spPr>
          <a:ln>
            <a:noFill/>
          </a:ln>
        </c:spPr>
        <c:txPr>
          <a:bodyPr/>
          <a:lstStyle/>
          <a:p>
            <a:pPr>
              <a:defRPr sz="1200" b="0" i="0" u="none" strike="noStrike" noProof="1">
                <a:solidFill>
                  <a:srgbClr val="000000"/>
                </a:solidFill>
                <a:latin typeface="Arial"/>
              </a:defRPr>
            </a:pPr>
            <a:endParaRPr lang="en-US"/>
          </a:p>
        </c:txPr>
        <c:crossAx val="1"/>
        <c:crosses val="autoZero"/>
        <c:crossBetween val="between"/>
      </c:valAx>
      <c:spPr>
        <a:noFill/>
        <a:ln>
          <a:noFill/>
        </a:ln>
      </c:spPr>
    </c:plotArea>
    <c:plotVisOnly val="1"/>
    <c:dispBlanksAs val="gap"/>
    <c:showDLblsOverMax val="1"/>
  </c:chart>
  <c:spPr>
    <a:noFill/>
    <a:ln>
      <a:noFill/>
    </a:ln>
  </c:spPr>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barChart>
        <c:barDir val="col"/>
        <c:grouping val="clustered"/>
        <c:varyColors val="0"/>
        <c:ser>
          <c:idx val="0"/>
          <c:order val="0"/>
          <c:tx>
            <c:v>PE 2026E</c:v>
          </c:tx>
          <c:spPr>
            <a:solidFill>
              <a:srgbClr val="051C2C"/>
            </a:solidFill>
          </c:spPr>
          <c:invertIfNegative val="1"/>
          <c:cat>
            <c:strLit>
              <c:ptCount val="6"/>
              <c:pt idx="0">
                <c:v>CATL</c:v>
              </c:pt>
              <c:pt idx="1">
                <c:v>EVE</c:v>
              </c:pt>
              <c:pt idx="2">
                <c:v>Gotion</c:v>
              </c:pt>
              <c:pt idx="3">
                <c:v>Sunwoda</c:v>
              </c:pt>
              <c:pt idx="4">
                <c:v>CALB H</c:v>
              </c:pt>
              <c:pt idx="5">
                <c:v>BYD*</c:v>
              </c:pt>
            </c:strLit>
          </c:cat>
          <c:val>
            <c:numLit>
              <c:formatCode>General</c:formatCode>
              <c:ptCount val="6"/>
              <c:pt idx="0">
                <c:v>12</c:v>
              </c:pt>
              <c:pt idx="1">
                <c:v>15.4</c:v>
              </c:pt>
              <c:pt idx="2">
                <c:v>28.6</c:v>
              </c:pt>
              <c:pt idx="3">
                <c:v>17.899999999999999</c:v>
              </c:pt>
              <c:pt idx="4">
                <c:v>9</c:v>
              </c:pt>
              <c:pt idx="5">
                <c:v>19.600000000000001</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EE7F-6A4B-BE21-101BD7C826F2}"/>
            </c:ext>
          </c:extLst>
        </c:ser>
        <c:ser>
          <c:idx val="1"/>
          <c:order val="1"/>
          <c:tx>
            <c:v>PE 2027E</c:v>
          </c:tx>
          <c:spPr>
            <a:solidFill>
              <a:srgbClr val="00A9F4"/>
            </a:solidFill>
          </c:spPr>
          <c:invertIfNegative val="1"/>
          <c:cat>
            <c:strLit>
              <c:ptCount val="6"/>
              <c:pt idx="0">
                <c:v>CATL</c:v>
              </c:pt>
              <c:pt idx="1">
                <c:v>EVE</c:v>
              </c:pt>
              <c:pt idx="2">
                <c:v>Gotion</c:v>
              </c:pt>
              <c:pt idx="3">
                <c:v>Sunwoda</c:v>
              </c:pt>
              <c:pt idx="4">
                <c:v>CALB H</c:v>
              </c:pt>
              <c:pt idx="5">
                <c:v>BYD*</c:v>
              </c:pt>
            </c:strLit>
          </c:cat>
          <c:val>
            <c:numLit>
              <c:formatCode>General</c:formatCode>
              <c:ptCount val="6"/>
              <c:pt idx="0">
                <c:v>10.4</c:v>
              </c:pt>
              <c:pt idx="1">
                <c:v>11.2</c:v>
              </c:pt>
              <c:pt idx="2">
                <c:v>20.399999999999999</c:v>
              </c:pt>
              <c:pt idx="3">
                <c:v>12</c:v>
              </c:pt>
              <c:pt idx="4">
                <c:v>5.5</c:v>
              </c:pt>
              <c:pt idx="5">
                <c:v>15</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EE7F-6A4B-BE21-101BD7C826F2}"/>
            </c:ext>
          </c:extLst>
        </c:ser>
        <c:dLbls>
          <c:showLegendKey val="0"/>
          <c:showVal val="0"/>
          <c:showCatName val="0"/>
          <c:showSerName val="0"/>
          <c:showPercent val="0"/>
          <c:showBubbleSize val="0"/>
        </c:dLbls>
        <c:gapWidth val="67"/>
        <c:axId val="1"/>
        <c:axId val="2"/>
      </c:barChart>
      <c:catAx>
        <c:axId val="1"/>
        <c:scaling>
          <c:orientation val="minMax"/>
        </c:scaling>
        <c:delete val="0"/>
        <c:axPos val="b"/>
        <c:majorGridlines>
          <c:spPr>
            <a:ln>
              <a:solidFill>
                <a:srgbClr val="FFFFFF">
                  <a:alpha val="0"/>
                </a:srgbClr>
              </a:solidFill>
            </a:ln>
          </c:spPr>
        </c:majorGridlines>
        <c:numFmt formatCode="General" sourceLinked="1"/>
        <c:majorTickMark val="out"/>
        <c:minorTickMark val="none"/>
        <c:tickLblPos val="low"/>
        <c:spPr>
          <a:ln w="12700">
            <a:solidFill>
              <a:srgbClr val="000000"/>
            </a:solidFill>
          </a:ln>
        </c:spPr>
        <c:txPr>
          <a:bodyPr/>
          <a:lstStyle/>
          <a:p>
            <a:pPr>
              <a:defRPr sz="1200" b="0" i="0" u="none" strike="noStrike" noProof="1">
                <a:solidFill>
                  <a:srgbClr val="333333"/>
                </a:solidFill>
                <a:latin typeface="Arial"/>
              </a:defRPr>
            </a:pPr>
            <a:endParaRPr lang="en-US"/>
          </a:p>
        </c:txPr>
        <c:crossAx val="2"/>
        <c:crosses val="autoZero"/>
        <c:auto val="1"/>
        <c:lblAlgn val="ctr"/>
        <c:lblOffset val="100"/>
        <c:noMultiLvlLbl val="1"/>
      </c:catAx>
      <c:valAx>
        <c:axId val="2"/>
        <c:scaling>
          <c:orientation val="minMax"/>
          <c:max val="35"/>
          <c:min val="0"/>
        </c:scaling>
        <c:delete val="0"/>
        <c:axPos val="l"/>
        <c:majorGridlines>
          <c:spPr>
            <a:ln>
              <a:solidFill>
                <a:srgbClr val="FFFFFF">
                  <a:alpha val="0"/>
                </a:srgbClr>
              </a:solidFill>
            </a:ln>
          </c:spPr>
        </c:majorGridlines>
        <c:numFmt formatCode="General" sourceLinked="0"/>
        <c:majorTickMark val="out"/>
        <c:minorTickMark val="none"/>
        <c:tickLblPos val="nextTo"/>
        <c:spPr>
          <a:ln>
            <a:noFill/>
          </a:ln>
        </c:spPr>
        <c:txPr>
          <a:bodyPr/>
          <a:lstStyle/>
          <a:p>
            <a:pPr>
              <a:defRPr sz="1200" b="0" i="0" u="none" strike="noStrike" noProof="1">
                <a:solidFill>
                  <a:srgbClr val="000000"/>
                </a:solidFill>
                <a:latin typeface="Arial"/>
              </a:defRPr>
            </a:pPr>
            <a:endParaRPr lang="en-US"/>
          </a:p>
        </c:txPr>
        <c:crossAx val="1"/>
        <c:crosses val="autoZero"/>
        <c:crossBetween val="between"/>
      </c:valAx>
      <c:spPr>
        <a:noFill/>
        <a:ln>
          <a:noFill/>
        </a:ln>
      </c:spPr>
    </c:plotArea>
    <c:legend>
      <c:legendPos val="b"/>
      <c:overlay val="0"/>
      <c:txPr>
        <a:bodyPr/>
        <a:lstStyle/>
        <a:p>
          <a:pPr>
            <a:defRPr sz="1300" b="0" i="0" u="none" strike="noStrike" noProof="1">
              <a:solidFill>
                <a:srgbClr val="666666"/>
              </a:solidFill>
              <a:latin typeface="Arial"/>
            </a:defRPr>
          </a:pPr>
          <a:endParaRPr lang="en-US"/>
        </a:p>
      </c:txPr>
    </c:legend>
    <c:plotVisOnly val="1"/>
    <c:dispBlanksAs val="gap"/>
    <c:showDLblsOverMax val="1"/>
  </c:chart>
  <c:spPr>
    <a:noFill/>
    <a:ln>
      <a:noFill/>
    </a:ln>
  </c:spPr>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lineChart>
        <c:grouping val="standard"/>
        <c:varyColors val="0"/>
        <c:ser>
          <c:idx val="0"/>
          <c:order val="0"/>
          <c:tx>
            <c:v>NTM PE (weekly)</c:v>
          </c:tx>
          <c:spPr>
            <a:ln w="28575">
              <a:solidFill>
                <a:srgbClr val="051C2C"/>
              </a:solidFill>
            </a:ln>
          </c:spPr>
          <c:marker>
            <c:symbol val="none"/>
          </c:marker>
          <c:cat>
            <c:strLit>
              <c:ptCount val="234"/>
              <c:pt idx="0">
                <c:v>22Q2</c:v>
              </c:pt>
              <c:pt idx="13">
                <c:v>22Q3</c:v>
              </c:pt>
              <c:pt idx="26">
                <c:v>22Q4</c:v>
              </c:pt>
              <c:pt idx="39">
                <c:v>23Q1</c:v>
              </c:pt>
              <c:pt idx="52">
                <c:v>23Q2</c:v>
              </c:pt>
              <c:pt idx="65">
                <c:v>23Q3</c:v>
              </c:pt>
              <c:pt idx="78">
                <c:v>23Q4</c:v>
              </c:pt>
              <c:pt idx="91">
                <c:v>24Q1</c:v>
              </c:pt>
              <c:pt idx="104">
                <c:v>24Q2</c:v>
              </c:pt>
              <c:pt idx="117">
                <c:v>24Q3</c:v>
              </c:pt>
              <c:pt idx="130">
                <c:v>24Q4</c:v>
              </c:pt>
              <c:pt idx="143">
                <c:v>25Q1</c:v>
              </c:pt>
              <c:pt idx="156">
                <c:v>25Q2</c:v>
              </c:pt>
              <c:pt idx="169">
                <c:v>25Q3</c:v>
              </c:pt>
              <c:pt idx="182">
                <c:v>25Q4</c:v>
              </c:pt>
              <c:pt idx="195">
                <c:v>26Q1</c:v>
              </c:pt>
              <c:pt idx="208">
                <c:v>26Q2</c:v>
              </c:pt>
              <c:pt idx="221">
                <c:v>26Q3</c:v>
              </c:pt>
            </c:strLit>
          </c:cat>
          <c:val>
            <c:numLit>
              <c:formatCode>General</c:formatCode>
              <c:ptCount val="234"/>
              <c:pt idx="0">
                <c:v>31.907</c:v>
              </c:pt>
              <c:pt idx="1">
                <c:v>29.670999999999999</c:v>
              </c:pt>
              <c:pt idx="2">
                <c:v>27.855</c:v>
              </c:pt>
              <c:pt idx="3">
                <c:v>30.963999999999999</c:v>
              </c:pt>
              <c:pt idx="4">
                <c:v>32.146999999999998</c:v>
              </c:pt>
              <c:pt idx="5">
                <c:v>29.856000000000002</c:v>
              </c:pt>
              <c:pt idx="6">
                <c:v>31.905999999999999</c:v>
              </c:pt>
              <c:pt idx="7">
                <c:v>33.165999999999997</c:v>
              </c:pt>
              <c:pt idx="8">
                <c:v>35.776000000000003</c:v>
              </c:pt>
              <c:pt idx="9">
                <c:v>41.475999999999999</c:v>
              </c:pt>
              <c:pt idx="10">
                <c:v>29.257999999999999</c:v>
              </c:pt>
              <c:pt idx="11">
                <c:v>31.712</c:v>
              </c:pt>
              <c:pt idx="12">
                <c:v>31.242999999999999</c:v>
              </c:pt>
              <c:pt idx="13">
                <c:v>31.727</c:v>
              </c:pt>
              <c:pt idx="14">
                <c:v>30.712</c:v>
              </c:pt>
              <c:pt idx="15">
                <c:v>29.021999999999998</c:v>
              </c:pt>
              <c:pt idx="16">
                <c:v>28.42</c:v>
              </c:pt>
              <c:pt idx="17">
                <c:v>29.795000000000002</c:v>
              </c:pt>
              <c:pt idx="18">
                <c:v>33.854999999999997</c:v>
              </c:pt>
              <c:pt idx="19">
                <c:v>30.152999999999999</c:v>
              </c:pt>
              <c:pt idx="20">
                <c:v>29.241</c:v>
              </c:pt>
              <c:pt idx="21">
                <c:v>26.437999999999999</c:v>
              </c:pt>
              <c:pt idx="22">
                <c:v>26.920999999999999</c:v>
              </c:pt>
              <c:pt idx="23">
                <c:v>19.024999999999999</c:v>
              </c:pt>
              <c:pt idx="24">
                <c:v>19.023</c:v>
              </c:pt>
              <c:pt idx="25">
                <c:v>20.73</c:v>
              </c:pt>
              <c:pt idx="26">
                <c:v>25.669</c:v>
              </c:pt>
              <c:pt idx="27">
                <c:v>22.59</c:v>
              </c:pt>
              <c:pt idx="28">
                <c:v>24.24</c:v>
              </c:pt>
              <c:pt idx="29">
                <c:v>24.102</c:v>
              </c:pt>
              <c:pt idx="30">
                <c:v>22.754000000000001</c:v>
              </c:pt>
              <c:pt idx="31">
                <c:v>22.280999999999999</c:v>
              </c:pt>
              <c:pt idx="32">
                <c:v>22.754000000000001</c:v>
              </c:pt>
              <c:pt idx="33">
                <c:v>24.567</c:v>
              </c:pt>
              <c:pt idx="34">
                <c:v>24.015000000000001</c:v>
              </c:pt>
              <c:pt idx="35">
                <c:v>22.673999999999999</c:v>
              </c:pt>
              <c:pt idx="36">
                <c:v>18.103999999999999</c:v>
              </c:pt>
              <c:pt idx="37">
                <c:v>19.187000000000001</c:v>
              </c:pt>
              <c:pt idx="38">
                <c:v>20.007000000000001</c:v>
              </c:pt>
              <c:pt idx="39">
                <c:v>20.599</c:v>
              </c:pt>
              <c:pt idx="40">
                <c:v>20.440000000000001</c:v>
              </c:pt>
              <c:pt idx="41">
                <c:v>20.015999999999998</c:v>
              </c:pt>
              <c:pt idx="42">
                <c:v>19.565999999999999</c:v>
              </c:pt>
              <c:pt idx="43">
                <c:v>18.436</c:v>
              </c:pt>
              <c:pt idx="44">
                <c:v>17.786999999999999</c:v>
              </c:pt>
              <c:pt idx="45">
                <c:v>17.140999999999998</c:v>
              </c:pt>
              <c:pt idx="46">
                <c:v>20.669</c:v>
              </c:pt>
              <c:pt idx="47">
                <c:v>19.084</c:v>
              </c:pt>
              <c:pt idx="48">
                <c:v>19.867000000000001</c:v>
              </c:pt>
              <c:pt idx="49">
                <c:v>15.702999999999999</c:v>
              </c:pt>
              <c:pt idx="50">
                <c:v>15.102</c:v>
              </c:pt>
              <c:pt idx="51">
                <c:v>15.364000000000001</c:v>
              </c:pt>
              <c:pt idx="52">
                <c:v>19.855</c:v>
              </c:pt>
              <c:pt idx="53">
                <c:v>20.402000000000001</c:v>
              </c:pt>
              <c:pt idx="54">
                <c:v>19.565999999999999</c:v>
              </c:pt>
              <c:pt idx="55">
                <c:v>20.527999999999999</c:v>
              </c:pt>
              <c:pt idx="56">
                <c:v>19.84</c:v>
              </c:pt>
              <c:pt idx="57">
                <c:v>18.989999999999998</c:v>
              </c:pt>
              <c:pt idx="58">
                <c:v>19.238</c:v>
              </c:pt>
              <c:pt idx="59">
                <c:v>17.832000000000001</c:v>
              </c:pt>
              <c:pt idx="60">
                <c:v>19.346</c:v>
              </c:pt>
              <c:pt idx="61">
                <c:v>18.916</c:v>
              </c:pt>
              <c:pt idx="62">
                <c:v>16.945</c:v>
              </c:pt>
              <c:pt idx="63">
                <c:v>16.460999999999999</c:v>
              </c:pt>
              <c:pt idx="64">
                <c:v>16.907</c:v>
              </c:pt>
              <c:pt idx="65">
                <c:v>16.577000000000002</c:v>
              </c:pt>
              <c:pt idx="66">
                <c:v>18.936</c:v>
              </c:pt>
              <c:pt idx="67">
                <c:v>19.701000000000001</c:v>
              </c:pt>
              <c:pt idx="68">
                <c:v>19.393000000000001</c:v>
              </c:pt>
              <c:pt idx="69">
                <c:v>18.899999999999999</c:v>
              </c:pt>
              <c:pt idx="70">
                <c:v>18.29</c:v>
              </c:pt>
              <c:pt idx="71">
                <c:v>18.503</c:v>
              </c:pt>
              <c:pt idx="72">
                <c:v>17.45</c:v>
              </c:pt>
              <c:pt idx="73">
                <c:v>16.265000000000001</c:v>
              </c:pt>
              <c:pt idx="74">
                <c:v>16.513000000000002</c:v>
              </c:pt>
              <c:pt idx="75">
                <c:v>15.48</c:v>
              </c:pt>
              <c:pt idx="76">
                <c:v>15.128</c:v>
              </c:pt>
              <c:pt idx="77">
                <c:v>14.263</c:v>
              </c:pt>
              <c:pt idx="78">
                <c:v>14.1</c:v>
              </c:pt>
              <c:pt idx="79">
                <c:v>15.125999999999999</c:v>
              </c:pt>
              <c:pt idx="80">
                <c:v>15.452999999999999</c:v>
              </c:pt>
              <c:pt idx="81">
                <c:v>15.62</c:v>
              </c:pt>
              <c:pt idx="82">
                <c:v>14.974</c:v>
              </c:pt>
              <c:pt idx="83">
                <c:v>14.477</c:v>
              </c:pt>
              <c:pt idx="84">
                <c:v>13.473000000000001</c:v>
              </c:pt>
              <c:pt idx="85">
                <c:v>13.317</c:v>
              </c:pt>
              <c:pt idx="86">
                <c:v>12.618</c:v>
              </c:pt>
              <c:pt idx="87">
                <c:v>12.723000000000001</c:v>
              </c:pt>
              <c:pt idx="88">
                <c:v>13.367000000000001</c:v>
              </c:pt>
              <c:pt idx="89">
                <c:v>12.138999999999999</c:v>
              </c:pt>
              <c:pt idx="90">
                <c:v>12.439</c:v>
              </c:pt>
              <c:pt idx="91">
                <c:v>12.375999999999999</c:v>
              </c:pt>
              <c:pt idx="92">
                <c:v>12.007999999999999</c:v>
              </c:pt>
              <c:pt idx="93">
                <c:v>13.689</c:v>
              </c:pt>
              <c:pt idx="94">
                <c:v>15.294</c:v>
              </c:pt>
              <c:pt idx="95">
                <c:v>15.305</c:v>
              </c:pt>
              <c:pt idx="96">
                <c:v>15.097</c:v>
              </c:pt>
              <c:pt idx="97">
                <c:v>15.226000000000001</c:v>
              </c:pt>
              <c:pt idx="98">
                <c:v>14.62</c:v>
              </c:pt>
              <c:pt idx="99">
                <c:v>16.663</c:v>
              </c:pt>
              <c:pt idx="100">
                <c:v>17.09</c:v>
              </c:pt>
              <c:pt idx="101">
                <c:v>17.423999999999999</c:v>
              </c:pt>
              <c:pt idx="102">
                <c:v>17.527999999999999</c:v>
              </c:pt>
              <c:pt idx="103">
                <c:v>16.707000000000001</c:v>
              </c:pt>
              <c:pt idx="104">
                <c:v>17.02</c:v>
              </c:pt>
              <c:pt idx="105">
                <c:v>17.68</c:v>
              </c:pt>
              <c:pt idx="106">
                <c:v>17.667999999999999</c:v>
              </c:pt>
              <c:pt idx="107">
                <c:v>17.745999999999999</c:v>
              </c:pt>
              <c:pt idx="108">
                <c:v>17.713999999999999</c:v>
              </c:pt>
              <c:pt idx="109">
                <c:v>17.538</c:v>
              </c:pt>
              <c:pt idx="110">
                <c:v>16.984999999999999</c:v>
              </c:pt>
              <c:pt idx="111">
                <c:v>16.571999999999999</c:v>
              </c:pt>
              <c:pt idx="112">
                <c:v>15.708</c:v>
              </c:pt>
              <c:pt idx="113">
                <c:v>15.601000000000001</c:v>
              </c:pt>
              <c:pt idx="114">
                <c:v>15.132999999999999</c:v>
              </c:pt>
              <c:pt idx="115">
                <c:v>14.637</c:v>
              </c:pt>
              <c:pt idx="116">
                <c:v>14.244999999999999</c:v>
              </c:pt>
              <c:pt idx="117">
                <c:v>15.308</c:v>
              </c:pt>
              <c:pt idx="118">
                <c:v>15.186</c:v>
              </c:pt>
              <c:pt idx="119">
                <c:v>14.036</c:v>
              </c:pt>
              <c:pt idx="120">
                <c:v>13.407</c:v>
              </c:pt>
              <c:pt idx="121">
                <c:v>13.683</c:v>
              </c:pt>
              <c:pt idx="122">
                <c:v>14.327999999999999</c:v>
              </c:pt>
              <c:pt idx="123">
                <c:v>14.327999999999999</c:v>
              </c:pt>
              <c:pt idx="124">
                <c:v>14.428000000000001</c:v>
              </c:pt>
              <c:pt idx="125">
                <c:v>14.238</c:v>
              </c:pt>
              <c:pt idx="126">
                <c:v>14.412000000000001</c:v>
              </c:pt>
              <c:pt idx="127">
                <c:v>17.613</c:v>
              </c:pt>
              <c:pt idx="128">
                <c:v>18.225999999999999</c:v>
              </c:pt>
              <c:pt idx="129">
                <c:v>17.495000000000001</c:v>
              </c:pt>
              <c:pt idx="130">
                <c:v>18.954999999999998</c:v>
              </c:pt>
              <c:pt idx="131">
                <c:v>19.427</c:v>
              </c:pt>
              <c:pt idx="132">
                <c:v>17.806000000000001</c:v>
              </c:pt>
              <c:pt idx="133">
                <c:v>18.591999999999999</c:v>
              </c:pt>
              <c:pt idx="134">
                <c:v>19.173999999999999</c:v>
              </c:pt>
              <c:pt idx="135">
                <c:v>18.712</c:v>
              </c:pt>
              <c:pt idx="136">
                <c:v>18.579000000000001</c:v>
              </c:pt>
              <c:pt idx="137">
                <c:v>18.952000000000002</c:v>
              </c:pt>
              <c:pt idx="138">
                <c:v>18.986000000000001</c:v>
              </c:pt>
              <c:pt idx="139">
                <c:v>18.678999999999998</c:v>
              </c:pt>
              <c:pt idx="140">
                <c:v>18.629000000000001</c:v>
              </c:pt>
              <c:pt idx="141">
                <c:v>17.382000000000001</c:v>
              </c:pt>
              <c:pt idx="142">
                <c:v>16.597000000000001</c:v>
              </c:pt>
              <c:pt idx="143">
                <c:v>16.876999999999999</c:v>
              </c:pt>
              <c:pt idx="144">
                <c:v>17.248999999999999</c:v>
              </c:pt>
              <c:pt idx="145">
                <c:v>16.704999999999998</c:v>
              </c:pt>
              <c:pt idx="146">
                <c:v>16.879000000000001</c:v>
              </c:pt>
              <c:pt idx="147">
                <c:v>17.423999999999999</c:v>
              </c:pt>
              <c:pt idx="148">
                <c:v>17.800999999999998</c:v>
              </c:pt>
              <c:pt idx="149">
                <c:v>16.693000000000001</c:v>
              </c:pt>
              <c:pt idx="150">
                <c:v>16.356999999999999</c:v>
              </c:pt>
              <c:pt idx="151">
                <c:v>16.866</c:v>
              </c:pt>
              <c:pt idx="152">
                <c:v>16.510000000000002</c:v>
              </c:pt>
              <c:pt idx="153">
                <c:v>16.562999999999999</c:v>
              </c:pt>
              <c:pt idx="154">
                <c:v>14.417999999999999</c:v>
              </c:pt>
              <c:pt idx="155">
                <c:v>13.29</c:v>
              </c:pt>
              <c:pt idx="156">
                <c:v>14.286</c:v>
              </c:pt>
              <c:pt idx="157">
                <c:v>15.048999999999999</c:v>
              </c:pt>
              <c:pt idx="158">
                <c:v>14.48</c:v>
              </c:pt>
              <c:pt idx="159">
                <c:v>15.526999999999999</c:v>
              </c:pt>
              <c:pt idx="160">
                <c:v>16.221</c:v>
              </c:pt>
              <c:pt idx="161">
                <c:v>17.283999999999999</c:v>
              </c:pt>
              <c:pt idx="162">
                <c:v>15.920999999999999</c:v>
              </c:pt>
              <c:pt idx="163">
                <c:v>15.849</c:v>
              </c:pt>
              <c:pt idx="164">
                <c:v>15.856999999999999</c:v>
              </c:pt>
              <c:pt idx="165">
                <c:v>15.321999999999999</c:v>
              </c:pt>
              <c:pt idx="166">
                <c:v>15.952999999999999</c:v>
              </c:pt>
              <c:pt idx="167">
                <c:v>15.449</c:v>
              </c:pt>
              <c:pt idx="168">
                <c:v>15.795999999999999</c:v>
              </c:pt>
              <c:pt idx="169">
                <c:v>15.807</c:v>
              </c:pt>
              <c:pt idx="170">
                <c:v>16.376999999999999</c:v>
              </c:pt>
              <c:pt idx="171">
                <c:v>16.140999999999998</c:v>
              </c:pt>
              <c:pt idx="172">
                <c:v>16.193000000000001</c:v>
              </c:pt>
              <c:pt idx="173">
                <c:v>17.248999999999999</c:v>
              </c:pt>
              <c:pt idx="174">
                <c:v>17.672000000000001</c:v>
              </c:pt>
              <c:pt idx="175">
                <c:v>18.841000000000001</c:v>
              </c:pt>
              <c:pt idx="176">
                <c:v>19.706</c:v>
              </c:pt>
              <c:pt idx="177">
                <c:v>19.675999999999998</c:v>
              </c:pt>
              <c:pt idx="178">
                <c:v>22.318000000000001</c:v>
              </c:pt>
              <c:pt idx="179">
                <c:v>23.039000000000001</c:v>
              </c:pt>
              <c:pt idx="180">
                <c:v>21.983000000000001</c:v>
              </c:pt>
              <c:pt idx="181">
                <c:v>20.885999999999999</c:v>
              </c:pt>
              <c:pt idx="182">
                <c:v>19.584</c:v>
              </c:pt>
              <c:pt idx="183">
                <c:v>22.68</c:v>
              </c:pt>
              <c:pt idx="184">
                <c:v>21.259</c:v>
              </c:pt>
              <c:pt idx="185">
                <c:v>21.488</c:v>
              </c:pt>
              <c:pt idx="186">
                <c:v>21.91</c:v>
              </c:pt>
              <c:pt idx="187">
                <c:v>20.062000000000001</c:v>
              </c:pt>
              <c:pt idx="188">
                <c:v>20.155000000000001</c:v>
              </c:pt>
              <c:pt idx="189">
                <c:v>20.634</c:v>
              </c:pt>
              <c:pt idx="190">
                <c:v>20.696000000000002</c:v>
              </c:pt>
              <c:pt idx="191">
                <c:v>19.756</c:v>
              </c:pt>
              <c:pt idx="192">
                <c:v>19.777999999999999</c:v>
              </c:pt>
              <c:pt idx="193">
                <c:v>16.827999999999999</c:v>
              </c:pt>
              <c:pt idx="194">
                <c:v>16.919</c:v>
              </c:pt>
              <c:pt idx="195">
                <c:v>16.14</c:v>
              </c:pt>
              <c:pt idx="196">
                <c:v>15.685</c:v>
              </c:pt>
              <c:pt idx="197">
                <c:v>15.378</c:v>
              </c:pt>
              <c:pt idx="198">
                <c:v>16.213000000000001</c:v>
              </c:pt>
              <c:pt idx="199">
                <c:v>16.052</c:v>
              </c:pt>
              <c:pt idx="200">
                <c:v>16.052</c:v>
              </c:pt>
              <c:pt idx="201">
                <c:v>14.804</c:v>
              </c:pt>
              <c:pt idx="202">
                <c:v>15.356</c:v>
              </c:pt>
              <c:pt idx="203">
                <c:v>18.591999999999999</c:v>
              </c:pt>
              <c:pt idx="204">
                <c:v>19.347999999999999</c:v>
              </c:pt>
              <c:pt idx="205">
                <c:v>19.533000000000001</c:v>
              </c:pt>
              <c:pt idx="206">
                <c:v>16.338000000000001</c:v>
              </c:pt>
              <c:pt idx="207">
                <c:v>17.629000000000001</c:v>
              </c:pt>
              <c:pt idx="208">
                <c:v>20.369</c:v>
              </c:pt>
              <c:pt idx="209">
                <c:v>20.254999999999999</c:v>
              </c:pt>
              <c:pt idx="210">
                <c:v>19.739000000000001</c:v>
              </c:pt>
              <c:pt idx="211">
                <c:v>19.797000000000001</c:v>
              </c:pt>
              <c:pt idx="212">
                <c:v>19.184999999999999</c:v>
              </c:pt>
              <c:pt idx="213">
                <c:v>18.626999999999999</c:v>
              </c:pt>
              <c:pt idx="214">
                <c:v>19.21</c:v>
              </c:pt>
              <c:pt idx="215">
                <c:v>17.937000000000001</c:v>
              </c:pt>
              <c:pt idx="216">
                <c:v>17.521000000000001</c:v>
              </c:pt>
              <c:pt idx="217">
                <c:v>17.231999999999999</c:v>
              </c:pt>
              <c:pt idx="218">
                <c:v>16.667999999999999</c:v>
              </c:pt>
              <c:pt idx="219">
                <c:v>15.125</c:v>
              </c:pt>
              <c:pt idx="220">
                <c:v>13.881</c:v>
              </c:pt>
              <c:pt idx="221">
                <c:v>14.329000000000001</c:v>
              </c:pt>
              <c:pt idx="222">
                <c:v>16.393999999999998</c:v>
              </c:pt>
              <c:pt idx="223">
                <c:v>16.553999999999998</c:v>
              </c:pt>
              <c:pt idx="224">
                <c:v>16.302</c:v>
              </c:pt>
              <c:pt idx="225">
                <c:v>16.497</c:v>
              </c:pt>
              <c:pt idx="226">
                <c:v>16.331</c:v>
              </c:pt>
              <c:pt idx="227">
                <c:v>15.385</c:v>
              </c:pt>
              <c:pt idx="228">
                <c:v>14.382999999999999</c:v>
              </c:pt>
              <c:pt idx="229">
                <c:v>13.635</c:v>
              </c:pt>
              <c:pt idx="230">
                <c:v>12.458</c:v>
              </c:pt>
              <c:pt idx="231">
                <c:v>12.109</c:v>
              </c:pt>
              <c:pt idx="232">
                <c:v>11.798999999999999</c:v>
              </c:pt>
              <c:pt idx="233">
                <c:v>12.066000000000001</c:v>
              </c:pt>
            </c:numLit>
          </c:val>
          <c:smooth val="0"/>
          <c:extLst>
            <c:ext xmlns:c16="http://schemas.microsoft.com/office/drawing/2014/chart" uri="{C3380CC4-5D6E-409C-BE32-E72D297353CC}">
              <c16:uniqueId val="{00000000-7141-DB46-87C9-56ED850E6E7D}"/>
            </c:ext>
          </c:extLst>
        </c:ser>
        <c:ser>
          <c:idx val="1"/>
          <c:order val="1"/>
          <c:tx>
            <c:v>4-week MA</c:v>
          </c:tx>
          <c:spPr>
            <a:ln w="38100">
              <a:solidFill>
                <a:srgbClr val="00A9F4"/>
              </a:solidFill>
            </a:ln>
          </c:spPr>
          <c:marker>
            <c:symbol val="none"/>
          </c:marker>
          <c:cat>
            <c:strLit>
              <c:ptCount val="234"/>
              <c:pt idx="0">
                <c:v>22Q2</c:v>
              </c:pt>
              <c:pt idx="13">
                <c:v>22Q3</c:v>
              </c:pt>
              <c:pt idx="26">
                <c:v>22Q4</c:v>
              </c:pt>
              <c:pt idx="39">
                <c:v>23Q1</c:v>
              </c:pt>
              <c:pt idx="52">
                <c:v>23Q2</c:v>
              </c:pt>
              <c:pt idx="65">
                <c:v>23Q3</c:v>
              </c:pt>
              <c:pt idx="78">
                <c:v>23Q4</c:v>
              </c:pt>
              <c:pt idx="91">
                <c:v>24Q1</c:v>
              </c:pt>
              <c:pt idx="104">
                <c:v>24Q2</c:v>
              </c:pt>
              <c:pt idx="117">
                <c:v>24Q3</c:v>
              </c:pt>
              <c:pt idx="130">
                <c:v>24Q4</c:v>
              </c:pt>
              <c:pt idx="143">
                <c:v>25Q1</c:v>
              </c:pt>
              <c:pt idx="156">
                <c:v>25Q2</c:v>
              </c:pt>
              <c:pt idx="169">
                <c:v>25Q3</c:v>
              </c:pt>
              <c:pt idx="182">
                <c:v>25Q4</c:v>
              </c:pt>
              <c:pt idx="195">
                <c:v>26Q1</c:v>
              </c:pt>
              <c:pt idx="208">
                <c:v>26Q2</c:v>
              </c:pt>
              <c:pt idx="221">
                <c:v>26Q3</c:v>
              </c:pt>
            </c:strLit>
          </c:cat>
          <c:val>
            <c:numLit>
              <c:formatCode>General</c:formatCode>
              <c:ptCount val="234"/>
              <c:pt idx="3">
                <c:v>30.099</c:v>
              </c:pt>
              <c:pt idx="4">
                <c:v>30.158999999999999</c:v>
              </c:pt>
              <c:pt idx="5">
                <c:v>30.206</c:v>
              </c:pt>
              <c:pt idx="6">
                <c:v>31.218</c:v>
              </c:pt>
              <c:pt idx="7">
                <c:v>31.768999999999998</c:v>
              </c:pt>
              <c:pt idx="8">
                <c:v>32.676000000000002</c:v>
              </c:pt>
              <c:pt idx="9">
                <c:v>35.581000000000003</c:v>
              </c:pt>
              <c:pt idx="10">
                <c:v>34.918999999999997</c:v>
              </c:pt>
              <c:pt idx="11">
                <c:v>34.555999999999997</c:v>
              </c:pt>
              <c:pt idx="12">
                <c:v>33.421999999999997</c:v>
              </c:pt>
              <c:pt idx="13">
                <c:v>30.984999999999999</c:v>
              </c:pt>
              <c:pt idx="14">
                <c:v>31.349</c:v>
              </c:pt>
              <c:pt idx="15">
                <c:v>30.675999999999998</c:v>
              </c:pt>
              <c:pt idx="16">
                <c:v>29.97</c:v>
              </c:pt>
              <c:pt idx="17">
                <c:v>29.486999999999998</c:v>
              </c:pt>
              <c:pt idx="18">
                <c:v>30.273</c:v>
              </c:pt>
              <c:pt idx="19">
                <c:v>30.556000000000001</c:v>
              </c:pt>
              <c:pt idx="20">
                <c:v>30.760999999999999</c:v>
              </c:pt>
              <c:pt idx="21">
                <c:v>29.922000000000001</c:v>
              </c:pt>
              <c:pt idx="22">
                <c:v>28.187999999999999</c:v>
              </c:pt>
              <c:pt idx="23">
                <c:v>25.405999999999999</c:v>
              </c:pt>
              <c:pt idx="24">
                <c:v>22.852</c:v>
              </c:pt>
              <c:pt idx="25">
                <c:v>21.425000000000001</c:v>
              </c:pt>
              <c:pt idx="26">
                <c:v>21.111999999999998</c:v>
              </c:pt>
              <c:pt idx="27">
                <c:v>22.003</c:v>
              </c:pt>
              <c:pt idx="28">
                <c:v>23.306999999999999</c:v>
              </c:pt>
              <c:pt idx="29">
                <c:v>24.15</c:v>
              </c:pt>
              <c:pt idx="30">
                <c:v>23.422000000000001</c:v>
              </c:pt>
              <c:pt idx="31">
                <c:v>23.344000000000001</c:v>
              </c:pt>
              <c:pt idx="32">
                <c:v>22.972999999999999</c:v>
              </c:pt>
              <c:pt idx="33">
                <c:v>23.088999999999999</c:v>
              </c:pt>
              <c:pt idx="34">
                <c:v>23.404</c:v>
              </c:pt>
              <c:pt idx="35">
                <c:v>23.503</c:v>
              </c:pt>
              <c:pt idx="36">
                <c:v>22.34</c:v>
              </c:pt>
              <c:pt idx="37">
                <c:v>20.995000000000001</c:v>
              </c:pt>
              <c:pt idx="38">
                <c:v>19.992999999999999</c:v>
              </c:pt>
              <c:pt idx="39">
                <c:v>19.474</c:v>
              </c:pt>
              <c:pt idx="40">
                <c:v>20.058</c:v>
              </c:pt>
              <c:pt idx="41">
                <c:v>20.265000000000001</c:v>
              </c:pt>
              <c:pt idx="42">
                <c:v>20.155000000000001</c:v>
              </c:pt>
              <c:pt idx="43">
                <c:v>19.614000000000001</c:v>
              </c:pt>
              <c:pt idx="44">
                <c:v>18.951000000000001</c:v>
              </c:pt>
              <c:pt idx="45">
                <c:v>18.231999999999999</c:v>
              </c:pt>
              <c:pt idx="46">
                <c:v>18.507999999999999</c:v>
              </c:pt>
              <c:pt idx="47">
                <c:v>18.670000000000002</c:v>
              </c:pt>
              <c:pt idx="48">
                <c:v>19.190000000000001</c:v>
              </c:pt>
              <c:pt idx="49">
                <c:v>18.831</c:v>
              </c:pt>
              <c:pt idx="50">
                <c:v>17.439</c:v>
              </c:pt>
              <c:pt idx="51">
                <c:v>16.509</c:v>
              </c:pt>
              <c:pt idx="52">
                <c:v>16.506</c:v>
              </c:pt>
              <c:pt idx="53">
                <c:v>17.681000000000001</c:v>
              </c:pt>
              <c:pt idx="54">
                <c:v>18.797000000000001</c:v>
              </c:pt>
              <c:pt idx="55">
                <c:v>20.088000000000001</c:v>
              </c:pt>
              <c:pt idx="56">
                <c:v>20.084</c:v>
              </c:pt>
              <c:pt idx="57">
                <c:v>19.731000000000002</c:v>
              </c:pt>
              <c:pt idx="58">
                <c:v>19.649000000000001</c:v>
              </c:pt>
              <c:pt idx="59">
                <c:v>18.975000000000001</c:v>
              </c:pt>
              <c:pt idx="60">
                <c:v>18.852</c:v>
              </c:pt>
              <c:pt idx="61">
                <c:v>18.832999999999998</c:v>
              </c:pt>
              <c:pt idx="62">
                <c:v>18.260000000000002</c:v>
              </c:pt>
              <c:pt idx="63">
                <c:v>17.917000000000002</c:v>
              </c:pt>
              <c:pt idx="64">
                <c:v>17.306999999999999</c:v>
              </c:pt>
              <c:pt idx="65">
                <c:v>16.722999999999999</c:v>
              </c:pt>
              <c:pt idx="66">
                <c:v>17.22</c:v>
              </c:pt>
              <c:pt idx="67">
                <c:v>18.03</c:v>
              </c:pt>
              <c:pt idx="68">
                <c:v>18.652000000000001</c:v>
              </c:pt>
              <c:pt idx="69">
                <c:v>19.233000000000001</c:v>
              </c:pt>
              <c:pt idx="70">
                <c:v>19.071000000000002</c:v>
              </c:pt>
              <c:pt idx="71">
                <c:v>18.771000000000001</c:v>
              </c:pt>
              <c:pt idx="72">
                <c:v>18.286000000000001</c:v>
              </c:pt>
              <c:pt idx="73">
                <c:v>17.626999999999999</c:v>
              </c:pt>
              <c:pt idx="74">
                <c:v>17.183</c:v>
              </c:pt>
              <c:pt idx="75">
                <c:v>16.427</c:v>
              </c:pt>
              <c:pt idx="76">
                <c:v>15.847</c:v>
              </c:pt>
              <c:pt idx="77">
                <c:v>15.346</c:v>
              </c:pt>
              <c:pt idx="78">
                <c:v>14.743</c:v>
              </c:pt>
              <c:pt idx="79">
                <c:v>14.654</c:v>
              </c:pt>
              <c:pt idx="80">
                <c:v>14.736000000000001</c:v>
              </c:pt>
              <c:pt idx="81">
                <c:v>15.074999999999999</c:v>
              </c:pt>
              <c:pt idx="82">
                <c:v>15.292999999999999</c:v>
              </c:pt>
              <c:pt idx="83">
                <c:v>15.131</c:v>
              </c:pt>
              <c:pt idx="84">
                <c:v>14.635999999999999</c:v>
              </c:pt>
              <c:pt idx="85">
                <c:v>14.06</c:v>
              </c:pt>
              <c:pt idx="86">
                <c:v>13.471</c:v>
              </c:pt>
              <c:pt idx="87">
                <c:v>13.032999999999999</c:v>
              </c:pt>
              <c:pt idx="88">
                <c:v>13.006</c:v>
              </c:pt>
              <c:pt idx="89">
                <c:v>12.712</c:v>
              </c:pt>
              <c:pt idx="90">
                <c:v>12.667</c:v>
              </c:pt>
              <c:pt idx="91">
                <c:v>12.58</c:v>
              </c:pt>
              <c:pt idx="92">
                <c:v>12.24</c:v>
              </c:pt>
              <c:pt idx="93">
                <c:v>12.628</c:v>
              </c:pt>
              <c:pt idx="94">
                <c:v>13.342000000000001</c:v>
              </c:pt>
              <c:pt idx="95">
                <c:v>14.074</c:v>
              </c:pt>
              <c:pt idx="96">
                <c:v>14.846</c:v>
              </c:pt>
              <c:pt idx="97">
                <c:v>15.23</c:v>
              </c:pt>
              <c:pt idx="98">
                <c:v>15.061999999999999</c:v>
              </c:pt>
              <c:pt idx="99">
                <c:v>15.401999999999999</c:v>
              </c:pt>
              <c:pt idx="100">
                <c:v>15.9</c:v>
              </c:pt>
              <c:pt idx="101">
                <c:v>16.449000000000002</c:v>
              </c:pt>
              <c:pt idx="102">
                <c:v>17.175999999999998</c:v>
              </c:pt>
              <c:pt idx="103">
                <c:v>17.187000000000001</c:v>
              </c:pt>
              <c:pt idx="104">
                <c:v>17.170000000000002</c:v>
              </c:pt>
              <c:pt idx="105">
                <c:v>17.234000000000002</c:v>
              </c:pt>
              <c:pt idx="106">
                <c:v>17.268999999999998</c:v>
              </c:pt>
              <c:pt idx="107">
                <c:v>17.529</c:v>
              </c:pt>
              <c:pt idx="108">
                <c:v>17.702000000000002</c:v>
              </c:pt>
              <c:pt idx="109">
                <c:v>17.666</c:v>
              </c:pt>
              <c:pt idx="110">
                <c:v>17.495999999999999</c:v>
              </c:pt>
              <c:pt idx="111">
                <c:v>17.202000000000002</c:v>
              </c:pt>
              <c:pt idx="112">
                <c:v>16.701000000000001</c:v>
              </c:pt>
              <c:pt idx="113">
                <c:v>16.216000000000001</c:v>
              </c:pt>
              <c:pt idx="114">
                <c:v>15.753</c:v>
              </c:pt>
              <c:pt idx="115">
                <c:v>15.27</c:v>
              </c:pt>
              <c:pt idx="116">
                <c:v>14.904</c:v>
              </c:pt>
              <c:pt idx="117">
                <c:v>14.831</c:v>
              </c:pt>
              <c:pt idx="118">
                <c:v>14.843999999999999</c:v>
              </c:pt>
              <c:pt idx="119">
                <c:v>14.694000000000001</c:v>
              </c:pt>
              <c:pt idx="120">
                <c:v>14.484</c:v>
              </c:pt>
              <c:pt idx="121">
                <c:v>14.077999999999999</c:v>
              </c:pt>
              <c:pt idx="122">
                <c:v>13.864000000000001</c:v>
              </c:pt>
              <c:pt idx="123">
                <c:v>13.936</c:v>
              </c:pt>
              <c:pt idx="124">
                <c:v>14.192</c:v>
              </c:pt>
              <c:pt idx="125">
                <c:v>14.331</c:v>
              </c:pt>
              <c:pt idx="126">
                <c:v>14.351000000000001</c:v>
              </c:pt>
              <c:pt idx="127">
                <c:v>15.173</c:v>
              </c:pt>
              <c:pt idx="128">
                <c:v>16.122</c:v>
              </c:pt>
              <c:pt idx="129">
                <c:v>16.936</c:v>
              </c:pt>
              <c:pt idx="130">
                <c:v>18.071999999999999</c:v>
              </c:pt>
              <c:pt idx="131">
                <c:v>18.526</c:v>
              </c:pt>
              <c:pt idx="132">
                <c:v>18.420999999999999</c:v>
              </c:pt>
              <c:pt idx="133">
                <c:v>18.695</c:v>
              </c:pt>
              <c:pt idx="134">
                <c:v>18.75</c:v>
              </c:pt>
              <c:pt idx="135">
                <c:v>18.571000000000002</c:v>
              </c:pt>
              <c:pt idx="136">
                <c:v>18.763999999999999</c:v>
              </c:pt>
              <c:pt idx="137">
                <c:v>18.853999999999999</c:v>
              </c:pt>
              <c:pt idx="138">
                <c:v>18.806999999999999</c:v>
              </c:pt>
              <c:pt idx="139">
                <c:v>18.798999999999999</c:v>
              </c:pt>
              <c:pt idx="140">
                <c:v>18.812000000000001</c:v>
              </c:pt>
              <c:pt idx="141">
                <c:v>18.419</c:v>
              </c:pt>
              <c:pt idx="142">
                <c:v>17.821999999999999</c:v>
              </c:pt>
              <c:pt idx="143">
                <c:v>17.370999999999999</c:v>
              </c:pt>
              <c:pt idx="144">
                <c:v>17.026</c:v>
              </c:pt>
              <c:pt idx="145">
                <c:v>16.856999999999999</c:v>
              </c:pt>
              <c:pt idx="146">
                <c:v>16.927</c:v>
              </c:pt>
              <c:pt idx="147">
                <c:v>17.064</c:v>
              </c:pt>
              <c:pt idx="148">
                <c:v>17.202000000000002</c:v>
              </c:pt>
              <c:pt idx="149">
                <c:v>17.199000000000002</c:v>
              </c:pt>
              <c:pt idx="150">
                <c:v>17.068999999999999</c:v>
              </c:pt>
              <c:pt idx="151">
                <c:v>16.928999999999998</c:v>
              </c:pt>
              <c:pt idx="152">
                <c:v>16.606999999999999</c:v>
              </c:pt>
              <c:pt idx="153">
                <c:v>16.574000000000002</c:v>
              </c:pt>
              <c:pt idx="154">
                <c:v>16.088999999999999</c:v>
              </c:pt>
              <c:pt idx="155">
                <c:v>15.195</c:v>
              </c:pt>
              <c:pt idx="156">
                <c:v>14.638999999999999</c:v>
              </c:pt>
              <c:pt idx="157">
                <c:v>14.260999999999999</c:v>
              </c:pt>
              <c:pt idx="158">
                <c:v>14.276</c:v>
              </c:pt>
              <c:pt idx="159">
                <c:v>14.835000000000001</c:v>
              </c:pt>
              <c:pt idx="160">
                <c:v>15.319000000000001</c:v>
              </c:pt>
              <c:pt idx="161">
                <c:v>15.878</c:v>
              </c:pt>
              <c:pt idx="162">
                <c:v>16.238</c:v>
              </c:pt>
              <c:pt idx="163">
                <c:v>16.318999999999999</c:v>
              </c:pt>
              <c:pt idx="164">
                <c:v>16.228000000000002</c:v>
              </c:pt>
              <c:pt idx="165">
                <c:v>15.737</c:v>
              </c:pt>
              <c:pt idx="166">
                <c:v>15.744999999999999</c:v>
              </c:pt>
              <c:pt idx="167">
                <c:v>15.645</c:v>
              </c:pt>
              <c:pt idx="168">
                <c:v>15.63</c:v>
              </c:pt>
              <c:pt idx="169">
                <c:v>15.750999999999999</c:v>
              </c:pt>
              <c:pt idx="170">
                <c:v>15.856999999999999</c:v>
              </c:pt>
              <c:pt idx="171">
                <c:v>16.03</c:v>
              </c:pt>
              <c:pt idx="172">
                <c:v>16.13</c:v>
              </c:pt>
              <c:pt idx="173">
                <c:v>16.489999999999998</c:v>
              </c:pt>
              <c:pt idx="174">
                <c:v>16.814</c:v>
              </c:pt>
              <c:pt idx="175">
                <c:v>17.489000000000001</c:v>
              </c:pt>
              <c:pt idx="176">
                <c:v>18.367000000000001</c:v>
              </c:pt>
              <c:pt idx="177">
                <c:v>18.974</c:v>
              </c:pt>
              <c:pt idx="178">
                <c:v>20.135000000000002</c:v>
              </c:pt>
              <c:pt idx="179">
                <c:v>21.184999999999999</c:v>
              </c:pt>
              <c:pt idx="180">
                <c:v>21.754000000000001</c:v>
              </c:pt>
              <c:pt idx="181">
                <c:v>22.056000000000001</c:v>
              </c:pt>
              <c:pt idx="182">
                <c:v>21.373000000000001</c:v>
              </c:pt>
              <c:pt idx="183">
                <c:v>21.283000000000001</c:v>
              </c:pt>
              <c:pt idx="184">
                <c:v>21.102</c:v>
              </c:pt>
              <c:pt idx="185">
                <c:v>21.253</c:v>
              </c:pt>
              <c:pt idx="186">
                <c:v>21.834</c:v>
              </c:pt>
              <c:pt idx="187">
                <c:v>21.18</c:v>
              </c:pt>
              <c:pt idx="188">
                <c:v>20.904</c:v>
              </c:pt>
              <c:pt idx="189">
                <c:v>20.69</c:v>
              </c:pt>
              <c:pt idx="190">
                <c:v>20.387</c:v>
              </c:pt>
              <c:pt idx="191">
                <c:v>20.309999999999999</c:v>
              </c:pt>
              <c:pt idx="192">
                <c:v>20.216000000000001</c:v>
              </c:pt>
              <c:pt idx="193">
                <c:v>19.263999999999999</c:v>
              </c:pt>
              <c:pt idx="194">
                <c:v>18.32</c:v>
              </c:pt>
              <c:pt idx="195">
                <c:v>17.416</c:v>
              </c:pt>
              <c:pt idx="196">
                <c:v>16.393000000000001</c:v>
              </c:pt>
              <c:pt idx="197">
                <c:v>16.03</c:v>
              </c:pt>
              <c:pt idx="198">
                <c:v>15.853999999999999</c:v>
              </c:pt>
              <c:pt idx="199">
                <c:v>15.832000000000001</c:v>
              </c:pt>
              <c:pt idx="200">
                <c:v>15.923999999999999</c:v>
              </c:pt>
              <c:pt idx="201">
                <c:v>15.78</c:v>
              </c:pt>
              <c:pt idx="202">
                <c:v>15.566000000000001</c:v>
              </c:pt>
              <c:pt idx="203">
                <c:v>16.201000000000001</c:v>
              </c:pt>
              <c:pt idx="204">
                <c:v>17.024999999999999</c:v>
              </c:pt>
              <c:pt idx="205">
                <c:v>18.207000000000001</c:v>
              </c:pt>
              <c:pt idx="206">
                <c:v>18.452999999999999</c:v>
              </c:pt>
              <c:pt idx="207">
                <c:v>18.212</c:v>
              </c:pt>
              <c:pt idx="208">
                <c:v>18.466999999999999</c:v>
              </c:pt>
              <c:pt idx="209">
                <c:v>18.648</c:v>
              </c:pt>
              <c:pt idx="210">
                <c:v>19.498000000000001</c:v>
              </c:pt>
              <c:pt idx="211">
                <c:v>20.04</c:v>
              </c:pt>
              <c:pt idx="212">
                <c:v>19.744</c:v>
              </c:pt>
              <c:pt idx="213">
                <c:v>19.337</c:v>
              </c:pt>
              <c:pt idx="214">
                <c:v>19.204999999999998</c:v>
              </c:pt>
              <c:pt idx="215">
                <c:v>18.739999999999998</c:v>
              </c:pt>
              <c:pt idx="216">
                <c:v>18.324000000000002</c:v>
              </c:pt>
              <c:pt idx="217">
                <c:v>17.975000000000001</c:v>
              </c:pt>
              <c:pt idx="218">
                <c:v>17.34</c:v>
              </c:pt>
              <c:pt idx="219">
                <c:v>16.635999999999999</c:v>
              </c:pt>
              <c:pt idx="220">
                <c:v>15.726000000000001</c:v>
              </c:pt>
              <c:pt idx="221">
                <c:v>15.000999999999999</c:v>
              </c:pt>
              <c:pt idx="222">
                <c:v>14.932</c:v>
              </c:pt>
              <c:pt idx="223">
                <c:v>15.29</c:v>
              </c:pt>
              <c:pt idx="224">
                <c:v>15.895</c:v>
              </c:pt>
              <c:pt idx="225">
                <c:v>16.437000000000001</c:v>
              </c:pt>
              <c:pt idx="226">
                <c:v>16.420999999999999</c:v>
              </c:pt>
              <c:pt idx="227">
                <c:v>16.129000000000001</c:v>
              </c:pt>
              <c:pt idx="228">
                <c:v>15.648999999999999</c:v>
              </c:pt>
              <c:pt idx="229">
                <c:v>14.933</c:v>
              </c:pt>
              <c:pt idx="230">
                <c:v>13.965</c:v>
              </c:pt>
              <c:pt idx="231">
                <c:v>13.146000000000001</c:v>
              </c:pt>
              <c:pt idx="232">
                <c:v>12.5</c:v>
              </c:pt>
              <c:pt idx="233">
                <c:v>12.108000000000001</c:v>
              </c:pt>
            </c:numLit>
          </c:val>
          <c:smooth val="0"/>
          <c:extLst>
            <c:ext xmlns:c16="http://schemas.microsoft.com/office/drawing/2014/chart" uri="{C3380CC4-5D6E-409C-BE32-E72D297353CC}">
              <c16:uniqueId val="{00000001-7141-DB46-87C9-56ED850E6E7D}"/>
            </c:ext>
          </c:extLst>
        </c:ser>
        <c:ser>
          <c:idx val="2"/>
          <c:order val="2"/>
          <c:tx>
            <c:v>Median 17.5x</c:v>
          </c:tx>
          <c:spPr>
            <a:ln w="22225">
              <a:solidFill>
                <a:srgbClr val="B8C4CC"/>
              </a:solidFill>
              <a:prstDash val="dash"/>
            </a:ln>
          </c:spPr>
          <c:marker>
            <c:symbol val="none"/>
          </c:marker>
          <c:cat>
            <c:strLit>
              <c:ptCount val="234"/>
              <c:pt idx="0">
                <c:v>22Q2</c:v>
              </c:pt>
              <c:pt idx="13">
                <c:v>22Q3</c:v>
              </c:pt>
              <c:pt idx="26">
                <c:v>22Q4</c:v>
              </c:pt>
              <c:pt idx="39">
                <c:v>23Q1</c:v>
              </c:pt>
              <c:pt idx="52">
                <c:v>23Q2</c:v>
              </c:pt>
              <c:pt idx="65">
                <c:v>23Q3</c:v>
              </c:pt>
              <c:pt idx="78">
                <c:v>23Q4</c:v>
              </c:pt>
              <c:pt idx="91">
                <c:v>24Q1</c:v>
              </c:pt>
              <c:pt idx="104">
                <c:v>24Q2</c:v>
              </c:pt>
              <c:pt idx="117">
                <c:v>24Q3</c:v>
              </c:pt>
              <c:pt idx="130">
                <c:v>24Q4</c:v>
              </c:pt>
              <c:pt idx="143">
                <c:v>25Q1</c:v>
              </c:pt>
              <c:pt idx="156">
                <c:v>25Q2</c:v>
              </c:pt>
              <c:pt idx="169">
                <c:v>25Q3</c:v>
              </c:pt>
              <c:pt idx="182">
                <c:v>25Q4</c:v>
              </c:pt>
              <c:pt idx="195">
                <c:v>26Q1</c:v>
              </c:pt>
              <c:pt idx="208">
                <c:v>26Q2</c:v>
              </c:pt>
              <c:pt idx="221">
                <c:v>26Q3</c:v>
              </c:pt>
            </c:strLit>
          </c:cat>
          <c:val>
            <c:numLit>
              <c:formatCode>General</c:formatCode>
              <c:ptCount val="234"/>
              <c:pt idx="0">
                <c:v>17.47</c:v>
              </c:pt>
              <c:pt idx="1">
                <c:v>17.47</c:v>
              </c:pt>
              <c:pt idx="2">
                <c:v>17.47</c:v>
              </c:pt>
              <c:pt idx="3">
                <c:v>17.47</c:v>
              </c:pt>
              <c:pt idx="4">
                <c:v>17.47</c:v>
              </c:pt>
              <c:pt idx="5">
                <c:v>17.47</c:v>
              </c:pt>
              <c:pt idx="6">
                <c:v>17.47</c:v>
              </c:pt>
              <c:pt idx="7">
                <c:v>17.47</c:v>
              </c:pt>
              <c:pt idx="8">
                <c:v>17.47</c:v>
              </c:pt>
              <c:pt idx="9">
                <c:v>17.47</c:v>
              </c:pt>
              <c:pt idx="10">
                <c:v>17.47</c:v>
              </c:pt>
              <c:pt idx="11">
                <c:v>17.47</c:v>
              </c:pt>
              <c:pt idx="12">
                <c:v>17.47</c:v>
              </c:pt>
              <c:pt idx="13">
                <c:v>17.47</c:v>
              </c:pt>
              <c:pt idx="14">
                <c:v>17.47</c:v>
              </c:pt>
              <c:pt idx="15">
                <c:v>17.47</c:v>
              </c:pt>
              <c:pt idx="16">
                <c:v>17.47</c:v>
              </c:pt>
              <c:pt idx="17">
                <c:v>17.47</c:v>
              </c:pt>
              <c:pt idx="18">
                <c:v>17.47</c:v>
              </c:pt>
              <c:pt idx="19">
                <c:v>17.47</c:v>
              </c:pt>
              <c:pt idx="20">
                <c:v>17.47</c:v>
              </c:pt>
              <c:pt idx="21">
                <c:v>17.47</c:v>
              </c:pt>
              <c:pt idx="22">
                <c:v>17.47</c:v>
              </c:pt>
              <c:pt idx="23">
                <c:v>17.47</c:v>
              </c:pt>
              <c:pt idx="24">
                <c:v>17.47</c:v>
              </c:pt>
              <c:pt idx="25">
                <c:v>17.47</c:v>
              </c:pt>
              <c:pt idx="26">
                <c:v>17.47</c:v>
              </c:pt>
              <c:pt idx="27">
                <c:v>17.47</c:v>
              </c:pt>
              <c:pt idx="28">
                <c:v>17.47</c:v>
              </c:pt>
              <c:pt idx="29">
                <c:v>17.47</c:v>
              </c:pt>
              <c:pt idx="30">
                <c:v>17.47</c:v>
              </c:pt>
              <c:pt idx="31">
                <c:v>17.47</c:v>
              </c:pt>
              <c:pt idx="32">
                <c:v>17.47</c:v>
              </c:pt>
              <c:pt idx="33">
                <c:v>17.47</c:v>
              </c:pt>
              <c:pt idx="34">
                <c:v>17.47</c:v>
              </c:pt>
              <c:pt idx="35">
                <c:v>17.47</c:v>
              </c:pt>
              <c:pt idx="36">
                <c:v>17.47</c:v>
              </c:pt>
              <c:pt idx="37">
                <c:v>17.47</c:v>
              </c:pt>
              <c:pt idx="38">
                <c:v>17.47</c:v>
              </c:pt>
              <c:pt idx="39">
                <c:v>17.47</c:v>
              </c:pt>
              <c:pt idx="40">
                <c:v>17.47</c:v>
              </c:pt>
              <c:pt idx="41">
                <c:v>17.47</c:v>
              </c:pt>
              <c:pt idx="42">
                <c:v>17.47</c:v>
              </c:pt>
              <c:pt idx="43">
                <c:v>17.47</c:v>
              </c:pt>
              <c:pt idx="44">
                <c:v>17.47</c:v>
              </c:pt>
              <c:pt idx="45">
                <c:v>17.47</c:v>
              </c:pt>
              <c:pt idx="46">
                <c:v>17.47</c:v>
              </c:pt>
              <c:pt idx="47">
                <c:v>17.47</c:v>
              </c:pt>
              <c:pt idx="48">
                <c:v>17.47</c:v>
              </c:pt>
              <c:pt idx="49">
                <c:v>17.47</c:v>
              </c:pt>
              <c:pt idx="50">
                <c:v>17.47</c:v>
              </c:pt>
              <c:pt idx="51">
                <c:v>17.47</c:v>
              </c:pt>
              <c:pt idx="52">
                <c:v>17.47</c:v>
              </c:pt>
              <c:pt idx="53">
                <c:v>17.47</c:v>
              </c:pt>
              <c:pt idx="54">
                <c:v>17.47</c:v>
              </c:pt>
              <c:pt idx="55">
                <c:v>17.47</c:v>
              </c:pt>
              <c:pt idx="56">
                <c:v>17.47</c:v>
              </c:pt>
              <c:pt idx="57">
                <c:v>17.47</c:v>
              </c:pt>
              <c:pt idx="58">
                <c:v>17.47</c:v>
              </c:pt>
              <c:pt idx="59">
                <c:v>17.47</c:v>
              </c:pt>
              <c:pt idx="60">
                <c:v>17.47</c:v>
              </c:pt>
              <c:pt idx="61">
                <c:v>17.47</c:v>
              </c:pt>
              <c:pt idx="62">
                <c:v>17.47</c:v>
              </c:pt>
              <c:pt idx="63">
                <c:v>17.47</c:v>
              </c:pt>
              <c:pt idx="64">
                <c:v>17.47</c:v>
              </c:pt>
              <c:pt idx="65">
                <c:v>17.47</c:v>
              </c:pt>
              <c:pt idx="66">
                <c:v>17.47</c:v>
              </c:pt>
              <c:pt idx="67">
                <c:v>17.47</c:v>
              </c:pt>
              <c:pt idx="68">
                <c:v>17.47</c:v>
              </c:pt>
              <c:pt idx="69">
                <c:v>17.47</c:v>
              </c:pt>
              <c:pt idx="70">
                <c:v>17.47</c:v>
              </c:pt>
              <c:pt idx="71">
                <c:v>17.47</c:v>
              </c:pt>
              <c:pt idx="72">
                <c:v>17.47</c:v>
              </c:pt>
              <c:pt idx="73">
                <c:v>17.47</c:v>
              </c:pt>
              <c:pt idx="74">
                <c:v>17.47</c:v>
              </c:pt>
              <c:pt idx="75">
                <c:v>17.47</c:v>
              </c:pt>
              <c:pt idx="76">
                <c:v>17.47</c:v>
              </c:pt>
              <c:pt idx="77">
                <c:v>17.47</c:v>
              </c:pt>
              <c:pt idx="78">
                <c:v>17.47</c:v>
              </c:pt>
              <c:pt idx="79">
                <c:v>17.47</c:v>
              </c:pt>
              <c:pt idx="80">
                <c:v>17.47</c:v>
              </c:pt>
              <c:pt idx="81">
                <c:v>17.47</c:v>
              </c:pt>
              <c:pt idx="82">
                <c:v>17.47</c:v>
              </c:pt>
              <c:pt idx="83">
                <c:v>17.47</c:v>
              </c:pt>
              <c:pt idx="84">
                <c:v>17.47</c:v>
              </c:pt>
              <c:pt idx="85">
                <c:v>17.47</c:v>
              </c:pt>
              <c:pt idx="86">
                <c:v>17.47</c:v>
              </c:pt>
              <c:pt idx="87">
                <c:v>17.47</c:v>
              </c:pt>
              <c:pt idx="88">
                <c:v>17.47</c:v>
              </c:pt>
              <c:pt idx="89">
                <c:v>17.47</c:v>
              </c:pt>
              <c:pt idx="90">
                <c:v>17.47</c:v>
              </c:pt>
              <c:pt idx="91">
                <c:v>17.47</c:v>
              </c:pt>
              <c:pt idx="92">
                <c:v>17.47</c:v>
              </c:pt>
              <c:pt idx="93">
                <c:v>17.47</c:v>
              </c:pt>
              <c:pt idx="94">
                <c:v>17.47</c:v>
              </c:pt>
              <c:pt idx="95">
                <c:v>17.47</c:v>
              </c:pt>
              <c:pt idx="96">
                <c:v>17.47</c:v>
              </c:pt>
              <c:pt idx="97">
                <c:v>17.47</c:v>
              </c:pt>
              <c:pt idx="98">
                <c:v>17.47</c:v>
              </c:pt>
              <c:pt idx="99">
                <c:v>17.47</c:v>
              </c:pt>
              <c:pt idx="100">
                <c:v>17.47</c:v>
              </c:pt>
              <c:pt idx="101">
                <c:v>17.47</c:v>
              </c:pt>
              <c:pt idx="102">
                <c:v>17.47</c:v>
              </c:pt>
              <c:pt idx="103">
                <c:v>17.47</c:v>
              </c:pt>
              <c:pt idx="104">
                <c:v>17.47</c:v>
              </c:pt>
              <c:pt idx="105">
                <c:v>17.47</c:v>
              </c:pt>
              <c:pt idx="106">
                <c:v>17.47</c:v>
              </c:pt>
              <c:pt idx="107">
                <c:v>17.47</c:v>
              </c:pt>
              <c:pt idx="108">
                <c:v>17.47</c:v>
              </c:pt>
              <c:pt idx="109">
                <c:v>17.47</c:v>
              </c:pt>
              <c:pt idx="110">
                <c:v>17.47</c:v>
              </c:pt>
              <c:pt idx="111">
                <c:v>17.47</c:v>
              </c:pt>
              <c:pt idx="112">
                <c:v>17.47</c:v>
              </c:pt>
              <c:pt idx="113">
                <c:v>17.47</c:v>
              </c:pt>
              <c:pt idx="114">
                <c:v>17.47</c:v>
              </c:pt>
              <c:pt idx="115">
                <c:v>17.47</c:v>
              </c:pt>
              <c:pt idx="116">
                <c:v>17.47</c:v>
              </c:pt>
              <c:pt idx="117">
                <c:v>17.47</c:v>
              </c:pt>
              <c:pt idx="118">
                <c:v>17.47</c:v>
              </c:pt>
              <c:pt idx="119">
                <c:v>17.47</c:v>
              </c:pt>
              <c:pt idx="120">
                <c:v>17.47</c:v>
              </c:pt>
              <c:pt idx="121">
                <c:v>17.47</c:v>
              </c:pt>
              <c:pt idx="122">
                <c:v>17.47</c:v>
              </c:pt>
              <c:pt idx="123">
                <c:v>17.47</c:v>
              </c:pt>
              <c:pt idx="124">
                <c:v>17.47</c:v>
              </c:pt>
              <c:pt idx="125">
                <c:v>17.47</c:v>
              </c:pt>
              <c:pt idx="126">
                <c:v>17.47</c:v>
              </c:pt>
              <c:pt idx="127">
                <c:v>17.47</c:v>
              </c:pt>
              <c:pt idx="128">
                <c:v>17.47</c:v>
              </c:pt>
              <c:pt idx="129">
                <c:v>17.47</c:v>
              </c:pt>
              <c:pt idx="130">
                <c:v>17.47</c:v>
              </c:pt>
              <c:pt idx="131">
                <c:v>17.47</c:v>
              </c:pt>
              <c:pt idx="132">
                <c:v>17.47</c:v>
              </c:pt>
              <c:pt idx="133">
                <c:v>17.47</c:v>
              </c:pt>
              <c:pt idx="134">
                <c:v>17.47</c:v>
              </c:pt>
              <c:pt idx="135">
                <c:v>17.47</c:v>
              </c:pt>
              <c:pt idx="136">
                <c:v>17.47</c:v>
              </c:pt>
              <c:pt idx="137">
                <c:v>17.47</c:v>
              </c:pt>
              <c:pt idx="138">
                <c:v>17.47</c:v>
              </c:pt>
              <c:pt idx="139">
                <c:v>17.47</c:v>
              </c:pt>
              <c:pt idx="140">
                <c:v>17.47</c:v>
              </c:pt>
              <c:pt idx="141">
                <c:v>17.47</c:v>
              </c:pt>
              <c:pt idx="142">
                <c:v>17.47</c:v>
              </c:pt>
              <c:pt idx="143">
                <c:v>17.47</c:v>
              </c:pt>
              <c:pt idx="144">
                <c:v>17.47</c:v>
              </c:pt>
              <c:pt idx="145">
                <c:v>17.47</c:v>
              </c:pt>
              <c:pt idx="146">
                <c:v>17.47</c:v>
              </c:pt>
              <c:pt idx="147">
                <c:v>17.47</c:v>
              </c:pt>
              <c:pt idx="148">
                <c:v>17.47</c:v>
              </c:pt>
              <c:pt idx="149">
                <c:v>17.47</c:v>
              </c:pt>
              <c:pt idx="150">
                <c:v>17.47</c:v>
              </c:pt>
              <c:pt idx="151">
                <c:v>17.47</c:v>
              </c:pt>
              <c:pt idx="152">
                <c:v>17.47</c:v>
              </c:pt>
              <c:pt idx="153">
                <c:v>17.47</c:v>
              </c:pt>
              <c:pt idx="154">
                <c:v>17.47</c:v>
              </c:pt>
              <c:pt idx="155">
                <c:v>17.47</c:v>
              </c:pt>
              <c:pt idx="156">
                <c:v>17.47</c:v>
              </c:pt>
              <c:pt idx="157">
                <c:v>17.47</c:v>
              </c:pt>
              <c:pt idx="158">
                <c:v>17.47</c:v>
              </c:pt>
              <c:pt idx="159">
                <c:v>17.47</c:v>
              </c:pt>
              <c:pt idx="160">
                <c:v>17.47</c:v>
              </c:pt>
              <c:pt idx="161">
                <c:v>17.47</c:v>
              </c:pt>
              <c:pt idx="162">
                <c:v>17.47</c:v>
              </c:pt>
              <c:pt idx="163">
                <c:v>17.47</c:v>
              </c:pt>
              <c:pt idx="164">
                <c:v>17.47</c:v>
              </c:pt>
              <c:pt idx="165">
                <c:v>17.47</c:v>
              </c:pt>
              <c:pt idx="166">
                <c:v>17.47</c:v>
              </c:pt>
              <c:pt idx="167">
                <c:v>17.47</c:v>
              </c:pt>
              <c:pt idx="168">
                <c:v>17.47</c:v>
              </c:pt>
              <c:pt idx="169">
                <c:v>17.47</c:v>
              </c:pt>
              <c:pt idx="170">
                <c:v>17.47</c:v>
              </c:pt>
              <c:pt idx="171">
                <c:v>17.47</c:v>
              </c:pt>
              <c:pt idx="172">
                <c:v>17.47</c:v>
              </c:pt>
              <c:pt idx="173">
                <c:v>17.47</c:v>
              </c:pt>
              <c:pt idx="174">
                <c:v>17.47</c:v>
              </c:pt>
              <c:pt idx="175">
                <c:v>17.47</c:v>
              </c:pt>
              <c:pt idx="176">
                <c:v>17.47</c:v>
              </c:pt>
              <c:pt idx="177">
                <c:v>17.47</c:v>
              </c:pt>
              <c:pt idx="178">
                <c:v>17.47</c:v>
              </c:pt>
              <c:pt idx="179">
                <c:v>17.47</c:v>
              </c:pt>
              <c:pt idx="180">
                <c:v>17.47</c:v>
              </c:pt>
              <c:pt idx="181">
                <c:v>17.47</c:v>
              </c:pt>
              <c:pt idx="182">
                <c:v>17.47</c:v>
              </c:pt>
              <c:pt idx="183">
                <c:v>17.47</c:v>
              </c:pt>
              <c:pt idx="184">
                <c:v>17.47</c:v>
              </c:pt>
              <c:pt idx="185">
                <c:v>17.47</c:v>
              </c:pt>
              <c:pt idx="186">
                <c:v>17.47</c:v>
              </c:pt>
              <c:pt idx="187">
                <c:v>17.47</c:v>
              </c:pt>
              <c:pt idx="188">
                <c:v>17.47</c:v>
              </c:pt>
              <c:pt idx="189">
                <c:v>17.47</c:v>
              </c:pt>
              <c:pt idx="190">
                <c:v>17.47</c:v>
              </c:pt>
              <c:pt idx="191">
                <c:v>17.47</c:v>
              </c:pt>
              <c:pt idx="192">
                <c:v>17.47</c:v>
              </c:pt>
              <c:pt idx="193">
                <c:v>17.47</c:v>
              </c:pt>
              <c:pt idx="194">
                <c:v>17.47</c:v>
              </c:pt>
              <c:pt idx="195">
                <c:v>17.47</c:v>
              </c:pt>
              <c:pt idx="196">
                <c:v>17.47</c:v>
              </c:pt>
              <c:pt idx="197">
                <c:v>17.47</c:v>
              </c:pt>
              <c:pt idx="198">
                <c:v>17.47</c:v>
              </c:pt>
              <c:pt idx="199">
                <c:v>17.47</c:v>
              </c:pt>
              <c:pt idx="200">
                <c:v>17.47</c:v>
              </c:pt>
              <c:pt idx="201">
                <c:v>17.47</c:v>
              </c:pt>
              <c:pt idx="202">
                <c:v>17.47</c:v>
              </c:pt>
              <c:pt idx="203">
                <c:v>17.47</c:v>
              </c:pt>
              <c:pt idx="204">
                <c:v>17.47</c:v>
              </c:pt>
              <c:pt idx="205">
                <c:v>17.47</c:v>
              </c:pt>
              <c:pt idx="206">
                <c:v>17.47</c:v>
              </c:pt>
              <c:pt idx="207">
                <c:v>17.47</c:v>
              </c:pt>
              <c:pt idx="208">
                <c:v>17.47</c:v>
              </c:pt>
              <c:pt idx="209">
                <c:v>17.47</c:v>
              </c:pt>
              <c:pt idx="210">
                <c:v>17.47</c:v>
              </c:pt>
              <c:pt idx="211">
                <c:v>17.47</c:v>
              </c:pt>
              <c:pt idx="212">
                <c:v>17.47</c:v>
              </c:pt>
              <c:pt idx="213">
                <c:v>17.47</c:v>
              </c:pt>
              <c:pt idx="214">
                <c:v>17.47</c:v>
              </c:pt>
              <c:pt idx="215">
                <c:v>17.47</c:v>
              </c:pt>
              <c:pt idx="216">
                <c:v>17.47</c:v>
              </c:pt>
              <c:pt idx="217">
                <c:v>17.47</c:v>
              </c:pt>
              <c:pt idx="218">
                <c:v>17.47</c:v>
              </c:pt>
              <c:pt idx="219">
                <c:v>17.47</c:v>
              </c:pt>
              <c:pt idx="220">
                <c:v>17.47</c:v>
              </c:pt>
              <c:pt idx="221">
                <c:v>17.47</c:v>
              </c:pt>
              <c:pt idx="222">
                <c:v>17.47</c:v>
              </c:pt>
              <c:pt idx="223">
                <c:v>17.47</c:v>
              </c:pt>
              <c:pt idx="224">
                <c:v>17.47</c:v>
              </c:pt>
              <c:pt idx="225">
                <c:v>17.47</c:v>
              </c:pt>
              <c:pt idx="226">
                <c:v>17.47</c:v>
              </c:pt>
              <c:pt idx="227">
                <c:v>17.47</c:v>
              </c:pt>
              <c:pt idx="228">
                <c:v>17.47</c:v>
              </c:pt>
              <c:pt idx="229">
                <c:v>17.47</c:v>
              </c:pt>
              <c:pt idx="230">
                <c:v>17.47</c:v>
              </c:pt>
              <c:pt idx="231">
                <c:v>17.47</c:v>
              </c:pt>
              <c:pt idx="232">
                <c:v>17.47</c:v>
              </c:pt>
              <c:pt idx="233">
                <c:v>17.47</c:v>
              </c:pt>
            </c:numLit>
          </c:val>
          <c:smooth val="0"/>
          <c:extLst>
            <c:ext xmlns:c16="http://schemas.microsoft.com/office/drawing/2014/chart" uri="{C3380CC4-5D6E-409C-BE32-E72D297353CC}">
              <c16:uniqueId val="{00000002-7141-DB46-87C9-56ED850E6E7D}"/>
            </c:ext>
          </c:extLst>
        </c:ser>
        <c:ser>
          <c:idx val="3"/>
          <c:order val="3"/>
          <c:tx>
            <c:v>P25 15.5x</c:v>
          </c:tx>
          <c:spPr>
            <a:ln w="22225">
              <a:solidFill>
                <a:srgbClr val="B8C4CC"/>
              </a:solidFill>
              <a:prstDash val="dash"/>
            </a:ln>
          </c:spPr>
          <c:marker>
            <c:symbol val="none"/>
          </c:marker>
          <c:cat>
            <c:strLit>
              <c:ptCount val="234"/>
              <c:pt idx="0">
                <c:v>22Q2</c:v>
              </c:pt>
              <c:pt idx="13">
                <c:v>22Q3</c:v>
              </c:pt>
              <c:pt idx="26">
                <c:v>22Q4</c:v>
              </c:pt>
              <c:pt idx="39">
                <c:v>23Q1</c:v>
              </c:pt>
              <c:pt idx="52">
                <c:v>23Q2</c:v>
              </c:pt>
              <c:pt idx="65">
                <c:v>23Q3</c:v>
              </c:pt>
              <c:pt idx="78">
                <c:v>23Q4</c:v>
              </c:pt>
              <c:pt idx="91">
                <c:v>24Q1</c:v>
              </c:pt>
              <c:pt idx="104">
                <c:v>24Q2</c:v>
              </c:pt>
              <c:pt idx="117">
                <c:v>24Q3</c:v>
              </c:pt>
              <c:pt idx="130">
                <c:v>24Q4</c:v>
              </c:pt>
              <c:pt idx="143">
                <c:v>25Q1</c:v>
              </c:pt>
              <c:pt idx="156">
                <c:v>25Q2</c:v>
              </c:pt>
              <c:pt idx="169">
                <c:v>25Q3</c:v>
              </c:pt>
              <c:pt idx="182">
                <c:v>25Q4</c:v>
              </c:pt>
              <c:pt idx="195">
                <c:v>26Q1</c:v>
              </c:pt>
              <c:pt idx="208">
                <c:v>26Q2</c:v>
              </c:pt>
              <c:pt idx="221">
                <c:v>26Q3</c:v>
              </c:pt>
            </c:strLit>
          </c:cat>
          <c:val>
            <c:numLit>
              <c:formatCode>General</c:formatCode>
              <c:ptCount val="234"/>
              <c:pt idx="0">
                <c:v>15.53</c:v>
              </c:pt>
              <c:pt idx="1">
                <c:v>15.53</c:v>
              </c:pt>
              <c:pt idx="2">
                <c:v>15.53</c:v>
              </c:pt>
              <c:pt idx="3">
                <c:v>15.53</c:v>
              </c:pt>
              <c:pt idx="4">
                <c:v>15.53</c:v>
              </c:pt>
              <c:pt idx="5">
                <c:v>15.53</c:v>
              </c:pt>
              <c:pt idx="6">
                <c:v>15.53</c:v>
              </c:pt>
              <c:pt idx="7">
                <c:v>15.53</c:v>
              </c:pt>
              <c:pt idx="8">
                <c:v>15.53</c:v>
              </c:pt>
              <c:pt idx="9">
                <c:v>15.53</c:v>
              </c:pt>
              <c:pt idx="10">
                <c:v>15.53</c:v>
              </c:pt>
              <c:pt idx="11">
                <c:v>15.53</c:v>
              </c:pt>
              <c:pt idx="12">
                <c:v>15.53</c:v>
              </c:pt>
              <c:pt idx="13">
                <c:v>15.53</c:v>
              </c:pt>
              <c:pt idx="14">
                <c:v>15.53</c:v>
              </c:pt>
              <c:pt idx="15">
                <c:v>15.53</c:v>
              </c:pt>
              <c:pt idx="16">
                <c:v>15.53</c:v>
              </c:pt>
              <c:pt idx="17">
                <c:v>15.53</c:v>
              </c:pt>
              <c:pt idx="18">
                <c:v>15.53</c:v>
              </c:pt>
              <c:pt idx="19">
                <c:v>15.53</c:v>
              </c:pt>
              <c:pt idx="20">
                <c:v>15.53</c:v>
              </c:pt>
              <c:pt idx="21">
                <c:v>15.53</c:v>
              </c:pt>
              <c:pt idx="22">
                <c:v>15.53</c:v>
              </c:pt>
              <c:pt idx="23">
                <c:v>15.53</c:v>
              </c:pt>
              <c:pt idx="24">
                <c:v>15.53</c:v>
              </c:pt>
              <c:pt idx="25">
                <c:v>15.53</c:v>
              </c:pt>
              <c:pt idx="26">
                <c:v>15.53</c:v>
              </c:pt>
              <c:pt idx="27">
                <c:v>15.53</c:v>
              </c:pt>
              <c:pt idx="28">
                <c:v>15.53</c:v>
              </c:pt>
              <c:pt idx="29">
                <c:v>15.53</c:v>
              </c:pt>
              <c:pt idx="30">
                <c:v>15.53</c:v>
              </c:pt>
              <c:pt idx="31">
                <c:v>15.53</c:v>
              </c:pt>
              <c:pt idx="32">
                <c:v>15.53</c:v>
              </c:pt>
              <c:pt idx="33">
                <c:v>15.53</c:v>
              </c:pt>
              <c:pt idx="34">
                <c:v>15.53</c:v>
              </c:pt>
              <c:pt idx="35">
                <c:v>15.53</c:v>
              </c:pt>
              <c:pt idx="36">
                <c:v>15.53</c:v>
              </c:pt>
              <c:pt idx="37">
                <c:v>15.53</c:v>
              </c:pt>
              <c:pt idx="38">
                <c:v>15.53</c:v>
              </c:pt>
              <c:pt idx="39">
                <c:v>15.53</c:v>
              </c:pt>
              <c:pt idx="40">
                <c:v>15.53</c:v>
              </c:pt>
              <c:pt idx="41">
                <c:v>15.53</c:v>
              </c:pt>
              <c:pt idx="42">
                <c:v>15.53</c:v>
              </c:pt>
              <c:pt idx="43">
                <c:v>15.53</c:v>
              </c:pt>
              <c:pt idx="44">
                <c:v>15.53</c:v>
              </c:pt>
              <c:pt idx="45">
                <c:v>15.53</c:v>
              </c:pt>
              <c:pt idx="46">
                <c:v>15.53</c:v>
              </c:pt>
              <c:pt idx="47">
                <c:v>15.53</c:v>
              </c:pt>
              <c:pt idx="48">
                <c:v>15.53</c:v>
              </c:pt>
              <c:pt idx="49">
                <c:v>15.53</c:v>
              </c:pt>
              <c:pt idx="50">
                <c:v>15.53</c:v>
              </c:pt>
              <c:pt idx="51">
                <c:v>15.53</c:v>
              </c:pt>
              <c:pt idx="52">
                <c:v>15.53</c:v>
              </c:pt>
              <c:pt idx="53">
                <c:v>15.53</c:v>
              </c:pt>
              <c:pt idx="54">
                <c:v>15.53</c:v>
              </c:pt>
              <c:pt idx="55">
                <c:v>15.53</c:v>
              </c:pt>
              <c:pt idx="56">
                <c:v>15.53</c:v>
              </c:pt>
              <c:pt idx="57">
                <c:v>15.53</c:v>
              </c:pt>
              <c:pt idx="58">
                <c:v>15.53</c:v>
              </c:pt>
              <c:pt idx="59">
                <c:v>15.53</c:v>
              </c:pt>
              <c:pt idx="60">
                <c:v>15.53</c:v>
              </c:pt>
              <c:pt idx="61">
                <c:v>15.53</c:v>
              </c:pt>
              <c:pt idx="62">
                <c:v>15.53</c:v>
              </c:pt>
              <c:pt idx="63">
                <c:v>15.53</c:v>
              </c:pt>
              <c:pt idx="64">
                <c:v>15.53</c:v>
              </c:pt>
              <c:pt idx="65">
                <c:v>15.53</c:v>
              </c:pt>
              <c:pt idx="66">
                <c:v>15.53</c:v>
              </c:pt>
              <c:pt idx="67">
                <c:v>15.53</c:v>
              </c:pt>
              <c:pt idx="68">
                <c:v>15.53</c:v>
              </c:pt>
              <c:pt idx="69">
                <c:v>15.53</c:v>
              </c:pt>
              <c:pt idx="70">
                <c:v>15.53</c:v>
              </c:pt>
              <c:pt idx="71">
                <c:v>15.53</c:v>
              </c:pt>
              <c:pt idx="72">
                <c:v>15.53</c:v>
              </c:pt>
              <c:pt idx="73">
                <c:v>15.53</c:v>
              </c:pt>
              <c:pt idx="74">
                <c:v>15.53</c:v>
              </c:pt>
              <c:pt idx="75">
                <c:v>15.53</c:v>
              </c:pt>
              <c:pt idx="76">
                <c:v>15.53</c:v>
              </c:pt>
              <c:pt idx="77">
                <c:v>15.53</c:v>
              </c:pt>
              <c:pt idx="78">
                <c:v>15.53</c:v>
              </c:pt>
              <c:pt idx="79">
                <c:v>15.53</c:v>
              </c:pt>
              <c:pt idx="80">
                <c:v>15.53</c:v>
              </c:pt>
              <c:pt idx="81">
                <c:v>15.53</c:v>
              </c:pt>
              <c:pt idx="82">
                <c:v>15.53</c:v>
              </c:pt>
              <c:pt idx="83">
                <c:v>15.53</c:v>
              </c:pt>
              <c:pt idx="84">
                <c:v>15.53</c:v>
              </c:pt>
              <c:pt idx="85">
                <c:v>15.53</c:v>
              </c:pt>
              <c:pt idx="86">
                <c:v>15.53</c:v>
              </c:pt>
              <c:pt idx="87">
                <c:v>15.53</c:v>
              </c:pt>
              <c:pt idx="88">
                <c:v>15.53</c:v>
              </c:pt>
              <c:pt idx="89">
                <c:v>15.53</c:v>
              </c:pt>
              <c:pt idx="90">
                <c:v>15.53</c:v>
              </c:pt>
              <c:pt idx="91">
                <c:v>15.53</c:v>
              </c:pt>
              <c:pt idx="92">
                <c:v>15.53</c:v>
              </c:pt>
              <c:pt idx="93">
                <c:v>15.53</c:v>
              </c:pt>
              <c:pt idx="94">
                <c:v>15.53</c:v>
              </c:pt>
              <c:pt idx="95">
                <c:v>15.53</c:v>
              </c:pt>
              <c:pt idx="96">
                <c:v>15.53</c:v>
              </c:pt>
              <c:pt idx="97">
                <c:v>15.53</c:v>
              </c:pt>
              <c:pt idx="98">
                <c:v>15.53</c:v>
              </c:pt>
              <c:pt idx="99">
                <c:v>15.53</c:v>
              </c:pt>
              <c:pt idx="100">
                <c:v>15.53</c:v>
              </c:pt>
              <c:pt idx="101">
                <c:v>15.53</c:v>
              </c:pt>
              <c:pt idx="102">
                <c:v>15.53</c:v>
              </c:pt>
              <c:pt idx="103">
                <c:v>15.53</c:v>
              </c:pt>
              <c:pt idx="104">
                <c:v>15.53</c:v>
              </c:pt>
              <c:pt idx="105">
                <c:v>15.53</c:v>
              </c:pt>
              <c:pt idx="106">
                <c:v>15.53</c:v>
              </c:pt>
              <c:pt idx="107">
                <c:v>15.53</c:v>
              </c:pt>
              <c:pt idx="108">
                <c:v>15.53</c:v>
              </c:pt>
              <c:pt idx="109">
                <c:v>15.53</c:v>
              </c:pt>
              <c:pt idx="110">
                <c:v>15.53</c:v>
              </c:pt>
              <c:pt idx="111">
                <c:v>15.53</c:v>
              </c:pt>
              <c:pt idx="112">
                <c:v>15.53</c:v>
              </c:pt>
              <c:pt idx="113">
                <c:v>15.53</c:v>
              </c:pt>
              <c:pt idx="114">
                <c:v>15.53</c:v>
              </c:pt>
              <c:pt idx="115">
                <c:v>15.53</c:v>
              </c:pt>
              <c:pt idx="116">
                <c:v>15.53</c:v>
              </c:pt>
              <c:pt idx="117">
                <c:v>15.53</c:v>
              </c:pt>
              <c:pt idx="118">
                <c:v>15.53</c:v>
              </c:pt>
              <c:pt idx="119">
                <c:v>15.53</c:v>
              </c:pt>
              <c:pt idx="120">
                <c:v>15.53</c:v>
              </c:pt>
              <c:pt idx="121">
                <c:v>15.53</c:v>
              </c:pt>
              <c:pt idx="122">
                <c:v>15.53</c:v>
              </c:pt>
              <c:pt idx="123">
                <c:v>15.53</c:v>
              </c:pt>
              <c:pt idx="124">
                <c:v>15.53</c:v>
              </c:pt>
              <c:pt idx="125">
                <c:v>15.53</c:v>
              </c:pt>
              <c:pt idx="126">
                <c:v>15.53</c:v>
              </c:pt>
              <c:pt idx="127">
                <c:v>15.53</c:v>
              </c:pt>
              <c:pt idx="128">
                <c:v>15.53</c:v>
              </c:pt>
              <c:pt idx="129">
                <c:v>15.53</c:v>
              </c:pt>
              <c:pt idx="130">
                <c:v>15.53</c:v>
              </c:pt>
              <c:pt idx="131">
                <c:v>15.53</c:v>
              </c:pt>
              <c:pt idx="132">
                <c:v>15.53</c:v>
              </c:pt>
              <c:pt idx="133">
                <c:v>15.53</c:v>
              </c:pt>
              <c:pt idx="134">
                <c:v>15.53</c:v>
              </c:pt>
              <c:pt idx="135">
                <c:v>15.53</c:v>
              </c:pt>
              <c:pt idx="136">
                <c:v>15.53</c:v>
              </c:pt>
              <c:pt idx="137">
                <c:v>15.53</c:v>
              </c:pt>
              <c:pt idx="138">
                <c:v>15.53</c:v>
              </c:pt>
              <c:pt idx="139">
                <c:v>15.53</c:v>
              </c:pt>
              <c:pt idx="140">
                <c:v>15.53</c:v>
              </c:pt>
              <c:pt idx="141">
                <c:v>15.53</c:v>
              </c:pt>
              <c:pt idx="142">
                <c:v>15.53</c:v>
              </c:pt>
              <c:pt idx="143">
                <c:v>15.53</c:v>
              </c:pt>
              <c:pt idx="144">
                <c:v>15.53</c:v>
              </c:pt>
              <c:pt idx="145">
                <c:v>15.53</c:v>
              </c:pt>
              <c:pt idx="146">
                <c:v>15.53</c:v>
              </c:pt>
              <c:pt idx="147">
                <c:v>15.53</c:v>
              </c:pt>
              <c:pt idx="148">
                <c:v>15.53</c:v>
              </c:pt>
              <c:pt idx="149">
                <c:v>15.53</c:v>
              </c:pt>
              <c:pt idx="150">
                <c:v>15.53</c:v>
              </c:pt>
              <c:pt idx="151">
                <c:v>15.53</c:v>
              </c:pt>
              <c:pt idx="152">
                <c:v>15.53</c:v>
              </c:pt>
              <c:pt idx="153">
                <c:v>15.53</c:v>
              </c:pt>
              <c:pt idx="154">
                <c:v>15.53</c:v>
              </c:pt>
              <c:pt idx="155">
                <c:v>15.53</c:v>
              </c:pt>
              <c:pt idx="156">
                <c:v>15.53</c:v>
              </c:pt>
              <c:pt idx="157">
                <c:v>15.53</c:v>
              </c:pt>
              <c:pt idx="158">
                <c:v>15.53</c:v>
              </c:pt>
              <c:pt idx="159">
                <c:v>15.53</c:v>
              </c:pt>
              <c:pt idx="160">
                <c:v>15.53</c:v>
              </c:pt>
              <c:pt idx="161">
                <c:v>15.53</c:v>
              </c:pt>
              <c:pt idx="162">
                <c:v>15.53</c:v>
              </c:pt>
              <c:pt idx="163">
                <c:v>15.53</c:v>
              </c:pt>
              <c:pt idx="164">
                <c:v>15.53</c:v>
              </c:pt>
              <c:pt idx="165">
                <c:v>15.53</c:v>
              </c:pt>
              <c:pt idx="166">
                <c:v>15.53</c:v>
              </c:pt>
              <c:pt idx="167">
                <c:v>15.53</c:v>
              </c:pt>
              <c:pt idx="168">
                <c:v>15.53</c:v>
              </c:pt>
              <c:pt idx="169">
                <c:v>15.53</c:v>
              </c:pt>
              <c:pt idx="170">
                <c:v>15.53</c:v>
              </c:pt>
              <c:pt idx="171">
                <c:v>15.53</c:v>
              </c:pt>
              <c:pt idx="172">
                <c:v>15.53</c:v>
              </c:pt>
              <c:pt idx="173">
                <c:v>15.53</c:v>
              </c:pt>
              <c:pt idx="174">
                <c:v>15.53</c:v>
              </c:pt>
              <c:pt idx="175">
                <c:v>15.53</c:v>
              </c:pt>
              <c:pt idx="176">
                <c:v>15.53</c:v>
              </c:pt>
              <c:pt idx="177">
                <c:v>15.53</c:v>
              </c:pt>
              <c:pt idx="178">
                <c:v>15.53</c:v>
              </c:pt>
              <c:pt idx="179">
                <c:v>15.53</c:v>
              </c:pt>
              <c:pt idx="180">
                <c:v>15.53</c:v>
              </c:pt>
              <c:pt idx="181">
                <c:v>15.53</c:v>
              </c:pt>
              <c:pt idx="182">
                <c:v>15.53</c:v>
              </c:pt>
              <c:pt idx="183">
                <c:v>15.53</c:v>
              </c:pt>
              <c:pt idx="184">
                <c:v>15.53</c:v>
              </c:pt>
              <c:pt idx="185">
                <c:v>15.53</c:v>
              </c:pt>
              <c:pt idx="186">
                <c:v>15.53</c:v>
              </c:pt>
              <c:pt idx="187">
                <c:v>15.53</c:v>
              </c:pt>
              <c:pt idx="188">
                <c:v>15.53</c:v>
              </c:pt>
              <c:pt idx="189">
                <c:v>15.53</c:v>
              </c:pt>
              <c:pt idx="190">
                <c:v>15.53</c:v>
              </c:pt>
              <c:pt idx="191">
                <c:v>15.53</c:v>
              </c:pt>
              <c:pt idx="192">
                <c:v>15.53</c:v>
              </c:pt>
              <c:pt idx="193">
                <c:v>15.53</c:v>
              </c:pt>
              <c:pt idx="194">
                <c:v>15.53</c:v>
              </c:pt>
              <c:pt idx="195">
                <c:v>15.53</c:v>
              </c:pt>
              <c:pt idx="196">
                <c:v>15.53</c:v>
              </c:pt>
              <c:pt idx="197">
                <c:v>15.53</c:v>
              </c:pt>
              <c:pt idx="198">
                <c:v>15.53</c:v>
              </c:pt>
              <c:pt idx="199">
                <c:v>15.53</c:v>
              </c:pt>
              <c:pt idx="200">
                <c:v>15.53</c:v>
              </c:pt>
              <c:pt idx="201">
                <c:v>15.53</c:v>
              </c:pt>
              <c:pt idx="202">
                <c:v>15.53</c:v>
              </c:pt>
              <c:pt idx="203">
                <c:v>15.53</c:v>
              </c:pt>
              <c:pt idx="204">
                <c:v>15.53</c:v>
              </c:pt>
              <c:pt idx="205">
                <c:v>15.53</c:v>
              </c:pt>
              <c:pt idx="206">
                <c:v>15.53</c:v>
              </c:pt>
              <c:pt idx="207">
                <c:v>15.53</c:v>
              </c:pt>
              <c:pt idx="208">
                <c:v>15.53</c:v>
              </c:pt>
              <c:pt idx="209">
                <c:v>15.53</c:v>
              </c:pt>
              <c:pt idx="210">
                <c:v>15.53</c:v>
              </c:pt>
              <c:pt idx="211">
                <c:v>15.53</c:v>
              </c:pt>
              <c:pt idx="212">
                <c:v>15.53</c:v>
              </c:pt>
              <c:pt idx="213">
                <c:v>15.53</c:v>
              </c:pt>
              <c:pt idx="214">
                <c:v>15.53</c:v>
              </c:pt>
              <c:pt idx="215">
                <c:v>15.53</c:v>
              </c:pt>
              <c:pt idx="216">
                <c:v>15.53</c:v>
              </c:pt>
              <c:pt idx="217">
                <c:v>15.53</c:v>
              </c:pt>
              <c:pt idx="218">
                <c:v>15.53</c:v>
              </c:pt>
              <c:pt idx="219">
                <c:v>15.53</c:v>
              </c:pt>
              <c:pt idx="220">
                <c:v>15.53</c:v>
              </c:pt>
              <c:pt idx="221">
                <c:v>15.53</c:v>
              </c:pt>
              <c:pt idx="222">
                <c:v>15.53</c:v>
              </c:pt>
              <c:pt idx="223">
                <c:v>15.53</c:v>
              </c:pt>
              <c:pt idx="224">
                <c:v>15.53</c:v>
              </c:pt>
              <c:pt idx="225">
                <c:v>15.53</c:v>
              </c:pt>
              <c:pt idx="226">
                <c:v>15.53</c:v>
              </c:pt>
              <c:pt idx="227">
                <c:v>15.53</c:v>
              </c:pt>
              <c:pt idx="228">
                <c:v>15.53</c:v>
              </c:pt>
              <c:pt idx="229">
                <c:v>15.53</c:v>
              </c:pt>
              <c:pt idx="230">
                <c:v>15.53</c:v>
              </c:pt>
              <c:pt idx="231">
                <c:v>15.53</c:v>
              </c:pt>
              <c:pt idx="232">
                <c:v>15.53</c:v>
              </c:pt>
              <c:pt idx="233">
                <c:v>15.53</c:v>
              </c:pt>
            </c:numLit>
          </c:val>
          <c:smooth val="0"/>
          <c:extLst>
            <c:ext xmlns:c16="http://schemas.microsoft.com/office/drawing/2014/chart" uri="{C3380CC4-5D6E-409C-BE32-E72D297353CC}">
              <c16:uniqueId val="{00000003-7141-DB46-87C9-56ED850E6E7D}"/>
            </c:ext>
          </c:extLst>
        </c:ser>
        <c:ser>
          <c:idx val="4"/>
          <c:order val="4"/>
          <c:tx>
            <c:v>P75 19.8x</c:v>
          </c:tx>
          <c:spPr>
            <a:ln w="22225">
              <a:solidFill>
                <a:srgbClr val="B8C4CC"/>
              </a:solidFill>
              <a:prstDash val="dash"/>
            </a:ln>
          </c:spPr>
          <c:marker>
            <c:symbol val="none"/>
          </c:marker>
          <c:cat>
            <c:strLit>
              <c:ptCount val="234"/>
              <c:pt idx="0">
                <c:v>22Q2</c:v>
              </c:pt>
              <c:pt idx="13">
                <c:v>22Q3</c:v>
              </c:pt>
              <c:pt idx="26">
                <c:v>22Q4</c:v>
              </c:pt>
              <c:pt idx="39">
                <c:v>23Q1</c:v>
              </c:pt>
              <c:pt idx="52">
                <c:v>23Q2</c:v>
              </c:pt>
              <c:pt idx="65">
                <c:v>23Q3</c:v>
              </c:pt>
              <c:pt idx="78">
                <c:v>23Q4</c:v>
              </c:pt>
              <c:pt idx="91">
                <c:v>24Q1</c:v>
              </c:pt>
              <c:pt idx="104">
                <c:v>24Q2</c:v>
              </c:pt>
              <c:pt idx="117">
                <c:v>24Q3</c:v>
              </c:pt>
              <c:pt idx="130">
                <c:v>24Q4</c:v>
              </c:pt>
              <c:pt idx="143">
                <c:v>25Q1</c:v>
              </c:pt>
              <c:pt idx="156">
                <c:v>25Q2</c:v>
              </c:pt>
              <c:pt idx="169">
                <c:v>25Q3</c:v>
              </c:pt>
              <c:pt idx="182">
                <c:v>25Q4</c:v>
              </c:pt>
              <c:pt idx="195">
                <c:v>26Q1</c:v>
              </c:pt>
              <c:pt idx="208">
                <c:v>26Q2</c:v>
              </c:pt>
              <c:pt idx="221">
                <c:v>26Q3</c:v>
              </c:pt>
            </c:strLit>
          </c:cat>
          <c:val>
            <c:numLit>
              <c:formatCode>General</c:formatCode>
              <c:ptCount val="234"/>
              <c:pt idx="0">
                <c:v>19.8</c:v>
              </c:pt>
              <c:pt idx="1">
                <c:v>19.8</c:v>
              </c:pt>
              <c:pt idx="2">
                <c:v>19.8</c:v>
              </c:pt>
              <c:pt idx="3">
                <c:v>19.8</c:v>
              </c:pt>
              <c:pt idx="4">
                <c:v>19.8</c:v>
              </c:pt>
              <c:pt idx="5">
                <c:v>19.8</c:v>
              </c:pt>
              <c:pt idx="6">
                <c:v>19.8</c:v>
              </c:pt>
              <c:pt idx="7">
                <c:v>19.8</c:v>
              </c:pt>
              <c:pt idx="8">
                <c:v>19.8</c:v>
              </c:pt>
              <c:pt idx="9">
                <c:v>19.8</c:v>
              </c:pt>
              <c:pt idx="10">
                <c:v>19.8</c:v>
              </c:pt>
              <c:pt idx="11">
                <c:v>19.8</c:v>
              </c:pt>
              <c:pt idx="12">
                <c:v>19.8</c:v>
              </c:pt>
              <c:pt idx="13">
                <c:v>19.8</c:v>
              </c:pt>
              <c:pt idx="14">
                <c:v>19.8</c:v>
              </c:pt>
              <c:pt idx="15">
                <c:v>19.8</c:v>
              </c:pt>
              <c:pt idx="16">
                <c:v>19.8</c:v>
              </c:pt>
              <c:pt idx="17">
                <c:v>19.8</c:v>
              </c:pt>
              <c:pt idx="18">
                <c:v>19.8</c:v>
              </c:pt>
              <c:pt idx="19">
                <c:v>19.8</c:v>
              </c:pt>
              <c:pt idx="20">
                <c:v>19.8</c:v>
              </c:pt>
              <c:pt idx="21">
                <c:v>19.8</c:v>
              </c:pt>
              <c:pt idx="22">
                <c:v>19.8</c:v>
              </c:pt>
              <c:pt idx="23">
                <c:v>19.8</c:v>
              </c:pt>
              <c:pt idx="24">
                <c:v>19.8</c:v>
              </c:pt>
              <c:pt idx="25">
                <c:v>19.8</c:v>
              </c:pt>
              <c:pt idx="26">
                <c:v>19.8</c:v>
              </c:pt>
              <c:pt idx="27">
                <c:v>19.8</c:v>
              </c:pt>
              <c:pt idx="28">
                <c:v>19.8</c:v>
              </c:pt>
              <c:pt idx="29">
                <c:v>19.8</c:v>
              </c:pt>
              <c:pt idx="30">
                <c:v>19.8</c:v>
              </c:pt>
              <c:pt idx="31">
                <c:v>19.8</c:v>
              </c:pt>
              <c:pt idx="32">
                <c:v>19.8</c:v>
              </c:pt>
              <c:pt idx="33">
                <c:v>19.8</c:v>
              </c:pt>
              <c:pt idx="34">
                <c:v>19.8</c:v>
              </c:pt>
              <c:pt idx="35">
                <c:v>19.8</c:v>
              </c:pt>
              <c:pt idx="36">
                <c:v>19.8</c:v>
              </c:pt>
              <c:pt idx="37">
                <c:v>19.8</c:v>
              </c:pt>
              <c:pt idx="38">
                <c:v>19.8</c:v>
              </c:pt>
              <c:pt idx="39">
                <c:v>19.8</c:v>
              </c:pt>
              <c:pt idx="40">
                <c:v>19.8</c:v>
              </c:pt>
              <c:pt idx="41">
                <c:v>19.8</c:v>
              </c:pt>
              <c:pt idx="42">
                <c:v>19.8</c:v>
              </c:pt>
              <c:pt idx="43">
                <c:v>19.8</c:v>
              </c:pt>
              <c:pt idx="44">
                <c:v>19.8</c:v>
              </c:pt>
              <c:pt idx="45">
                <c:v>19.8</c:v>
              </c:pt>
              <c:pt idx="46">
                <c:v>19.8</c:v>
              </c:pt>
              <c:pt idx="47">
                <c:v>19.8</c:v>
              </c:pt>
              <c:pt idx="48">
                <c:v>19.8</c:v>
              </c:pt>
              <c:pt idx="49">
                <c:v>19.8</c:v>
              </c:pt>
              <c:pt idx="50">
                <c:v>19.8</c:v>
              </c:pt>
              <c:pt idx="51">
                <c:v>19.8</c:v>
              </c:pt>
              <c:pt idx="52">
                <c:v>19.8</c:v>
              </c:pt>
              <c:pt idx="53">
                <c:v>19.8</c:v>
              </c:pt>
              <c:pt idx="54">
                <c:v>19.8</c:v>
              </c:pt>
              <c:pt idx="55">
                <c:v>19.8</c:v>
              </c:pt>
              <c:pt idx="56">
                <c:v>19.8</c:v>
              </c:pt>
              <c:pt idx="57">
                <c:v>19.8</c:v>
              </c:pt>
              <c:pt idx="58">
                <c:v>19.8</c:v>
              </c:pt>
              <c:pt idx="59">
                <c:v>19.8</c:v>
              </c:pt>
              <c:pt idx="60">
                <c:v>19.8</c:v>
              </c:pt>
              <c:pt idx="61">
                <c:v>19.8</c:v>
              </c:pt>
              <c:pt idx="62">
                <c:v>19.8</c:v>
              </c:pt>
              <c:pt idx="63">
                <c:v>19.8</c:v>
              </c:pt>
              <c:pt idx="64">
                <c:v>19.8</c:v>
              </c:pt>
              <c:pt idx="65">
                <c:v>19.8</c:v>
              </c:pt>
              <c:pt idx="66">
                <c:v>19.8</c:v>
              </c:pt>
              <c:pt idx="67">
                <c:v>19.8</c:v>
              </c:pt>
              <c:pt idx="68">
                <c:v>19.8</c:v>
              </c:pt>
              <c:pt idx="69">
                <c:v>19.8</c:v>
              </c:pt>
              <c:pt idx="70">
                <c:v>19.8</c:v>
              </c:pt>
              <c:pt idx="71">
                <c:v>19.8</c:v>
              </c:pt>
              <c:pt idx="72">
                <c:v>19.8</c:v>
              </c:pt>
              <c:pt idx="73">
                <c:v>19.8</c:v>
              </c:pt>
              <c:pt idx="74">
                <c:v>19.8</c:v>
              </c:pt>
              <c:pt idx="75">
                <c:v>19.8</c:v>
              </c:pt>
              <c:pt idx="76">
                <c:v>19.8</c:v>
              </c:pt>
              <c:pt idx="77">
                <c:v>19.8</c:v>
              </c:pt>
              <c:pt idx="78">
                <c:v>19.8</c:v>
              </c:pt>
              <c:pt idx="79">
                <c:v>19.8</c:v>
              </c:pt>
              <c:pt idx="80">
                <c:v>19.8</c:v>
              </c:pt>
              <c:pt idx="81">
                <c:v>19.8</c:v>
              </c:pt>
              <c:pt idx="82">
                <c:v>19.8</c:v>
              </c:pt>
              <c:pt idx="83">
                <c:v>19.8</c:v>
              </c:pt>
              <c:pt idx="84">
                <c:v>19.8</c:v>
              </c:pt>
              <c:pt idx="85">
                <c:v>19.8</c:v>
              </c:pt>
              <c:pt idx="86">
                <c:v>19.8</c:v>
              </c:pt>
              <c:pt idx="87">
                <c:v>19.8</c:v>
              </c:pt>
              <c:pt idx="88">
                <c:v>19.8</c:v>
              </c:pt>
              <c:pt idx="89">
                <c:v>19.8</c:v>
              </c:pt>
              <c:pt idx="90">
                <c:v>19.8</c:v>
              </c:pt>
              <c:pt idx="91">
                <c:v>19.8</c:v>
              </c:pt>
              <c:pt idx="92">
                <c:v>19.8</c:v>
              </c:pt>
              <c:pt idx="93">
                <c:v>19.8</c:v>
              </c:pt>
              <c:pt idx="94">
                <c:v>19.8</c:v>
              </c:pt>
              <c:pt idx="95">
                <c:v>19.8</c:v>
              </c:pt>
              <c:pt idx="96">
                <c:v>19.8</c:v>
              </c:pt>
              <c:pt idx="97">
                <c:v>19.8</c:v>
              </c:pt>
              <c:pt idx="98">
                <c:v>19.8</c:v>
              </c:pt>
              <c:pt idx="99">
                <c:v>19.8</c:v>
              </c:pt>
              <c:pt idx="100">
                <c:v>19.8</c:v>
              </c:pt>
              <c:pt idx="101">
                <c:v>19.8</c:v>
              </c:pt>
              <c:pt idx="102">
                <c:v>19.8</c:v>
              </c:pt>
              <c:pt idx="103">
                <c:v>19.8</c:v>
              </c:pt>
              <c:pt idx="104">
                <c:v>19.8</c:v>
              </c:pt>
              <c:pt idx="105">
                <c:v>19.8</c:v>
              </c:pt>
              <c:pt idx="106">
                <c:v>19.8</c:v>
              </c:pt>
              <c:pt idx="107">
                <c:v>19.8</c:v>
              </c:pt>
              <c:pt idx="108">
                <c:v>19.8</c:v>
              </c:pt>
              <c:pt idx="109">
                <c:v>19.8</c:v>
              </c:pt>
              <c:pt idx="110">
                <c:v>19.8</c:v>
              </c:pt>
              <c:pt idx="111">
                <c:v>19.8</c:v>
              </c:pt>
              <c:pt idx="112">
                <c:v>19.8</c:v>
              </c:pt>
              <c:pt idx="113">
                <c:v>19.8</c:v>
              </c:pt>
              <c:pt idx="114">
                <c:v>19.8</c:v>
              </c:pt>
              <c:pt idx="115">
                <c:v>19.8</c:v>
              </c:pt>
              <c:pt idx="116">
                <c:v>19.8</c:v>
              </c:pt>
              <c:pt idx="117">
                <c:v>19.8</c:v>
              </c:pt>
              <c:pt idx="118">
                <c:v>19.8</c:v>
              </c:pt>
              <c:pt idx="119">
                <c:v>19.8</c:v>
              </c:pt>
              <c:pt idx="120">
                <c:v>19.8</c:v>
              </c:pt>
              <c:pt idx="121">
                <c:v>19.8</c:v>
              </c:pt>
              <c:pt idx="122">
                <c:v>19.8</c:v>
              </c:pt>
              <c:pt idx="123">
                <c:v>19.8</c:v>
              </c:pt>
              <c:pt idx="124">
                <c:v>19.8</c:v>
              </c:pt>
              <c:pt idx="125">
                <c:v>19.8</c:v>
              </c:pt>
              <c:pt idx="126">
                <c:v>19.8</c:v>
              </c:pt>
              <c:pt idx="127">
                <c:v>19.8</c:v>
              </c:pt>
              <c:pt idx="128">
                <c:v>19.8</c:v>
              </c:pt>
              <c:pt idx="129">
                <c:v>19.8</c:v>
              </c:pt>
              <c:pt idx="130">
                <c:v>19.8</c:v>
              </c:pt>
              <c:pt idx="131">
                <c:v>19.8</c:v>
              </c:pt>
              <c:pt idx="132">
                <c:v>19.8</c:v>
              </c:pt>
              <c:pt idx="133">
                <c:v>19.8</c:v>
              </c:pt>
              <c:pt idx="134">
                <c:v>19.8</c:v>
              </c:pt>
              <c:pt idx="135">
                <c:v>19.8</c:v>
              </c:pt>
              <c:pt idx="136">
                <c:v>19.8</c:v>
              </c:pt>
              <c:pt idx="137">
                <c:v>19.8</c:v>
              </c:pt>
              <c:pt idx="138">
                <c:v>19.8</c:v>
              </c:pt>
              <c:pt idx="139">
                <c:v>19.8</c:v>
              </c:pt>
              <c:pt idx="140">
                <c:v>19.8</c:v>
              </c:pt>
              <c:pt idx="141">
                <c:v>19.8</c:v>
              </c:pt>
              <c:pt idx="142">
                <c:v>19.8</c:v>
              </c:pt>
              <c:pt idx="143">
                <c:v>19.8</c:v>
              </c:pt>
              <c:pt idx="144">
                <c:v>19.8</c:v>
              </c:pt>
              <c:pt idx="145">
                <c:v>19.8</c:v>
              </c:pt>
              <c:pt idx="146">
                <c:v>19.8</c:v>
              </c:pt>
              <c:pt idx="147">
                <c:v>19.8</c:v>
              </c:pt>
              <c:pt idx="148">
                <c:v>19.8</c:v>
              </c:pt>
              <c:pt idx="149">
                <c:v>19.8</c:v>
              </c:pt>
              <c:pt idx="150">
                <c:v>19.8</c:v>
              </c:pt>
              <c:pt idx="151">
                <c:v>19.8</c:v>
              </c:pt>
              <c:pt idx="152">
                <c:v>19.8</c:v>
              </c:pt>
              <c:pt idx="153">
                <c:v>19.8</c:v>
              </c:pt>
              <c:pt idx="154">
                <c:v>19.8</c:v>
              </c:pt>
              <c:pt idx="155">
                <c:v>19.8</c:v>
              </c:pt>
              <c:pt idx="156">
                <c:v>19.8</c:v>
              </c:pt>
              <c:pt idx="157">
                <c:v>19.8</c:v>
              </c:pt>
              <c:pt idx="158">
                <c:v>19.8</c:v>
              </c:pt>
              <c:pt idx="159">
                <c:v>19.8</c:v>
              </c:pt>
              <c:pt idx="160">
                <c:v>19.8</c:v>
              </c:pt>
              <c:pt idx="161">
                <c:v>19.8</c:v>
              </c:pt>
              <c:pt idx="162">
                <c:v>19.8</c:v>
              </c:pt>
              <c:pt idx="163">
                <c:v>19.8</c:v>
              </c:pt>
              <c:pt idx="164">
                <c:v>19.8</c:v>
              </c:pt>
              <c:pt idx="165">
                <c:v>19.8</c:v>
              </c:pt>
              <c:pt idx="166">
                <c:v>19.8</c:v>
              </c:pt>
              <c:pt idx="167">
                <c:v>19.8</c:v>
              </c:pt>
              <c:pt idx="168">
                <c:v>19.8</c:v>
              </c:pt>
              <c:pt idx="169">
                <c:v>19.8</c:v>
              </c:pt>
              <c:pt idx="170">
                <c:v>19.8</c:v>
              </c:pt>
              <c:pt idx="171">
                <c:v>19.8</c:v>
              </c:pt>
              <c:pt idx="172">
                <c:v>19.8</c:v>
              </c:pt>
              <c:pt idx="173">
                <c:v>19.8</c:v>
              </c:pt>
              <c:pt idx="174">
                <c:v>19.8</c:v>
              </c:pt>
              <c:pt idx="175">
                <c:v>19.8</c:v>
              </c:pt>
              <c:pt idx="176">
                <c:v>19.8</c:v>
              </c:pt>
              <c:pt idx="177">
                <c:v>19.8</c:v>
              </c:pt>
              <c:pt idx="178">
                <c:v>19.8</c:v>
              </c:pt>
              <c:pt idx="179">
                <c:v>19.8</c:v>
              </c:pt>
              <c:pt idx="180">
                <c:v>19.8</c:v>
              </c:pt>
              <c:pt idx="181">
                <c:v>19.8</c:v>
              </c:pt>
              <c:pt idx="182">
                <c:v>19.8</c:v>
              </c:pt>
              <c:pt idx="183">
                <c:v>19.8</c:v>
              </c:pt>
              <c:pt idx="184">
                <c:v>19.8</c:v>
              </c:pt>
              <c:pt idx="185">
                <c:v>19.8</c:v>
              </c:pt>
              <c:pt idx="186">
                <c:v>19.8</c:v>
              </c:pt>
              <c:pt idx="187">
                <c:v>19.8</c:v>
              </c:pt>
              <c:pt idx="188">
                <c:v>19.8</c:v>
              </c:pt>
              <c:pt idx="189">
                <c:v>19.8</c:v>
              </c:pt>
              <c:pt idx="190">
                <c:v>19.8</c:v>
              </c:pt>
              <c:pt idx="191">
                <c:v>19.8</c:v>
              </c:pt>
              <c:pt idx="192">
                <c:v>19.8</c:v>
              </c:pt>
              <c:pt idx="193">
                <c:v>19.8</c:v>
              </c:pt>
              <c:pt idx="194">
                <c:v>19.8</c:v>
              </c:pt>
              <c:pt idx="195">
                <c:v>19.8</c:v>
              </c:pt>
              <c:pt idx="196">
                <c:v>19.8</c:v>
              </c:pt>
              <c:pt idx="197">
                <c:v>19.8</c:v>
              </c:pt>
              <c:pt idx="198">
                <c:v>19.8</c:v>
              </c:pt>
              <c:pt idx="199">
                <c:v>19.8</c:v>
              </c:pt>
              <c:pt idx="200">
                <c:v>19.8</c:v>
              </c:pt>
              <c:pt idx="201">
                <c:v>19.8</c:v>
              </c:pt>
              <c:pt idx="202">
                <c:v>19.8</c:v>
              </c:pt>
              <c:pt idx="203">
                <c:v>19.8</c:v>
              </c:pt>
              <c:pt idx="204">
                <c:v>19.8</c:v>
              </c:pt>
              <c:pt idx="205">
                <c:v>19.8</c:v>
              </c:pt>
              <c:pt idx="206">
                <c:v>19.8</c:v>
              </c:pt>
              <c:pt idx="207">
                <c:v>19.8</c:v>
              </c:pt>
              <c:pt idx="208">
                <c:v>19.8</c:v>
              </c:pt>
              <c:pt idx="209">
                <c:v>19.8</c:v>
              </c:pt>
              <c:pt idx="210">
                <c:v>19.8</c:v>
              </c:pt>
              <c:pt idx="211">
                <c:v>19.8</c:v>
              </c:pt>
              <c:pt idx="212">
                <c:v>19.8</c:v>
              </c:pt>
              <c:pt idx="213">
                <c:v>19.8</c:v>
              </c:pt>
              <c:pt idx="214">
                <c:v>19.8</c:v>
              </c:pt>
              <c:pt idx="215">
                <c:v>19.8</c:v>
              </c:pt>
              <c:pt idx="216">
                <c:v>19.8</c:v>
              </c:pt>
              <c:pt idx="217">
                <c:v>19.8</c:v>
              </c:pt>
              <c:pt idx="218">
                <c:v>19.8</c:v>
              </c:pt>
              <c:pt idx="219">
                <c:v>19.8</c:v>
              </c:pt>
              <c:pt idx="220">
                <c:v>19.8</c:v>
              </c:pt>
              <c:pt idx="221">
                <c:v>19.8</c:v>
              </c:pt>
              <c:pt idx="222">
                <c:v>19.8</c:v>
              </c:pt>
              <c:pt idx="223">
                <c:v>19.8</c:v>
              </c:pt>
              <c:pt idx="224">
                <c:v>19.8</c:v>
              </c:pt>
              <c:pt idx="225">
                <c:v>19.8</c:v>
              </c:pt>
              <c:pt idx="226">
                <c:v>19.8</c:v>
              </c:pt>
              <c:pt idx="227">
                <c:v>19.8</c:v>
              </c:pt>
              <c:pt idx="228">
                <c:v>19.8</c:v>
              </c:pt>
              <c:pt idx="229">
                <c:v>19.8</c:v>
              </c:pt>
              <c:pt idx="230">
                <c:v>19.8</c:v>
              </c:pt>
              <c:pt idx="231">
                <c:v>19.8</c:v>
              </c:pt>
              <c:pt idx="232">
                <c:v>19.8</c:v>
              </c:pt>
              <c:pt idx="233">
                <c:v>19.8</c:v>
              </c:pt>
            </c:numLit>
          </c:val>
          <c:smooth val="0"/>
          <c:extLst>
            <c:ext xmlns:c16="http://schemas.microsoft.com/office/drawing/2014/chart" uri="{C3380CC4-5D6E-409C-BE32-E72D297353CC}">
              <c16:uniqueId val="{00000004-7141-DB46-87C9-56ED850E6E7D}"/>
            </c:ext>
          </c:extLst>
        </c:ser>
        <c:dLbls>
          <c:showLegendKey val="0"/>
          <c:showVal val="0"/>
          <c:showCatName val="0"/>
          <c:showSerName val="0"/>
          <c:showPercent val="0"/>
          <c:showBubbleSize val="0"/>
        </c:dLbls>
        <c:smooth val="0"/>
        <c:axId val="1"/>
        <c:axId val="2"/>
      </c:lineChart>
      <c:catAx>
        <c:axId val="1"/>
        <c:scaling>
          <c:orientation val="minMax"/>
        </c:scaling>
        <c:delete val="0"/>
        <c:axPos val="b"/>
        <c:majorGridlines>
          <c:spPr>
            <a:ln>
              <a:solidFill>
                <a:srgbClr val="FFFFFF">
                  <a:alpha val="0"/>
                </a:srgbClr>
              </a:solidFill>
            </a:ln>
          </c:spPr>
        </c:majorGridlines>
        <c:numFmt formatCode="General" sourceLinked="1"/>
        <c:majorTickMark val="out"/>
        <c:minorTickMark val="none"/>
        <c:tickLblPos val="low"/>
        <c:spPr>
          <a:ln w="12700">
            <a:solidFill>
              <a:srgbClr val="000000"/>
            </a:solidFill>
          </a:ln>
        </c:spPr>
        <c:txPr>
          <a:bodyPr/>
          <a:lstStyle/>
          <a:p>
            <a:pPr>
              <a:defRPr sz="1200" b="0" i="0" u="none" strike="noStrike" noProof="1">
                <a:solidFill>
                  <a:srgbClr val="333333"/>
                </a:solidFill>
                <a:latin typeface="Arial"/>
              </a:defRPr>
            </a:pPr>
            <a:endParaRPr lang="en-US"/>
          </a:p>
        </c:txPr>
        <c:crossAx val="2"/>
        <c:crosses val="autoZero"/>
        <c:auto val="1"/>
        <c:lblAlgn val="ctr"/>
        <c:lblOffset val="100"/>
        <c:noMultiLvlLbl val="1"/>
      </c:catAx>
      <c:valAx>
        <c:axId val="2"/>
        <c:scaling>
          <c:orientation val="minMax"/>
          <c:max val="45"/>
          <c:min val="0"/>
        </c:scaling>
        <c:delete val="0"/>
        <c:axPos val="l"/>
        <c:majorGridlines>
          <c:spPr>
            <a:ln>
              <a:solidFill>
                <a:srgbClr val="FFFFFF">
                  <a:alpha val="0"/>
                </a:srgbClr>
              </a:solidFill>
            </a:ln>
          </c:spPr>
        </c:majorGridlines>
        <c:numFmt formatCode="General" sourceLinked="0"/>
        <c:majorTickMark val="out"/>
        <c:minorTickMark val="none"/>
        <c:tickLblPos val="nextTo"/>
        <c:spPr>
          <a:ln>
            <a:noFill/>
          </a:ln>
        </c:spPr>
        <c:txPr>
          <a:bodyPr/>
          <a:lstStyle/>
          <a:p>
            <a:pPr>
              <a:defRPr sz="1200" b="0" i="0" u="none" strike="noStrike" noProof="1">
                <a:solidFill>
                  <a:srgbClr val="000000"/>
                </a:solidFill>
                <a:latin typeface="Arial"/>
              </a:defRPr>
            </a:pPr>
            <a:endParaRPr lang="en-US"/>
          </a:p>
        </c:txPr>
        <c:crossAx val="1"/>
        <c:crosses val="autoZero"/>
        <c:crossBetween val="between"/>
      </c:valAx>
      <c:spPr>
        <a:noFill/>
        <a:ln>
          <a:noFill/>
        </a:ln>
      </c:spPr>
    </c:plotArea>
    <c:legend>
      <c:legendPos val="b"/>
      <c:overlay val="0"/>
      <c:txPr>
        <a:bodyPr/>
        <a:lstStyle/>
        <a:p>
          <a:pPr>
            <a:defRPr sz="1300" b="0" i="0" u="none" strike="noStrike" noProof="1">
              <a:solidFill>
                <a:srgbClr val="666666"/>
              </a:solidFill>
              <a:latin typeface="Arial"/>
            </a:defRPr>
          </a:pPr>
          <a:endParaRPr lang="en-US"/>
        </a:p>
      </c:txPr>
    </c:legend>
    <c:plotVisOnly val="1"/>
    <c:dispBlanksAs val="gap"/>
    <c:showDLblsOverMax val="1"/>
  </c:chart>
  <c:spPr>
    <a:noFill/>
    <a:ln>
      <a:noFill/>
    </a:ln>
  </c:spPr>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barChart>
        <c:barDir val="col"/>
        <c:grouping val="stacked"/>
        <c:varyColors val="0"/>
        <c:ser>
          <c:idx val="0"/>
          <c:order val="0"/>
          <c:tx>
            <c:v>Reported</c:v>
          </c:tx>
          <c:spPr>
            <a:solidFill>
              <a:srgbClr val="051C2C"/>
            </a:solidFill>
          </c:spPr>
          <c:invertIfNegative val="1"/>
          <c:dLbls>
            <c:numFmt formatCode="#,##0" sourceLinked="0"/>
            <c:spPr>
              <a:noFill/>
              <a:ln>
                <a:noFill/>
              </a:ln>
              <a:effectLst/>
            </c:spPr>
            <c:txPr>
              <a:bodyPr/>
              <a:lstStyle/>
              <a:p>
                <a:pPr>
                  <a:defRPr sz="1400" b="0" i="0" u="none" strike="noStrike" noProof="1">
                    <a:solidFill>
                      <a:srgbClr val="FFFFFF"/>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6"/>
              <c:pt idx="0">
                <c:v>2023A</c:v>
              </c:pt>
              <c:pt idx="1">
                <c:v>2024A</c:v>
              </c:pt>
              <c:pt idx="2">
                <c:v>2025A</c:v>
              </c:pt>
              <c:pt idx="3">
                <c:v>2026E</c:v>
              </c:pt>
              <c:pt idx="4">
                <c:v>2027E</c:v>
              </c:pt>
              <c:pt idx="5">
                <c:v>2028E</c:v>
              </c:pt>
            </c:strLit>
          </c:cat>
          <c:val>
            <c:numLit>
              <c:formatCode>General</c:formatCode>
              <c:ptCount val="6"/>
              <c:pt idx="0">
                <c:v>44.12</c:v>
              </c:pt>
              <c:pt idx="1">
                <c:v>50.74</c:v>
              </c:pt>
              <c:pt idx="2">
                <c:v>72.2</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ADF7-B842-A2D5-7C18939470A8}"/>
            </c:ext>
          </c:extLst>
        </c:ser>
        <c:ser>
          <c:idx val="1"/>
          <c:order val="1"/>
          <c:tx>
            <c:v>Wind consensus</c:v>
          </c:tx>
          <c:spPr>
            <a:solidFill>
              <a:srgbClr val="00A9F4"/>
            </a:solidFill>
          </c:spPr>
          <c:invertIfNegative val="1"/>
          <c:dLbls>
            <c:numFmt formatCode="#,##0" sourceLinked="0"/>
            <c:spPr>
              <a:noFill/>
              <a:ln>
                <a:noFill/>
              </a:ln>
              <a:effectLst/>
            </c:spPr>
            <c:txPr>
              <a:bodyPr/>
              <a:lstStyle/>
              <a:p>
                <a:pPr>
                  <a:defRPr sz="1400" b="0" i="0" u="none" strike="noStrike" noProof="1">
                    <a:solidFill>
                      <a:srgbClr val="051C2C"/>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6"/>
              <c:pt idx="0">
                <c:v>2023A</c:v>
              </c:pt>
              <c:pt idx="1">
                <c:v>2024A</c:v>
              </c:pt>
              <c:pt idx="2">
                <c:v>2025A</c:v>
              </c:pt>
              <c:pt idx="3">
                <c:v>2026E</c:v>
              </c:pt>
              <c:pt idx="4">
                <c:v>2027E</c:v>
              </c:pt>
              <c:pt idx="5">
                <c:v>2028E</c:v>
              </c:pt>
            </c:strLit>
          </c:cat>
          <c:val>
            <c:numLit>
              <c:formatCode>General</c:formatCode>
              <c:ptCount val="6"/>
              <c:pt idx="3">
                <c:v>96.2</c:v>
              </c:pt>
              <c:pt idx="4">
                <c:v>120</c:v>
              </c:pt>
              <c:pt idx="5">
                <c:v>144.1</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ADF7-B842-A2D5-7C18939470A8}"/>
            </c:ext>
          </c:extLst>
        </c:ser>
        <c:dLbls>
          <c:dLblPos val="ctr"/>
          <c:showLegendKey val="0"/>
          <c:showVal val="1"/>
          <c:showCatName val="0"/>
          <c:showSerName val="0"/>
          <c:showPercent val="0"/>
          <c:showBubbleSize val="0"/>
        </c:dLbls>
        <c:gapWidth val="82"/>
        <c:overlap val="100"/>
        <c:axId val="1"/>
        <c:axId val="2"/>
      </c:barChart>
      <c:catAx>
        <c:axId val="1"/>
        <c:scaling>
          <c:orientation val="minMax"/>
        </c:scaling>
        <c:delete val="0"/>
        <c:axPos val="b"/>
        <c:majorGridlines>
          <c:spPr>
            <a:ln>
              <a:solidFill>
                <a:srgbClr val="FFFFFF">
                  <a:alpha val="0"/>
                </a:srgbClr>
              </a:solidFill>
            </a:ln>
          </c:spPr>
        </c:majorGridlines>
        <c:numFmt formatCode="General" sourceLinked="0"/>
        <c:majorTickMark val="out"/>
        <c:minorTickMark val="none"/>
        <c:tickLblPos val="low"/>
        <c:spPr>
          <a:ln w="12700">
            <a:solidFill>
              <a:srgbClr val="000000"/>
            </a:solidFill>
          </a:ln>
        </c:spPr>
        <c:txPr>
          <a:bodyPr/>
          <a:lstStyle/>
          <a:p>
            <a:pPr>
              <a:defRPr sz="1400" b="0" i="0" u="none" strike="noStrike" noProof="1">
                <a:solidFill>
                  <a:srgbClr val="333333"/>
                </a:solidFill>
                <a:latin typeface="Arial"/>
                <a:ea typeface="KaiTi" panose="02010609060101010101" pitchFamily="49" charset="-122"/>
              </a:defRPr>
            </a:pPr>
            <a:endParaRPr lang="en-US"/>
          </a:p>
        </c:txPr>
        <c:crossAx val="2"/>
        <c:crosses val="autoZero"/>
        <c:auto val="1"/>
        <c:lblAlgn val="ctr"/>
        <c:lblOffset val="100"/>
        <c:noMultiLvlLbl val="1"/>
      </c:catAx>
      <c:valAx>
        <c:axId val="2"/>
        <c:scaling>
          <c:orientation val="minMax"/>
          <c:min val="0"/>
        </c:scaling>
        <c:delete val="0"/>
        <c:axPos val="l"/>
        <c:majorGridlines>
          <c:spPr>
            <a:ln>
              <a:solidFill>
                <a:srgbClr val="FFFFFF">
                  <a:alpha val="0"/>
                </a:srgbClr>
              </a:solidFill>
            </a:ln>
          </c:spPr>
        </c:majorGridlines>
        <c:numFmt formatCode="#,##0" sourceLinked="0"/>
        <c:majorTickMark val="out"/>
        <c:minorTickMark val="none"/>
        <c:tickLblPos val="none"/>
        <c:spPr>
          <a:ln>
            <a:noFill/>
          </a:ln>
        </c:spPr>
        <c:txPr>
          <a:bodyPr/>
          <a:lstStyle/>
          <a:p>
            <a:pPr>
              <a:defRPr sz="1200" b="0" i="0" u="none" strike="noStrike" noProof="1">
                <a:solidFill>
                  <a:srgbClr val="000000"/>
                </a:solidFill>
                <a:latin typeface="Arial"/>
                <a:ea typeface="KaiTi" panose="02010609060101010101" pitchFamily="49" charset="-122"/>
              </a:defRPr>
            </a:pPr>
            <a:endParaRPr lang="en-US"/>
          </a:p>
        </c:txPr>
        <c:crossAx val="1"/>
        <c:crosses val="autoZero"/>
        <c:crossBetween val="between"/>
      </c:valAx>
      <c:spPr>
        <a:noFill/>
        <a:ln>
          <a:noFill/>
        </a:ln>
      </c:spPr>
    </c:plotArea>
    <c:legend>
      <c:legendPos val="b"/>
      <c:overlay val="0"/>
      <c:txPr>
        <a:bodyPr/>
        <a:lstStyle/>
        <a:p>
          <a:pPr>
            <a:defRPr sz="1300" b="0" i="0" u="none" strike="noStrike" noProof="1">
              <a:solidFill>
                <a:srgbClr val="666666"/>
              </a:solidFill>
              <a:latin typeface="Arial"/>
              <a:ea typeface="KaiTi" panose="02010609060101010101" pitchFamily="49" charset="-122"/>
            </a:defRPr>
          </a:pPr>
          <a:endParaRPr lang="en-US"/>
        </a:p>
      </c:txPr>
    </c:legend>
    <c:plotVisOnly val="1"/>
    <c:dispBlanksAs val="gap"/>
    <c:showDLblsOverMax val="1"/>
  </c:chart>
  <c:spPr>
    <a:noFill/>
    <a:ln>
      <a:noFill/>
    </a:ln>
  </c:spPr>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barChart>
        <c:barDir val="bar"/>
        <c:grouping val="stacked"/>
        <c:varyColors val="0"/>
        <c:ser>
          <c:idx val="0"/>
          <c:order val="0"/>
          <c:tx>
            <c:strRef>
              <c:f>Sheet1!$B$1</c:f>
              <c:strCache>
                <c:ptCount val="1"/>
              </c:strCache>
            </c:strRef>
          </c:tx>
          <c:spPr>
            <a:solidFill>
              <a:srgbClr val="FFFFFF"/>
            </a:solidFill>
          </c:spPr>
          <c:invertIfNegative val="1"/>
          <c:cat>
            <c:strRef>
              <c:f>Sheet1!$A$2:$A$5</c:f>
              <c:strCache>
                <c:ptCount val="4"/>
                <c:pt idx="0">
                  <c:v>Stress scenario chain</c:v>
                </c:pt>
                <c:pt idx="1">
                  <c:v>Sell-side PT range</c:v>
                </c:pt>
                <c:pt idx="2">
                  <c:v>Sensitivity (ours)</c:v>
                </c:pt>
                <c:pt idx="3">
                  <c:v>PT (ours)</c:v>
                </c:pt>
              </c:strCache>
            </c:strRef>
          </c:cat>
          <c:val>
            <c:numRef>
              <c:f>Sheet1!$B$2:$B$5</c:f>
              <c:numCache>
                <c:formatCode>General</c:formatCode>
                <c:ptCount val="4"/>
                <c:pt idx="0">
                  <c:v>186</c:v>
                </c:pt>
                <c:pt idx="1">
                  <c:v>340</c:v>
                </c:pt>
                <c:pt idx="2">
                  <c:v>332</c:v>
                </c:pt>
                <c:pt idx="3">
                  <c:v>344</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1E5E-DF48-B6AC-69AD1B0EC24E}"/>
            </c:ext>
          </c:extLst>
        </c:ser>
        <c:ser>
          <c:idx val="1"/>
          <c:order val="1"/>
          <c:tx>
            <c:strRef>
              <c:f>Sheet1!$C$1</c:f>
              <c:strCache>
                <c:ptCount val="1"/>
              </c:strCache>
            </c:strRef>
          </c:tx>
          <c:spPr>
            <a:solidFill>
              <a:srgbClr val="051C2C"/>
            </a:solidFill>
          </c:spPr>
          <c:invertIfNegative val="1"/>
          <c:cat>
            <c:strRef>
              <c:f>Sheet1!$A$2:$A$5</c:f>
              <c:strCache>
                <c:ptCount val="4"/>
                <c:pt idx="0">
                  <c:v>Stress scenario chain</c:v>
                </c:pt>
                <c:pt idx="1">
                  <c:v>Sell-side PT range</c:v>
                </c:pt>
                <c:pt idx="2">
                  <c:v>Sensitivity (ours)</c:v>
                </c:pt>
                <c:pt idx="3">
                  <c:v>PT (ours)</c:v>
                </c:pt>
              </c:strCache>
            </c:strRef>
          </c:cat>
          <c:val>
            <c:numRef>
              <c:f>Sheet1!$C$2:$C$5</c:f>
              <c:numCache>
                <c:formatCode>General</c:formatCode>
                <c:ptCount val="4"/>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1E5E-DF48-B6AC-69AD1B0EC24E}"/>
            </c:ext>
          </c:extLst>
        </c:ser>
        <c:ser>
          <c:idx val="2"/>
          <c:order val="2"/>
          <c:tx>
            <c:strRef>
              <c:f>Sheet1!$D$1</c:f>
              <c:strCache>
                <c:ptCount val="1"/>
              </c:strCache>
            </c:strRef>
          </c:tx>
          <c:spPr>
            <a:solidFill>
              <a:srgbClr val="00A9F4"/>
            </a:solidFill>
          </c:spPr>
          <c:invertIfNegative val="1"/>
          <c:cat>
            <c:strRef>
              <c:f>Sheet1!$A$2:$A$5</c:f>
              <c:strCache>
                <c:ptCount val="4"/>
                <c:pt idx="0">
                  <c:v>Stress scenario chain</c:v>
                </c:pt>
                <c:pt idx="1">
                  <c:v>Sell-side PT range</c:v>
                </c:pt>
                <c:pt idx="2">
                  <c:v>Sensitivity (ours)</c:v>
                </c:pt>
                <c:pt idx="3">
                  <c:v>PT (ours)</c:v>
                </c:pt>
              </c:strCache>
            </c:strRef>
          </c:cat>
          <c:val>
            <c:numRef>
              <c:f>Sheet1!$D$2:$D$5</c:f>
              <c:numCache>
                <c:formatCode>General</c:formatCode>
                <c:ptCount val="4"/>
                <c:pt idx="2">
                  <c:v>44</c:v>
                </c:pt>
                <c:pt idx="3">
                  <c:v>2</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1E5E-DF48-B6AC-69AD1B0EC24E}"/>
            </c:ext>
          </c:extLst>
        </c:ser>
        <c:ser>
          <c:idx val="3"/>
          <c:order val="3"/>
          <c:tx>
            <c:strRef>
              <c:f>Sheet1!$E$1</c:f>
              <c:strCache>
                <c:ptCount val="1"/>
              </c:strCache>
            </c:strRef>
          </c:tx>
          <c:spPr>
            <a:solidFill>
              <a:srgbClr val="006BA6"/>
            </a:solidFill>
          </c:spPr>
          <c:invertIfNegative val="1"/>
          <c:cat>
            <c:strRef>
              <c:f>Sheet1!$A$2:$A$5</c:f>
              <c:strCache>
                <c:ptCount val="4"/>
                <c:pt idx="0">
                  <c:v>Stress scenario chain</c:v>
                </c:pt>
                <c:pt idx="1">
                  <c:v>Sell-side PT range</c:v>
                </c:pt>
                <c:pt idx="2">
                  <c:v>Sensitivity (ours)</c:v>
                </c:pt>
                <c:pt idx="3">
                  <c:v>PT (ours)</c:v>
                </c:pt>
              </c:strCache>
            </c:strRef>
          </c:cat>
          <c:val>
            <c:numRef>
              <c:f>Sheet1!$E$2:$E$5</c:f>
              <c:numCache>
                <c:formatCode>General</c:formatCode>
                <c:ptCount val="4"/>
                <c:pt idx="0">
                  <c:v>63</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3-1E5E-DF48-B6AC-69AD1B0EC24E}"/>
            </c:ext>
          </c:extLst>
        </c:ser>
        <c:ser>
          <c:idx val="4"/>
          <c:order val="4"/>
          <c:tx>
            <c:strRef>
              <c:f>Sheet1!$F$1</c:f>
              <c:strCache>
                <c:ptCount val="1"/>
              </c:strCache>
            </c:strRef>
          </c:tx>
          <c:spPr>
            <a:solidFill>
              <a:srgbClr val="B8C4CC"/>
            </a:solidFill>
          </c:spPr>
          <c:invertIfNegative val="1"/>
          <c:cat>
            <c:strRef>
              <c:f>Sheet1!$A$2:$A$5</c:f>
              <c:strCache>
                <c:ptCount val="4"/>
                <c:pt idx="0">
                  <c:v>Stress scenario chain</c:v>
                </c:pt>
                <c:pt idx="1">
                  <c:v>Sell-side PT range</c:v>
                </c:pt>
                <c:pt idx="2">
                  <c:v>Sensitivity (ours)</c:v>
                </c:pt>
                <c:pt idx="3">
                  <c:v>PT (ours)</c:v>
                </c:pt>
              </c:strCache>
            </c:strRef>
          </c:cat>
          <c:val>
            <c:numRef>
              <c:f>Sheet1!$F$2:$F$5</c:f>
              <c:numCache>
                <c:formatCode>General</c:formatCode>
                <c:ptCount val="4"/>
                <c:pt idx="1">
                  <c:v>167</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4-1E5E-DF48-B6AC-69AD1B0EC24E}"/>
            </c:ext>
          </c:extLst>
        </c:ser>
        <c:dLbls>
          <c:showLegendKey val="0"/>
          <c:showVal val="0"/>
          <c:showCatName val="0"/>
          <c:showSerName val="0"/>
          <c:showPercent val="0"/>
          <c:showBubbleSize val="0"/>
        </c:dLbls>
        <c:gapWidth val="150"/>
        <c:overlap val="100"/>
        <c:axId val="1"/>
        <c:axId val="2"/>
      </c:barChart>
      <c:catAx>
        <c:axId val="1"/>
        <c:scaling>
          <c:orientation val="minMax"/>
        </c:scaling>
        <c:delete val="0"/>
        <c:axPos val="l"/>
        <c:majorGridlines>
          <c:spPr>
            <a:ln>
              <a:solidFill>
                <a:srgbClr val="FFFFFF">
                  <a:alpha val="0"/>
                </a:srgbClr>
              </a:solidFill>
            </a:ln>
          </c:spPr>
        </c:majorGridlines>
        <c:numFmt formatCode="General" sourceLinked="0"/>
        <c:majorTickMark val="out"/>
        <c:minorTickMark val="none"/>
        <c:tickLblPos val="low"/>
        <c:spPr>
          <a:ln>
            <a:noFill/>
          </a:ln>
        </c:spPr>
        <c:txPr>
          <a:bodyPr/>
          <a:lstStyle/>
          <a:p>
            <a:pPr>
              <a:defRPr sz="1400" b="0" i="0" u="none" strike="noStrike" noProof="1">
                <a:solidFill>
                  <a:srgbClr val="FFFFFF">
                    <a:alpha val="0"/>
                  </a:srgbClr>
                </a:solidFill>
                <a:latin typeface="Arial"/>
                <a:ea typeface="KaiTi" panose="02010609060101010101" pitchFamily="49" charset="-122"/>
              </a:defRPr>
            </a:pPr>
            <a:endParaRPr lang="en-US"/>
          </a:p>
        </c:txPr>
        <c:crossAx val="2"/>
        <c:crosses val="autoZero"/>
        <c:auto val="1"/>
        <c:lblAlgn val="ctr"/>
        <c:lblOffset val="100"/>
        <c:noMultiLvlLbl val="1"/>
      </c:catAx>
      <c:valAx>
        <c:axId val="2"/>
        <c:scaling>
          <c:orientation val="minMax"/>
          <c:max val="800"/>
          <c:min val="150"/>
        </c:scaling>
        <c:delete val="0"/>
        <c:axPos val="b"/>
        <c:majorGridlines>
          <c:spPr>
            <a:ln>
              <a:solidFill>
                <a:srgbClr val="FFFFFF">
                  <a:alpha val="0"/>
                </a:srgbClr>
              </a:solidFill>
            </a:ln>
          </c:spPr>
        </c:majorGridlines>
        <c:numFmt formatCode="#,##0" sourceLinked="0"/>
        <c:majorTickMark val="out"/>
        <c:minorTickMark val="none"/>
        <c:tickLblPos val="nextTo"/>
        <c:spPr>
          <a:ln w="12700">
            <a:solidFill>
              <a:srgbClr val="000000"/>
            </a:solidFill>
          </a:ln>
        </c:spPr>
        <c:txPr>
          <a:bodyPr/>
          <a:lstStyle/>
          <a:p>
            <a:pPr>
              <a:defRPr sz="1400" b="0" i="0" u="none" strike="noStrike" noProof="1">
                <a:solidFill>
                  <a:srgbClr val="666666"/>
                </a:solidFill>
                <a:latin typeface="Arial"/>
                <a:ea typeface="KaiTi" panose="02010609060101010101" pitchFamily="49" charset="-122"/>
              </a:defRPr>
            </a:pPr>
            <a:endParaRPr lang="en-US"/>
          </a:p>
        </c:txPr>
        <c:crossAx val="1"/>
        <c:crosses val="autoZero"/>
        <c:crossBetween val="between"/>
      </c:valAx>
      <c:spPr>
        <a:noFill/>
        <a:ln>
          <a:noFill/>
        </a:ln>
      </c:spPr>
    </c:plotArea>
    <c:plotVisOnly val="1"/>
    <c:dispBlanksAs val="gap"/>
    <c:showDLblsOverMax val="1"/>
  </c:chart>
  <c:spPr>
    <a:noFill/>
    <a:ln>
      <a:noFill/>
    </a:ln>
  </c:sp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barChart>
        <c:barDir val="col"/>
        <c:grouping val="stacked"/>
        <c:varyColors val="0"/>
        <c:ser>
          <c:idx val="0"/>
          <c:order val="0"/>
          <c:tx>
            <c:strRef>
              <c:f>Sheet1!$B$1</c:f>
              <c:strCache>
                <c:ptCount val="1"/>
              </c:strCache>
            </c:strRef>
          </c:tx>
          <c:spPr>
            <a:solidFill>
              <a:srgbClr val="FFFFFF"/>
            </a:solidFill>
          </c:spPr>
          <c:invertIfNegative val="1"/>
          <c:dLbls>
            <c:delete val="1"/>
          </c:dLbls>
          <c:cat>
            <c:strRef>
              <c:f>Sheet1!$A$2:$A$5</c:f>
              <c:strCache>
                <c:ptCount val="4"/>
                <c:pt idx="0">
                  <c:v>Current</c:v>
                </c:pt>
                <c:pt idx="1">
                  <c:v>EPS recovery</c:v>
                </c:pt>
                <c:pt idx="2">
                  <c:v>Multiple recovery to 16x</c:v>
                </c:pt>
                <c:pt idx="3">
                  <c:v>PT</c:v>
                </c:pt>
              </c:strCache>
            </c:strRef>
          </c:cat>
          <c:val>
            <c:numRef>
              <c:f>Sheet1!$B$2:$B$5</c:f>
              <c:numCache>
                <c:formatCode>General</c:formatCode>
                <c:ptCount val="4"/>
                <c:pt idx="0">
                  <c:v>0</c:v>
                </c:pt>
                <c:pt idx="1">
                  <c:v>227.9</c:v>
                </c:pt>
                <c:pt idx="2">
                  <c:v>227.9</c:v>
                </c:pt>
                <c:pt idx="3">
                  <c:v>0</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0578-5047-8C31-D9928A0EB4EF}"/>
            </c:ext>
          </c:extLst>
        </c:ser>
        <c:ser>
          <c:idx val="1"/>
          <c:order val="1"/>
          <c:tx>
            <c:strRef>
              <c:f>Sheet1!$C$1</c:f>
              <c:strCache>
                <c:ptCount val="1"/>
              </c:strCache>
            </c:strRef>
          </c:tx>
          <c:spPr>
            <a:solidFill>
              <a:srgbClr val="051C2C"/>
            </a:solidFill>
          </c:spPr>
          <c:invertIfNegative val="1"/>
          <c:dLbls>
            <c:numFmt formatCode="#,##0.0" sourceLinked="0"/>
            <c:spPr>
              <a:noFill/>
              <a:ln>
                <a:noFill/>
              </a:ln>
              <a:effectLst/>
            </c:spPr>
            <c:txPr>
              <a:bodyPr/>
              <a:lstStyle/>
              <a:p>
                <a:pPr>
                  <a:defRPr sz="1400" b="0" i="0" u="none" strike="noStrike" noProof="1">
                    <a:solidFill>
                      <a:srgbClr val="FFFFFF"/>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Current</c:v>
                </c:pt>
                <c:pt idx="1">
                  <c:v>EPS recovery</c:v>
                </c:pt>
                <c:pt idx="2">
                  <c:v>Multiple recovery to 16x</c:v>
                </c:pt>
                <c:pt idx="3">
                  <c:v>PT</c:v>
                </c:pt>
              </c:strCache>
            </c:strRef>
          </c:cat>
          <c:val>
            <c:numRef>
              <c:f>Sheet1!$C$2:$C$5</c:f>
              <c:numCache>
                <c:formatCode>General</c:formatCode>
                <c:ptCount val="4"/>
                <c:pt idx="0">
                  <c:v>227.9</c:v>
                </c:pt>
                <c:pt idx="3">
                  <c:v>346</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0578-5047-8C31-D9928A0EB4EF}"/>
            </c:ext>
          </c:extLst>
        </c:ser>
        <c:ser>
          <c:idx val="2"/>
          <c:order val="2"/>
          <c:tx>
            <c:strRef>
              <c:f>Sheet1!$D$1</c:f>
              <c:strCache>
                <c:ptCount val="1"/>
              </c:strCache>
            </c:strRef>
          </c:tx>
          <c:spPr>
            <a:solidFill>
              <a:srgbClr val="00A9F4"/>
            </a:solidFill>
          </c:spPr>
          <c:invertIfNegative val="1"/>
          <c:dLbls>
            <c:numFmt formatCode="\+#,##0.0" sourceLinked="0"/>
            <c:spPr>
              <a:noFill/>
              <a:ln>
                <a:noFill/>
              </a:ln>
              <a:effectLst/>
            </c:spPr>
            <c:txPr>
              <a:bodyPr/>
              <a:lstStyle/>
              <a:p>
                <a:pPr>
                  <a:defRPr sz="1400" b="0" i="0" u="none" strike="noStrike" noProof="1">
                    <a:solidFill>
                      <a:srgbClr val="FFFFFF"/>
                    </a:solidFill>
                    <a:latin typeface="Arial"/>
                    <a:ea typeface="KaiTi" panose="02010609060101010101" pitchFamily="49" charset="-122"/>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Current</c:v>
                </c:pt>
                <c:pt idx="1">
                  <c:v>EPS recovery</c:v>
                </c:pt>
                <c:pt idx="2">
                  <c:v>Multiple recovery to 16x</c:v>
                </c:pt>
                <c:pt idx="3">
                  <c:v>PT</c:v>
                </c:pt>
              </c:strCache>
            </c:strRef>
          </c:cat>
          <c:val>
            <c:numRef>
              <c:f>Sheet1!$D$2:$D$5</c:f>
              <c:numCache>
                <c:formatCode>General</c:formatCode>
                <c:ptCount val="4"/>
                <c:pt idx="1">
                  <c:v>0</c:v>
                </c:pt>
                <c:pt idx="2">
                  <c:v>118.1</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0578-5047-8C31-D9928A0EB4EF}"/>
            </c:ext>
          </c:extLst>
        </c:ser>
        <c:dLbls>
          <c:dLblPos val="ctr"/>
          <c:showLegendKey val="0"/>
          <c:showVal val="1"/>
          <c:showCatName val="0"/>
          <c:showSerName val="0"/>
          <c:showPercent val="0"/>
          <c:showBubbleSize val="0"/>
        </c:dLbls>
        <c:gapWidth val="82"/>
        <c:overlap val="100"/>
        <c:axId val="1"/>
        <c:axId val="2"/>
      </c:barChart>
      <c:catAx>
        <c:axId val="1"/>
        <c:scaling>
          <c:orientation val="minMax"/>
        </c:scaling>
        <c:delete val="0"/>
        <c:axPos val="b"/>
        <c:majorGridlines>
          <c:spPr>
            <a:ln>
              <a:solidFill>
                <a:srgbClr val="FFFFFF">
                  <a:alpha val="0"/>
                </a:srgbClr>
              </a:solidFill>
            </a:ln>
          </c:spPr>
        </c:majorGridlines>
        <c:numFmt formatCode="General" sourceLinked="0"/>
        <c:majorTickMark val="out"/>
        <c:minorTickMark val="none"/>
        <c:tickLblPos val="low"/>
        <c:spPr>
          <a:ln w="12700">
            <a:solidFill>
              <a:srgbClr val="000000"/>
            </a:solidFill>
          </a:ln>
        </c:spPr>
        <c:txPr>
          <a:bodyPr/>
          <a:lstStyle/>
          <a:p>
            <a:pPr>
              <a:defRPr sz="1400" b="0" i="0" u="none" strike="noStrike" noProof="1">
                <a:solidFill>
                  <a:srgbClr val="333333"/>
                </a:solidFill>
                <a:latin typeface="Arial"/>
                <a:ea typeface="KaiTi" panose="02010609060101010101" pitchFamily="49" charset="-122"/>
              </a:defRPr>
            </a:pPr>
            <a:endParaRPr lang="en-US"/>
          </a:p>
        </c:txPr>
        <c:crossAx val="2"/>
        <c:crosses val="autoZero"/>
        <c:auto val="1"/>
        <c:lblAlgn val="ctr"/>
        <c:lblOffset val="100"/>
        <c:noMultiLvlLbl val="1"/>
      </c:catAx>
      <c:valAx>
        <c:axId val="2"/>
        <c:scaling>
          <c:orientation val="minMax"/>
          <c:max val="600"/>
          <c:min val="0"/>
        </c:scaling>
        <c:delete val="0"/>
        <c:axPos val="l"/>
        <c:majorGridlines>
          <c:spPr>
            <a:ln>
              <a:solidFill>
                <a:srgbClr val="FFFFFF">
                  <a:alpha val="0"/>
                </a:srgbClr>
              </a:solidFill>
            </a:ln>
          </c:spPr>
        </c:majorGridlines>
        <c:numFmt formatCode="#,##0" sourceLinked="0"/>
        <c:majorTickMark val="out"/>
        <c:minorTickMark val="none"/>
        <c:tickLblPos val="none"/>
        <c:spPr>
          <a:ln>
            <a:noFill/>
          </a:ln>
        </c:spPr>
        <c:txPr>
          <a:bodyPr/>
          <a:lstStyle/>
          <a:p>
            <a:pPr>
              <a:defRPr sz="1200" b="0" i="0" u="none" strike="noStrike" noProof="1">
                <a:solidFill>
                  <a:srgbClr val="000000"/>
                </a:solidFill>
                <a:latin typeface="Arial"/>
                <a:ea typeface="KaiTi" panose="02010609060101010101" pitchFamily="49" charset="-122"/>
              </a:defRPr>
            </a:pPr>
            <a:endParaRPr lang="en-US"/>
          </a:p>
        </c:txPr>
        <c:crossAx val="1"/>
        <c:crosses val="autoZero"/>
        <c:crossBetween val="between"/>
      </c:valAx>
      <c:spPr>
        <a:noFill/>
        <a:ln>
          <a:noFill/>
        </a:ln>
      </c:spPr>
    </c:plotArea>
    <c:plotVisOnly val="1"/>
    <c:dispBlanksAs val="gap"/>
    <c:showDLblsOverMax val="1"/>
  </c:chart>
  <c:spPr>
    <a:noFill/>
    <a:ln>
      <a:noFill/>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4549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封面：增持，目标价 400 元（自有 2027E EPS 24.90 元 × 15x，卖方中位 21.8x 的约 7 折）；现价 297.69 元（10/9 收盘），上行 +34%。卖方 12 家目标价 460-770 元，中位约 551 元。</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目录：第 1 部分给结论（增持，目标价 400 元）和验证点；第 2 部分拆解现价隐含的预期；第 3-5 部分是证据链；第 6 部分是风险、催化剂与情景。</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第一部分：投资论点。评级、目标价、三条核心论点与验证点决策规则。</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结论：增持，目标价 400 元。市场担心 2027 年盈利下修 10-15%，我们认为不会：自有 2027E 归母 1,152 亿与 Wind 1,162 亿基本一致。盈利守住，EPS 滚动即 +19.8%，倍数回到 16x 即 400 元（卖方中位 21.8x 的约 7 折）；+34% 中约 60% 来自 EPS 滚动、40% 来自倍数修复（见第 38 页）。3Q26（10/20 盘后）是第一个验证点，券商预期横跨 0.090 复核线（Macquarie、Bernstein 偏下，JPM、MS 偏上）。</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单位净利 2022 年以来在 0.097-0.113 元/Wh，说明通缩期成本传导有效；锂价上行的 2Q26 单位净利同比 −12%，2H26 看能否守在 0.090 以上（三档决策表）。</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储能出货 2023-2026E 约 3.5 倍，系统集成是毛利率上行的来源（高盛 2030E 假设）。「其他」68 亿利润没有公司明细，LRS 与 ATL 年费合计约 34 亿元/年，只能解释一部分，不作为估值支撑。</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回调最深 38.6%（现价口径 −36.3%）主要来自倍数压缩：一致预期基本未下修（东吴 9/21 下调 2027E 至 1,125 亿，尚未进入同花顺均值），股价 7/24 以来 −23%。回购截至 9/30 已执行 33.03 亿元，方案 200-400 亿元。</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2026H1 营收 +54.8%、归母 +42.0%，收入利润同创同期新高；PE(TTM) 15.61x（10/8）处历史低位，10/9 收盘约 16.2x。已兑现业绩创新高，市场担心 2027 年盈利下修，先压了倍数。</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第二部分：市场预期与非共识。市场在定价什么、哪个被定价的假设是错的。</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两种定价框架：市场担心 2027 年盈利下修 10-15%，给 NTM 12.1x；我们认为税负共担后单位净利仍守在约 0.090，盈利不下修，倍数才能修复，目标价 400 元。</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现价 297.69 元对应 NTM 12.1x（2027E 11.5x），接近 2024 年初谷底 11x，而卖方隐含 2027E 中位是 21.8x。市场在定价 2027 年盈利下修；3Q26 是第一个验证点。</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H/A 溢价 10/9 为 41.9%，三季度运行在 42-48% 的高位平台。这是相对价值信号：收窄可以来自 A 股上涨，也可以来自 H 股下跌，本报告不把它放进目标价。</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去宁德化是本轮回调的空头主线。本页正反对照：正方=自研/二供落地与订单转移的真实证据（理想 i6 代工、小米龙甲、亿纬-Fluence 206GWh）；反方=JPM 60 页「去宁德化交易是误判」、工信部发声、份额与利润现实。结论与全 deck 一致：叙事先于基本面，可量化敞口约 3-4% 出货，裁决在 10/20 三季报与 CABIA 9 月份额线，而非叙事强弱。</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第三部分：行业与竞争。需求分歧集中在储能，格局高度集中，宁德利润份额远高于出货份额。</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全球锂电需求 2,537-3,092GWh，机构高低差 22%，主要来自口径分化，全部机构预测增长。1H26 产量 +47%、储能出货 +71% 支持区间中上部。</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储能需求预测 795-1,111GWh，分歧 316GWh 占锂电总分歧约六成。8 月行业排产 311.85GWh（百川盈孚），鑫椤 9 月 211.3GWh 环比 +6.3%；8 月国内新增投运 11.42GWh，同比 +20%，1-8 月累计 77.84GWh，同比 +4.3%（1H26 为 −16%，CNESA）。</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全球动力份额 39.4%（SNE 1-8 月，+1.7pct），国内份额 1-8 月 44.7%（CABIA 全口径）。盈利比份额更集中，2025 年一家贡献电池板块利润近 90%。</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储能份额 SNE 同口径 1H25 25.6% → 1H26 27.1%（+1.5pct），出货 125GWh 仍第一。储能毛利率历年高于动力，2025 全年 26.71%，1H26 为 23.96%。</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三条技术路线：超充已在报表（奇瑞星纪元 ET 首发），钠电有 67GWh 框架协议（非确定订单），固态仍处 TRL 4/9、成本为液态 5 倍的早期阶段。</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政策成本三年传导链。消费税依据公告 2026 年第 20 号；美国侧为 EO 14421（8/26 签署）。JPM 最坏情形桥累计 -0.024 元/Wh（四步：-0.004/-0.006/-0.008/-0.006），实际传导约减半。FEOC 方向 IRS Notice 2026-15 已偏严。</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三种竞争路线对照。宁德第一大客户未具名占 13.73%，前五合计 38.96%。UBS 拆解的 4680 样本是特斯拉自产、非松下。赛力斯 96.7% 为 2025 年口径，2026 年问界已引入中创新航、国轩多供。</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竞争力评估：6 个维度 × 4 家，评分为本报告判断。宁德在单位盈利、规模、储能、技术和客户结构五项领先；美国本土化是唯一落后项，LGES 靠美国产能和 AMPC 占优，宁德只能通过 LRS 授权进入，这也是 FEOC 细则和 1260H 的风险所在。储能是最接近的战场：比亚迪拿下 Masdar 11.275GWh，亿纬与 Fluence 签了 206GWh。</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第四部分：公司深潜。商业机制、业务全景与护城河。</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储能确收滞后 6-9 个月，部分解释了排产与装机的剪刀差。动力当季确收，储能在并网时点确收。8 月排产 311.85GWh（百川盈孚口径），鑫椤 9 月 211.3GWh 环比 +6.3%。</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2026H1 四个分部：动力 69.4% 收入、GM 20.63%；储能 19.2%、GM 23.96%（历年高于动力）；「其他」4.6% 收入贡献约 68 亿利润（东吴估，占归母 15.7%）。</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动力出货四年 4.6 倍，含税单价 0.66 元/Wh 自 2025 年企稳。高端外供 5M26 为 75%（GS Exhibit 30），较 2020 年 98% 有所下降。</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储能收入 +88%，587Ah 降本 42%。系统集成占比 1/3→2/3 为高盛 2030E 假设；公司称储能系统占比接近七成（原文或指境内）。储能毛利率高于动力，占比提升不摊薄综合毛利率。</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换电站约 2,000 座，兑现度较高。钠电 67GWh 均为框架协议：海博思创 60GWh 三年战略合作、Alfen 5GWh MoU（2027 年起部署）、Solarpro 2GWh 战略合作（2026 年内首个项目），都不是确定订单。天恒钠电交付尚无公告。</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固态是防御性跟进：公司称已建两条中试线，但 TRL 仅 4/9、成本约为液态 5 倍。合肥那条硫化物中试线属国轩高科，不是宁德。检验点在 2027 年是否出现非宁德系规模化装车。</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LRS 三厂满产 50GWh 对应约 23.6 亿/年（7 美元/kWh × 50GWh × 6.7489），约占自有 2027E 归母 2.0%。ATL 年费 1.5 亿美元约 10.1 亿元。FEOC 方向 IRS Notice 2026-15 已偏严。</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同按东吴口径，宁德 26Q2 单位净利 0.07 元/Wh，约为二线 0.025 的 2.8 倍；差距来源包括制造代差、采购锁价、技术溢价与费用摊薄，UBS 拆解神行全成本 $54.62/kWh。</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第五部分：财务与估值。财务质量、盈利预测与估值主链。</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毛利率同比 -1.09pct，其中分部自身毛利率贡献 -1.01pct（92.7%），结构效应接近零（-0.08pct）。储能 GM 高于动力，占比提升反而拉高综合毛利率。下滑主因是价格和成本。</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净现金 2,230-2,912 亿，CFO 602 亿。有息负债中长期部分占 71.2%，主体是长期借款（49.8%），应付债券占 19.1%。回购截至 9/30 累计 33.03 亿元。半年报未经审计。</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盈利与卖方对照：我们的 2027E 归母 1,152 亿与 Wind 1,162 亿基本一致。12 家卖方全部 Buy/OW，GS/MS/JPM 的 2027E 隐含 P/E 为 22.8x/21.9x/20.5x，中位 21.8x；本报告保守取其约 7 折 15x 为目标倍数。</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目标价 400 元 = 自有 2027E EPS 24.90 元 × 16x（卖方中位 21.8x 的约 7 折，保守口径），低于卖方四分位 506-600 元。前提是盈利不下修，+34% 约 60% 来自 EPS 滚动、40% 来自倍数修复（归因见第 38 页）；400 元在 12 个月后约合 NTM 12.6x；卖方中位 21.8x 对应 543 元（参考）。</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目标价归因：400 元 = 自有 2027E EPS 24.90 元 × 16x（卖方中位 21.8x 的约 7.3 折）。相对现价 +34%，拆成 EPS 滚动一年 +19.8% 和倍数修复 +12%（NTM 12.1x 到 12.6x），约 80% 来自 EPS 滚动、20% 来自倍数。倍数修复的前提是 2027 年盈利不下修；如果买方预期兑现（下修 10-15%、给 11-12x），股价是 235-271 元。</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第六部分：风险、催化剂与情景。压力测试、催化剂日历与情景概率。</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压力测试：税负按共担一半计入基准；锂价从现价 12.2 万涨到 20 万，半传导下 2027 归母约 −298 亿；理想全系切换，但敞口约 2-3%。国内份额（CABIA 全口径累计）1-8 月 44.7%，已触及 45% 的复核线；本报告建议维持（同比 +2.0pct），请投委会确认。</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悲观情景：2027E 归母 860-960 亿 × 10-12x = 186-249 元，概率 25%，价格战（约 139-167 元）是悲观内的尾部。复核按基本面触发，不按股价。</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催化剂：3Q26 业绩（预计 10 月下旬）是最近也最重的验证点，按三档决策表处理；DOE 细则 12/24 前出台；回购截至 9/30 累计 33.03 亿元。</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情景：乐观 585 元（20%）、基准 400 元（55%）、悲观 217 元（25%），概率加权期望 391 元，较现价 +27%。基准对悲观中值的风险收益比约 1.3:1。</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txBox="1">
            <a:spLocks noGrp="1"/>
          </p:cNvSpPr>
          <p:nvPr>
            <p:ph type="body"/>
          </p:nvPr>
        </p:nvSpPr>
        <p:spPr>
          <a:xfrm>
            <a:off x="0" y="0"/>
            <a:ext cx="0" cy="0"/>
          </a:xfrm>
          <a:prstGeom prst="rect">
            <a:avLst/>
          </a:prstGeom>
          <a:noFill/>
        </p:spPr>
        <p:txBody>
          <a:bodyPr/>
          <a:lstStyle/>
          <a:p>
            <a:r>
              <a:rPr lang="en-US" sz="1200" noProof="1"/>
              <a:t>方法论：卖方目标价与倍数取 12 家最新原件，行情截至 2026-10-09 收盘；关键数字回到公告、政府原文与卖方原件核对，未能核实的在脚注标明。</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emf"/><Relationship Id="rId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B0CE03F8-CAB5-6A61-44B3-B3FB9F1D6408}"/>
              </a:ext>
            </a:extLst>
          </p:cNvPr>
          <p:cNvGraphicFramePr>
            <a:graphicFrameLocks/>
          </p:cNvGraphicFramePr>
          <p:nvPr userDrawn="1">
            <p:custDataLst>
              <p:tags r:id="rId3"/>
            </p:custDataLst>
            <p:extLst>
              <p:ext uri="{D42A27DB-BD31-4B8C-83A1-F6EECF244321}">
                <p14:modId xmlns:p14="http://schemas.microsoft.com/office/powerpoint/2010/main" val="178298453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幻灯片" r:id="rId4" imgW="7772400" imgH="10058400" progId="TCLayout.ActiveDocument.1">
                  <p:embed/>
                </p:oleObj>
              </mc:Choice>
              <mc:Fallback>
                <p:oleObj name="thinkcell 幻灯片" r:id="rId4" imgW="7772400" imgH="10058400" progId="TCLayout.ActiveDocument.1">
                  <p:embed/>
                  <p:pic>
                    <p:nvPicPr>
                      <p:cNvPr id="0" name=""/>
                      <p:cNvPicPr/>
                      <p:nvPr/>
                    </p:nvPicPr>
                    <p:blipFill>
                      <a:blip r:embed="rId5"/>
                      <a:stretch>
                        <a:fillRect/>
                      </a:stretch>
                    </p:blipFill>
                    <p:spPr>
                      <a:xfrm>
                        <a:off x="1588" y="1588"/>
                        <a:ext cx="1227" cy="1588"/>
                      </a:xfrm>
                      <a:prstGeom prst="rect">
                        <a:avLst/>
                      </a:prstGeom>
                    </p:spPr>
                  </p:pic>
                </p:oleObj>
              </mc:Fallback>
            </mc:AlternateContent>
          </a:graphicData>
        </a:graphic>
      </p:graphicFrame>
    </p:spTree>
  </p:cSld>
  <p:clrMap bg1="lt1" tx1="dk1" bg2="lt2" tx2="dk2" accent1="accent1" accent2="accent2" accent3="accent3" accent4="accent4" accent5="accent5" accent6="accent6" hlink="hlink" folHlink="folHlink"/>
  <p:sldLayoutIdLst>
    <p:sldLayoutId id="2147483649" r:id="rId1"/>
  </p:sldLayoutIdLst>
  <p:txStyles>
    <p:titleStyle/>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chart" Target="../charts/chart1.xml"/><Relationship Id="rId7" Type="http://schemas.openxmlformats.org/officeDocument/2006/relationships/image" Target="../media/image9.sv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1.svg"/><Relationship Id="rId4" Type="http://schemas.openxmlformats.org/officeDocument/2006/relationships/image" Target="../media/image8.svg"/></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oleObject" Target="../embeddings/oleObject2.bin"/><Relationship Id="rId7" Type="http://schemas.openxmlformats.org/officeDocument/2006/relationships/image" Target="../media/image15.pn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emf"/><Relationship Id="rId9"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chart" Target="../charts/chart6.xml"/><Relationship Id="rId1" Type="http://schemas.openxmlformats.org/officeDocument/2006/relationships/slideLayout" Target="../slideLayouts/slideLayout1.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5.svg"/></Relationships>
</file>

<file path=ppt/slides/_rels/slide1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svg"/><Relationship Id="rId7" Type="http://schemas.openxmlformats.org/officeDocument/2006/relationships/image" Target="../media/image31.svg"/><Relationship Id="rId2" Type="http://schemas.openxmlformats.org/officeDocument/2006/relationships/image" Target="../media/image26.svg"/><Relationship Id="rId1" Type="http://schemas.openxmlformats.org/officeDocument/2006/relationships/slideLayout" Target="../slideLayouts/slideLayout1.xml"/><Relationship Id="rId6" Type="http://schemas.openxmlformats.org/officeDocument/2006/relationships/image" Target="../media/image30.svg"/><Relationship Id="rId5" Type="http://schemas.openxmlformats.org/officeDocument/2006/relationships/image" Target="../media/image29.svg"/><Relationship Id="rId4" Type="http://schemas.openxmlformats.org/officeDocument/2006/relationships/image" Target="../media/image28.svg"/><Relationship Id="rId9" Type="http://schemas.openxmlformats.org/officeDocument/2006/relationships/image" Target="../media/image33.svg"/></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32.svg"/></Relationships>
</file>

<file path=ppt/slides/_rels/slide2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8.svg"/><Relationship Id="rId4" Type="http://schemas.openxmlformats.org/officeDocument/2006/relationships/image" Target="../media/image38.svg"/></Relationships>
</file>

<file path=ppt/slides/_rels/slide26.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chart" Target="../charts/chart13.xml"/><Relationship Id="rId7" Type="http://schemas.openxmlformats.org/officeDocument/2006/relationships/image" Target="../media/image10.sv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chart" Target="../charts/chart16.xml"/><Relationship Id="rId5" Type="http://schemas.openxmlformats.org/officeDocument/2006/relationships/chart" Target="../charts/chart15.xml"/><Relationship Id="rId4" Type="http://schemas.openxmlformats.org/officeDocument/2006/relationships/chart" Target="../charts/chart14.xml"/><Relationship Id="rId9" Type="http://schemas.openxmlformats.org/officeDocument/2006/relationships/image" Target="../media/image39.svg"/></Relationships>
</file>

<file path=ppt/slides/_rels/slide27.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40.svg"/><Relationship Id="rId5" Type="http://schemas.openxmlformats.org/officeDocument/2006/relationships/image" Target="../media/image39.svg"/><Relationship Id="rId4" Type="http://schemas.openxmlformats.org/officeDocument/2006/relationships/image" Target="../media/image37.svg"/></Relationships>
</file>

<file path=ppt/slides/_rels/slide28.xml.rels><?xml version="1.0" encoding="UTF-8" standalone="yes"?>
<Relationships xmlns="http://schemas.openxmlformats.org/package/2006/relationships"><Relationship Id="rId8" Type="http://schemas.openxmlformats.org/officeDocument/2006/relationships/image" Target="../media/image43.svg"/><Relationship Id="rId13" Type="http://schemas.openxmlformats.org/officeDocument/2006/relationships/image" Target="../media/image48.svg"/><Relationship Id="rId3" Type="http://schemas.openxmlformats.org/officeDocument/2006/relationships/notesSlide" Target="../notesSlides/notesSlide19.xml"/><Relationship Id="rId7" Type="http://schemas.openxmlformats.org/officeDocument/2006/relationships/image" Target="../media/image42.svg"/><Relationship Id="rId12" Type="http://schemas.openxmlformats.org/officeDocument/2006/relationships/image" Target="../media/image47.svg"/><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37.svg"/><Relationship Id="rId11" Type="http://schemas.openxmlformats.org/officeDocument/2006/relationships/image" Target="../media/image46.svg"/><Relationship Id="rId5" Type="http://schemas.openxmlformats.org/officeDocument/2006/relationships/image" Target="../media/image41.emf"/><Relationship Id="rId10" Type="http://schemas.openxmlformats.org/officeDocument/2006/relationships/image" Target="../media/image45.svg"/><Relationship Id="rId4" Type="http://schemas.openxmlformats.org/officeDocument/2006/relationships/oleObject" Target="../embeddings/oleObject3.bin"/><Relationship Id="rId9" Type="http://schemas.openxmlformats.org/officeDocument/2006/relationships/image" Target="../media/image44.svg"/><Relationship Id="rId14" Type="http://schemas.openxmlformats.org/officeDocument/2006/relationships/image" Target="../media/image49.svg"/></Relationships>
</file>

<file path=ppt/slides/_rels/slide29.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11.svg"/><Relationship Id="rId7" Type="http://schemas.openxmlformats.org/officeDocument/2006/relationships/image" Target="../media/image49.sv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39.svg"/><Relationship Id="rId11" Type="http://schemas.openxmlformats.org/officeDocument/2006/relationships/image" Target="../media/image54.svg"/><Relationship Id="rId5" Type="http://schemas.openxmlformats.org/officeDocument/2006/relationships/image" Target="../media/image50.svg"/><Relationship Id="rId10" Type="http://schemas.openxmlformats.org/officeDocument/2006/relationships/image" Target="../media/image53.svg"/><Relationship Id="rId4" Type="http://schemas.openxmlformats.org/officeDocument/2006/relationships/image" Target="../media/image37.svg"/><Relationship Id="rId9" Type="http://schemas.openxmlformats.org/officeDocument/2006/relationships/image" Target="../media/image52.svg"/></Relationships>
</file>

<file path=ppt/slides/_rels/slide30.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57.svg"/><Relationship Id="rId4" Type="http://schemas.openxmlformats.org/officeDocument/2006/relationships/image" Target="../media/image56.sv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xml"/><Relationship Id="rId5" Type="http://schemas.openxmlformats.org/officeDocument/2006/relationships/image" Target="../media/image61.png"/><Relationship Id="rId4" Type="http://schemas.openxmlformats.org/officeDocument/2006/relationships/image" Target="../media/image60.png"/></Relationships>
</file>

<file path=ppt/slides/_rels/slide34.xml.rels><?xml version="1.0" encoding="UTF-8" standalone="yes"?>
<Relationships xmlns="http://schemas.openxmlformats.org/package/2006/relationships"><Relationship Id="rId3" Type="http://schemas.openxmlformats.org/officeDocument/2006/relationships/chart" Target="../charts/chart18.xml"/><Relationship Id="rId7" Type="http://schemas.openxmlformats.org/officeDocument/2006/relationships/image" Target="../media/image63.sv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62.svg"/><Relationship Id="rId5" Type="http://schemas.openxmlformats.org/officeDocument/2006/relationships/image" Target="../media/image5.svg"/><Relationship Id="rId4" Type="http://schemas.openxmlformats.org/officeDocument/2006/relationships/image" Target="../media/image37.svg"/></Relationships>
</file>

<file path=ppt/slides/_rels/slide35.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chart" Target="../charts/chart21.xml"/></Relationships>
</file>

<file path=ppt/slides/_rels/slide37.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65.svg"/><Relationship Id="rId5" Type="http://schemas.openxmlformats.org/officeDocument/2006/relationships/image" Target="../media/image64.svg"/><Relationship Id="rId4" Type="http://schemas.openxmlformats.org/officeDocument/2006/relationships/image" Target="../media/image6.svg"/></Relationships>
</file>

<file path=ppt/slides/_rels/slide38.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66.svg"/></Relationships>
</file>

<file path=ppt/slides/_rels/slide41.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chart" Target="../charts/chart25.xml"/><Relationship Id="rId7" Type="http://schemas.openxmlformats.org/officeDocument/2006/relationships/image" Target="../media/image11.sv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chart" Target="../charts/chart27.xml"/><Relationship Id="rId4" Type="http://schemas.openxmlformats.org/officeDocument/2006/relationships/chart" Target="../charts/chart26.xml"/><Relationship Id="rId9" Type="http://schemas.openxmlformats.org/officeDocument/2006/relationships/image" Target="../media/image68.sv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chart" Target="../charts/chart30.xml"/></Relationships>
</file>

<file path=ppt/slides/_rels/slide45.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chart" Target="../charts/chart31.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69.svg"/><Relationship Id="rId4" Type="http://schemas.openxmlformats.org/officeDocument/2006/relationships/image" Target="../media/image11.sv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8" Type="http://schemas.openxmlformats.org/officeDocument/2006/relationships/image" Target="../media/image71.svg"/><Relationship Id="rId13" Type="http://schemas.openxmlformats.org/officeDocument/2006/relationships/image" Target="../media/image66.svg"/><Relationship Id="rId3" Type="http://schemas.openxmlformats.org/officeDocument/2006/relationships/image" Target="../media/image37.svg"/><Relationship Id="rId7" Type="http://schemas.openxmlformats.org/officeDocument/2006/relationships/image" Target="../media/image11.svg"/><Relationship Id="rId12" Type="http://schemas.openxmlformats.org/officeDocument/2006/relationships/image" Target="../media/image3.sv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39.svg"/><Relationship Id="rId11" Type="http://schemas.openxmlformats.org/officeDocument/2006/relationships/image" Target="../media/image74.svg"/><Relationship Id="rId5" Type="http://schemas.openxmlformats.org/officeDocument/2006/relationships/image" Target="../media/image6.svg"/><Relationship Id="rId10" Type="http://schemas.openxmlformats.org/officeDocument/2006/relationships/image" Target="../media/image73.svg"/><Relationship Id="rId4" Type="http://schemas.openxmlformats.org/officeDocument/2006/relationships/image" Target="../media/image70.svg"/><Relationship Id="rId9" Type="http://schemas.openxmlformats.org/officeDocument/2006/relationships/image" Target="../media/image72.svg"/></Relationships>
</file>

<file path=ppt/slides/_rels/slide57.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25.svg"/><Relationship Id="rId4" Type="http://schemas.openxmlformats.org/officeDocument/2006/relationships/image" Target="../media/image75.sv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 name="cover-photo"/>
          <p:cNvPicPr/>
          <p:nvPr/>
        </p:nvPicPr>
        <p:blipFill>
          <a:blip r:embed="rId3"/>
          <a:stretch>
            <a:fillRect/>
          </a:stretch>
        </p:blipFill>
        <p:spPr>
          <a:xfrm>
            <a:off x="0" y="0"/>
            <a:ext cx="18288000" cy="10287000"/>
          </a:xfrm>
          <a:prstGeom prst="rect">
            <a:avLst/>
          </a:prstGeom>
          <a:ln>
            <a:noFill/>
          </a:ln>
        </p:spPr>
      </p:pic>
      <p:sp>
        <p:nvSpPr>
          <p:cNvPr id="3" name="cover-dimmer"/>
          <p:cNvSpPr/>
          <p:nvPr/>
        </p:nvSpPr>
        <p:spPr>
          <a:xfrm>
            <a:off x="0" y="0"/>
            <a:ext cx="18288000" cy="10287000"/>
          </a:xfrm>
          <a:prstGeom prst="rect">
            <a:avLst/>
          </a:prstGeom>
          <a:gradFill rotWithShape="1">
            <a:gsLst>
              <a:gs pos="0">
                <a:srgbClr val="000000">
                  <a:alpha val="61961"/>
                </a:srgbClr>
              </a:gs>
              <a:gs pos="46000">
                <a:srgbClr val="000000">
                  <a:alpha val="34118"/>
                </a:srgbClr>
              </a:gs>
              <a:gs pos="78000">
                <a:srgbClr val="000000">
                  <a:alpha val="0"/>
                </a:srgbClr>
              </a:gs>
            </a:gsLst>
            <a:lin ang="0" scaled="1"/>
          </a:gradFill>
          <a:ln>
            <a:noFill/>
          </a:ln>
        </p:spPr>
        <p:txBody>
          <a:bodyPr/>
          <a:lstStyle/>
          <a:p>
            <a:endParaRPr lang="zh-CN" altLang="en-US"/>
          </a:p>
        </p:txBody>
      </p:sp>
      <p:sp>
        <p:nvSpPr>
          <p:cNvPr id="4" name="cover-panel"/>
          <p:cNvSpPr/>
          <p:nvPr/>
        </p:nvSpPr>
        <p:spPr>
          <a:xfrm>
            <a:off x="838200" y="1962150"/>
            <a:ext cx="11963400" cy="7829550"/>
          </a:xfrm>
          <a:prstGeom prst="rect">
            <a:avLst/>
          </a:prstGeom>
          <a:solidFill>
            <a:srgbClr val="061422">
              <a:alpha val="90196"/>
            </a:srgbClr>
          </a:solidFill>
          <a:ln>
            <a:noFill/>
          </a:ln>
        </p:spPr>
        <p:txBody>
          <a:bodyPr/>
          <a:lstStyle/>
          <a:p>
            <a:endParaRPr lang="zh-CN" altLang="en-US"/>
          </a:p>
        </p:txBody>
      </p:sp>
      <p:sp>
        <p:nvSpPr>
          <p:cNvPr id="5" name="cover-panel-hairline"/>
          <p:cNvSpPr/>
          <p:nvPr/>
        </p:nvSpPr>
        <p:spPr>
          <a:xfrm>
            <a:off x="838200" y="1962150"/>
            <a:ext cx="11963400" cy="10160"/>
          </a:xfrm>
          <a:prstGeom prst="rect">
            <a:avLst/>
          </a:prstGeom>
          <a:solidFill>
            <a:srgbClr val="FFFFFF">
              <a:alpha val="16078"/>
            </a:srgbClr>
          </a:solidFill>
          <a:ln>
            <a:noFill/>
          </a:ln>
        </p:spPr>
        <p:txBody>
          <a:bodyPr/>
          <a:lstStyle/>
          <a:p>
            <a:endParaRPr lang="zh-CN" altLang="en-US"/>
          </a:p>
        </p:txBody>
      </p:sp>
      <p:sp>
        <p:nvSpPr>
          <p:cNvPr id="6" name="cover-brand"/>
          <p:cNvSpPr txBox="1"/>
          <p:nvPr/>
        </p:nvSpPr>
        <p:spPr>
          <a:xfrm>
            <a:off x="1435100" y="2493010"/>
            <a:ext cx="11094720" cy="825500"/>
          </a:xfrm>
          <a:prstGeom prst="rect">
            <a:avLst/>
          </a:prstGeom>
          <a:noFill/>
          <a:ln>
            <a:noFill/>
          </a:ln>
        </p:spPr>
        <p:txBody>
          <a:bodyPr wrap="square" lIns="0" tIns="0" rIns="0" bIns="0" rtlCol="0" anchor="t"/>
          <a:lstStyle/>
          <a:p>
            <a:pPr algn="l">
              <a:lnSpc>
                <a:spcPts val="3510"/>
              </a:lnSpc>
            </a:pPr>
            <a:r>
              <a:rPr lang="en-US" sz="3000" kern="0" spc="-30" noProof="1">
                <a:solidFill>
                  <a:srgbClr val="FFFFFF"/>
                </a:solidFill>
                <a:latin typeface="Georgia"/>
                <a:ea typeface="楷体"/>
              </a:rPr>
              <a:t>KIMI </a:t>
            </a:r>
            <a:r>
              <a:rPr lang="en-US" sz="3000" kern="0" spc="-30" noProof="1">
                <a:solidFill>
                  <a:srgbClr val="00A9F4"/>
                </a:solidFill>
                <a:latin typeface="Georgia"/>
                <a:ea typeface="楷体"/>
              </a:rPr>
              <a:t>Research</a:t>
            </a:r>
            <a:endParaRPr lang="en-US" sz="3000" noProof="1"/>
          </a:p>
        </p:txBody>
      </p:sp>
      <p:sp>
        <p:nvSpPr>
          <p:cNvPr id="7" name="cover-h1"/>
          <p:cNvSpPr txBox="1"/>
          <p:nvPr/>
        </p:nvSpPr>
        <p:spPr>
          <a:xfrm>
            <a:off x="1435100" y="3454400"/>
            <a:ext cx="11851640" cy="1778000"/>
          </a:xfrm>
          <a:prstGeom prst="rect">
            <a:avLst/>
          </a:prstGeom>
          <a:noFill/>
          <a:ln>
            <a:noFill/>
          </a:ln>
        </p:spPr>
        <p:txBody>
          <a:bodyPr wrap="square" lIns="0" tIns="0" rIns="0" bIns="0" rtlCol="0" anchor="t"/>
          <a:lstStyle/>
          <a:p>
            <a:pPr algn="l">
              <a:lnSpc>
                <a:spcPts val="6879"/>
              </a:lnSpc>
            </a:pPr>
            <a:r>
              <a:rPr lang="en-US" sz="4800" b="1" kern="0" spc="-111" noProof="1">
                <a:solidFill>
                  <a:srgbClr val="FFFFFF"/>
                </a:solidFill>
                <a:latin typeface="Georgia"/>
                <a:ea typeface="楷体"/>
              </a:rPr>
              <a:t>CATL</a:t>
            </a:r>
            <a:r>
              <a:rPr lang="zh-CN" altLang="en-US" sz="4800" noProof="1"/>
              <a:t> </a:t>
            </a:r>
            <a:r>
              <a:rPr lang="en-US" sz="4800" b="1" kern="0" spc="-111" noProof="1">
                <a:solidFill>
                  <a:srgbClr val="FFFFFF"/>
                </a:solidFill>
                <a:latin typeface="Georgia"/>
                <a:ea typeface="楷体"/>
              </a:rPr>
              <a:t>(300750.SZ)</a:t>
            </a:r>
            <a:endParaRPr lang="en-US" sz="4800" noProof="1"/>
          </a:p>
        </p:txBody>
      </p:sp>
      <p:sp>
        <p:nvSpPr>
          <p:cNvPr id="8" name="cover-subtitle"/>
          <p:cNvSpPr txBox="1"/>
          <p:nvPr/>
        </p:nvSpPr>
        <p:spPr>
          <a:xfrm>
            <a:off x="1435100" y="4863464"/>
            <a:ext cx="10795000" cy="898525"/>
          </a:xfrm>
          <a:prstGeom prst="rect">
            <a:avLst/>
          </a:prstGeom>
          <a:noFill/>
          <a:ln>
            <a:noFill/>
          </a:ln>
        </p:spPr>
        <p:txBody>
          <a:bodyPr wrap="none" lIns="0" tIns="0" rIns="0" bIns="0" rtlCol="0" anchor="t"/>
          <a:lstStyle/>
          <a:p>
            <a:pPr algn="l">
              <a:lnSpc>
                <a:spcPts val="3503"/>
              </a:lnSpc>
            </a:pPr>
            <a:r>
              <a:rPr lang="en-US" sz="2400" noProof="1">
                <a:solidFill>
                  <a:srgbClr val="FFFFFF"/>
                </a:solidFill>
                <a:latin typeface="Georgia"/>
                <a:ea typeface="楷体"/>
              </a:rPr>
              <a:t>After the 3Q26 breakdown: earnings downgrades delivered, </a:t>
            </a:r>
          </a:p>
          <a:p>
            <a:pPr algn="l">
              <a:lnSpc>
                <a:spcPts val="3503"/>
              </a:lnSpc>
            </a:pPr>
            <a:r>
              <a:rPr lang="en-US" sz="2400" noProof="1">
                <a:solidFill>
                  <a:srgbClr val="FFFFFF"/>
                </a:solidFill>
                <a:latin typeface="Georgia"/>
                <a:ea typeface="楷体"/>
              </a:rPr>
              <a:t>valuation at its trough — moat intact, pessimism overdone — Buy, PT RMB346</a:t>
            </a:r>
            <a:endParaRPr lang="en-US" sz="2400" noProof="1"/>
          </a:p>
        </p:txBody>
      </p:sp>
      <p:sp>
        <p:nvSpPr>
          <p:cNvPr id="9" name="stat1-bg"/>
          <p:cNvSpPr/>
          <p:nvPr/>
        </p:nvSpPr>
        <p:spPr>
          <a:xfrm>
            <a:off x="1409700" y="5895340"/>
            <a:ext cx="2604770" cy="1023620"/>
          </a:xfrm>
          <a:prstGeom prst="rect">
            <a:avLst/>
          </a:prstGeom>
          <a:solidFill>
            <a:srgbClr val="FFFFFF">
              <a:alpha val="10980"/>
            </a:srgbClr>
          </a:solidFill>
          <a:ln>
            <a:noFill/>
          </a:ln>
        </p:spPr>
        <p:txBody>
          <a:bodyPr/>
          <a:lstStyle/>
          <a:p>
            <a:endParaRPr lang="zh-CN" altLang="en-US"/>
          </a:p>
        </p:txBody>
      </p:sp>
      <p:sp>
        <p:nvSpPr>
          <p:cNvPr id="10" name="stat1-label"/>
          <p:cNvSpPr txBox="1"/>
          <p:nvPr/>
        </p:nvSpPr>
        <p:spPr>
          <a:xfrm>
            <a:off x="1625600" y="6073140"/>
            <a:ext cx="2395220" cy="191770"/>
          </a:xfrm>
          <a:prstGeom prst="rect">
            <a:avLst/>
          </a:prstGeom>
          <a:noFill/>
          <a:ln>
            <a:noFill/>
          </a:ln>
        </p:spPr>
        <p:txBody>
          <a:bodyPr wrap="square" lIns="0" tIns="0" rIns="0" bIns="0" rtlCol="0" anchor="t"/>
          <a:lstStyle/>
          <a:p>
            <a:pPr algn="l">
              <a:lnSpc>
                <a:spcPts val="2033"/>
              </a:lnSpc>
            </a:pPr>
            <a:r>
              <a:rPr lang="en-US" sz="1400" noProof="1">
                <a:solidFill>
                  <a:srgbClr val="C9DCE8"/>
                </a:solidFill>
                <a:latin typeface="Arial"/>
                <a:ea typeface="楷体"/>
              </a:rPr>
              <a:t>Rating</a:t>
            </a:r>
            <a:endParaRPr lang="en-US" sz="1400" noProof="1"/>
          </a:p>
        </p:txBody>
      </p:sp>
      <p:sp>
        <p:nvSpPr>
          <p:cNvPr id="11" name="stat1-value"/>
          <p:cNvSpPr txBox="1"/>
          <p:nvPr/>
        </p:nvSpPr>
        <p:spPr>
          <a:xfrm>
            <a:off x="1625600" y="6334760"/>
            <a:ext cx="2395220" cy="425450"/>
          </a:xfrm>
          <a:prstGeom prst="rect">
            <a:avLst/>
          </a:prstGeom>
          <a:noFill/>
          <a:ln>
            <a:noFill/>
          </a:ln>
        </p:spPr>
        <p:txBody>
          <a:bodyPr wrap="square" lIns="0" tIns="0" rIns="0" bIns="0" rtlCol="0" anchor="t"/>
          <a:lstStyle/>
          <a:p>
            <a:pPr algn="l">
              <a:lnSpc>
                <a:spcPts val="3213"/>
              </a:lnSpc>
            </a:pPr>
            <a:r>
              <a:rPr lang="en-US" sz="3000" b="1" noProof="1">
                <a:solidFill>
                  <a:srgbClr val="00A9F4"/>
                </a:solidFill>
                <a:latin typeface="Georgia"/>
                <a:ea typeface="楷体"/>
              </a:rPr>
              <a:t>Buy</a:t>
            </a:r>
            <a:endParaRPr lang="en-US" sz="3000" noProof="1"/>
          </a:p>
        </p:txBody>
      </p:sp>
      <p:sp>
        <p:nvSpPr>
          <p:cNvPr id="12" name="stat2-bg"/>
          <p:cNvSpPr/>
          <p:nvPr/>
        </p:nvSpPr>
        <p:spPr>
          <a:xfrm>
            <a:off x="4147820" y="5895340"/>
            <a:ext cx="2604770" cy="1023620"/>
          </a:xfrm>
          <a:prstGeom prst="rect">
            <a:avLst/>
          </a:prstGeom>
          <a:solidFill>
            <a:srgbClr val="FFFFFF">
              <a:alpha val="10980"/>
            </a:srgbClr>
          </a:solidFill>
          <a:ln>
            <a:noFill/>
          </a:ln>
        </p:spPr>
        <p:txBody>
          <a:bodyPr/>
          <a:lstStyle/>
          <a:p>
            <a:endParaRPr lang="zh-CN" altLang="en-US"/>
          </a:p>
        </p:txBody>
      </p:sp>
      <p:sp>
        <p:nvSpPr>
          <p:cNvPr id="13" name="stat2-label"/>
          <p:cNvSpPr txBox="1"/>
          <p:nvPr/>
        </p:nvSpPr>
        <p:spPr>
          <a:xfrm>
            <a:off x="4363720" y="6073140"/>
            <a:ext cx="2395220" cy="191770"/>
          </a:xfrm>
          <a:prstGeom prst="rect">
            <a:avLst/>
          </a:prstGeom>
          <a:noFill/>
          <a:ln>
            <a:noFill/>
          </a:ln>
        </p:spPr>
        <p:txBody>
          <a:bodyPr wrap="square" lIns="0" tIns="0" rIns="0" bIns="0" rtlCol="0" anchor="t"/>
          <a:lstStyle/>
          <a:p>
            <a:pPr algn="l">
              <a:lnSpc>
                <a:spcPts val="2033"/>
              </a:lnSpc>
            </a:pPr>
            <a:r>
              <a:rPr lang="en-US" sz="1400" noProof="1">
                <a:solidFill>
                  <a:srgbClr val="C9DCE8"/>
                </a:solidFill>
                <a:latin typeface="Arial"/>
                <a:ea typeface="楷体"/>
              </a:rPr>
              <a:t>Price Target</a:t>
            </a:r>
            <a:endParaRPr lang="en-US" sz="1400" noProof="1"/>
          </a:p>
        </p:txBody>
      </p:sp>
      <p:sp>
        <p:nvSpPr>
          <p:cNvPr id="14" name="stat2-value"/>
          <p:cNvSpPr txBox="1"/>
          <p:nvPr/>
        </p:nvSpPr>
        <p:spPr>
          <a:xfrm>
            <a:off x="4363720" y="6334760"/>
            <a:ext cx="2395220" cy="425450"/>
          </a:xfrm>
          <a:prstGeom prst="rect">
            <a:avLst/>
          </a:prstGeom>
          <a:noFill/>
          <a:ln>
            <a:noFill/>
          </a:ln>
        </p:spPr>
        <p:txBody>
          <a:bodyPr wrap="square" lIns="0" tIns="0" rIns="0" bIns="0" rtlCol="0" anchor="t"/>
          <a:lstStyle/>
          <a:p>
            <a:pPr algn="l">
              <a:lnSpc>
                <a:spcPts val="3213"/>
              </a:lnSpc>
            </a:pPr>
            <a:r>
              <a:rPr lang="en-US" sz="3000" b="1" noProof="1">
                <a:solidFill>
                  <a:srgbClr val="FFFFFF"/>
                </a:solidFill>
                <a:latin typeface="Georgia"/>
                <a:ea typeface="楷体"/>
              </a:rPr>
              <a:t>RMB346</a:t>
            </a:r>
            <a:endParaRPr lang="en-US" sz="3000" noProof="1"/>
          </a:p>
        </p:txBody>
      </p:sp>
      <p:sp>
        <p:nvSpPr>
          <p:cNvPr id="15" name="stat3-bg"/>
          <p:cNvSpPr/>
          <p:nvPr/>
        </p:nvSpPr>
        <p:spPr>
          <a:xfrm>
            <a:off x="6887210" y="5895340"/>
            <a:ext cx="2604770" cy="1023620"/>
          </a:xfrm>
          <a:prstGeom prst="rect">
            <a:avLst/>
          </a:prstGeom>
          <a:solidFill>
            <a:srgbClr val="FFFFFF">
              <a:alpha val="10980"/>
            </a:srgbClr>
          </a:solidFill>
          <a:ln>
            <a:noFill/>
          </a:ln>
        </p:spPr>
        <p:txBody>
          <a:bodyPr/>
          <a:lstStyle/>
          <a:p>
            <a:endParaRPr lang="zh-CN" altLang="en-US"/>
          </a:p>
        </p:txBody>
      </p:sp>
      <p:sp>
        <p:nvSpPr>
          <p:cNvPr id="16" name="stat3-label"/>
          <p:cNvSpPr txBox="1"/>
          <p:nvPr/>
        </p:nvSpPr>
        <p:spPr>
          <a:xfrm>
            <a:off x="7103110" y="6073140"/>
            <a:ext cx="2395220" cy="191770"/>
          </a:xfrm>
          <a:prstGeom prst="rect">
            <a:avLst/>
          </a:prstGeom>
          <a:noFill/>
          <a:ln>
            <a:noFill/>
          </a:ln>
        </p:spPr>
        <p:txBody>
          <a:bodyPr wrap="square" lIns="0" tIns="0" rIns="0" bIns="0" rtlCol="0" anchor="t"/>
          <a:lstStyle/>
          <a:p>
            <a:pPr algn="l">
              <a:lnSpc>
                <a:spcPts val="2033"/>
              </a:lnSpc>
            </a:pPr>
            <a:r>
              <a:rPr lang="en-US" sz="1400" noProof="1">
                <a:solidFill>
                  <a:srgbClr val="C9DCE8"/>
                </a:solidFill>
                <a:latin typeface="Arial"/>
                <a:ea typeface="楷体"/>
              </a:rPr>
              <a:t>A-share close (Oct 21, 2026)</a:t>
            </a:r>
            <a:endParaRPr lang="en-US" sz="1400" noProof="1"/>
          </a:p>
        </p:txBody>
      </p:sp>
      <p:sp>
        <p:nvSpPr>
          <p:cNvPr id="17" name="stat3-value"/>
          <p:cNvSpPr txBox="1"/>
          <p:nvPr/>
        </p:nvSpPr>
        <p:spPr>
          <a:xfrm>
            <a:off x="7103110" y="6334760"/>
            <a:ext cx="2395220" cy="425450"/>
          </a:xfrm>
          <a:prstGeom prst="rect">
            <a:avLst/>
          </a:prstGeom>
          <a:noFill/>
          <a:ln>
            <a:noFill/>
          </a:ln>
        </p:spPr>
        <p:txBody>
          <a:bodyPr wrap="square" lIns="0" tIns="0" rIns="0" bIns="0" rtlCol="0" anchor="t"/>
          <a:lstStyle/>
          <a:p>
            <a:pPr algn="l">
              <a:lnSpc>
                <a:spcPts val="3213"/>
              </a:lnSpc>
            </a:pPr>
            <a:r>
              <a:rPr lang="en-US" sz="3000" b="1" noProof="1">
                <a:solidFill>
                  <a:srgbClr val="FFFFFF"/>
                </a:solidFill>
                <a:latin typeface="Georgia"/>
                <a:ea typeface="楷体"/>
              </a:rPr>
              <a:t>RMB227.90</a:t>
            </a:r>
            <a:endParaRPr lang="en-US" sz="3000" noProof="1"/>
          </a:p>
        </p:txBody>
      </p:sp>
      <p:sp>
        <p:nvSpPr>
          <p:cNvPr id="18" name="stat4-bg"/>
          <p:cNvSpPr/>
          <p:nvPr/>
        </p:nvSpPr>
        <p:spPr>
          <a:xfrm>
            <a:off x="9625330" y="5895340"/>
            <a:ext cx="2604770" cy="1023620"/>
          </a:xfrm>
          <a:prstGeom prst="rect">
            <a:avLst/>
          </a:prstGeom>
          <a:solidFill>
            <a:srgbClr val="FFFFFF">
              <a:alpha val="10980"/>
            </a:srgbClr>
          </a:solidFill>
          <a:ln>
            <a:noFill/>
          </a:ln>
        </p:spPr>
        <p:txBody>
          <a:bodyPr/>
          <a:lstStyle/>
          <a:p>
            <a:endParaRPr lang="zh-CN" altLang="en-US"/>
          </a:p>
        </p:txBody>
      </p:sp>
      <p:sp>
        <p:nvSpPr>
          <p:cNvPr id="19" name="stat4-label"/>
          <p:cNvSpPr txBox="1"/>
          <p:nvPr/>
        </p:nvSpPr>
        <p:spPr>
          <a:xfrm>
            <a:off x="9841230" y="6073140"/>
            <a:ext cx="2395220" cy="191770"/>
          </a:xfrm>
          <a:prstGeom prst="rect">
            <a:avLst/>
          </a:prstGeom>
          <a:noFill/>
          <a:ln>
            <a:noFill/>
          </a:ln>
        </p:spPr>
        <p:txBody>
          <a:bodyPr wrap="square" lIns="0" tIns="0" rIns="0" bIns="0" rtlCol="0" anchor="t"/>
          <a:lstStyle/>
          <a:p>
            <a:pPr algn="l">
              <a:lnSpc>
                <a:spcPts val="2033"/>
              </a:lnSpc>
            </a:pPr>
            <a:r>
              <a:rPr lang="en-US" sz="1400" noProof="1">
                <a:solidFill>
                  <a:srgbClr val="C9DCE8"/>
                </a:solidFill>
                <a:latin typeface="Arial"/>
                <a:ea typeface="楷体"/>
              </a:rPr>
              <a:t>Upside (12-month)</a:t>
            </a:r>
            <a:endParaRPr lang="en-US" sz="1400" noProof="1"/>
          </a:p>
        </p:txBody>
      </p:sp>
      <p:sp>
        <p:nvSpPr>
          <p:cNvPr id="20" name="stat4-value"/>
          <p:cNvSpPr txBox="1"/>
          <p:nvPr/>
        </p:nvSpPr>
        <p:spPr>
          <a:xfrm>
            <a:off x="9841230" y="6334760"/>
            <a:ext cx="2395220" cy="425450"/>
          </a:xfrm>
          <a:prstGeom prst="rect">
            <a:avLst/>
          </a:prstGeom>
          <a:noFill/>
          <a:ln>
            <a:noFill/>
          </a:ln>
        </p:spPr>
        <p:txBody>
          <a:bodyPr wrap="square" lIns="0" tIns="0" rIns="0" bIns="0" rtlCol="0" anchor="t"/>
          <a:lstStyle/>
          <a:p>
            <a:pPr algn="l">
              <a:lnSpc>
                <a:spcPts val="3213"/>
              </a:lnSpc>
            </a:pPr>
            <a:r>
              <a:rPr lang="en-US" sz="3000" b="1" noProof="1">
                <a:solidFill>
                  <a:srgbClr val="FFFFFF"/>
                </a:solidFill>
                <a:latin typeface="Georgia"/>
                <a:ea typeface="楷体"/>
              </a:rPr>
              <a:t>+52%</a:t>
            </a:r>
            <a:endParaRPr lang="en-US" sz="3000" noProof="1"/>
          </a:p>
        </p:txBody>
      </p:sp>
      <p:sp>
        <p:nvSpPr>
          <p:cNvPr id="21" name="cover-date"/>
          <p:cNvSpPr txBox="1"/>
          <p:nvPr/>
        </p:nvSpPr>
        <p:spPr>
          <a:xfrm>
            <a:off x="1435100" y="7268210"/>
            <a:ext cx="11851640" cy="273050"/>
          </a:xfrm>
          <a:prstGeom prst="rect">
            <a:avLst/>
          </a:prstGeom>
          <a:noFill/>
          <a:ln>
            <a:noFill/>
          </a:ln>
        </p:spPr>
        <p:txBody>
          <a:bodyPr wrap="square" lIns="0" tIns="0" rIns="0" bIns="0" rtlCol="0" anchor="t"/>
          <a:lstStyle/>
          <a:p>
            <a:pPr algn="l">
              <a:lnSpc>
                <a:spcPts val="2904"/>
              </a:lnSpc>
            </a:pPr>
            <a:r>
              <a:rPr lang="en-US" sz="2000" noProof="1">
                <a:solidFill>
                  <a:srgbClr val="00A9F4"/>
                </a:solidFill>
                <a:latin typeface="Arial"/>
                <a:ea typeface="楷体"/>
              </a:rPr>
              <a:t>Oct 21, 2026 · revised post-3Q26 results</a:t>
            </a:r>
            <a:endParaRPr lang="en-US" sz="2000" noProof="1"/>
          </a:p>
        </p:txBody>
      </p:sp>
      <p:sp>
        <p:nvSpPr>
          <p:cNvPr id="22" name="cover-sector-1"/>
          <p:cNvSpPr txBox="1"/>
          <p:nvPr/>
        </p:nvSpPr>
        <p:spPr>
          <a:xfrm>
            <a:off x="1435100" y="7706360"/>
            <a:ext cx="4240530" cy="226060"/>
          </a:xfrm>
          <a:prstGeom prst="rect">
            <a:avLst/>
          </a:prstGeom>
          <a:noFill/>
          <a:ln>
            <a:noFill/>
          </a:ln>
        </p:spPr>
        <p:txBody>
          <a:bodyPr wrap="square" lIns="0" tIns="0" rIns="0" bIns="0" rtlCol="0" anchor="t"/>
          <a:lstStyle/>
          <a:p>
            <a:pPr algn="l">
              <a:lnSpc>
                <a:spcPts val="2323"/>
              </a:lnSpc>
            </a:pPr>
            <a:r>
              <a:rPr lang="en-US" sz="1600" b="1" noProof="1">
                <a:solidFill>
                  <a:srgbClr val="FFFFFF"/>
                </a:solidFill>
                <a:latin typeface="Arial"/>
                <a:ea typeface="楷体"/>
              </a:rPr>
              <a:t>EV Battery &amp; ESS </a:t>
            </a:r>
            <a:endParaRPr lang="en-US" sz="1600" noProof="1"/>
          </a:p>
        </p:txBody>
      </p:sp>
      <p:sp>
        <p:nvSpPr>
          <p:cNvPr id="23" name="cover-sector-2"/>
          <p:cNvSpPr txBox="1"/>
          <p:nvPr/>
        </p:nvSpPr>
        <p:spPr>
          <a:xfrm>
            <a:off x="5755640" y="7706360"/>
            <a:ext cx="3049270" cy="226060"/>
          </a:xfrm>
          <a:prstGeom prst="rect">
            <a:avLst/>
          </a:prstGeom>
          <a:noFill/>
          <a:ln>
            <a:noFill/>
          </a:ln>
        </p:spPr>
        <p:txBody>
          <a:bodyPr wrap="square" lIns="0" tIns="0" rIns="0" bIns="0" rtlCol="0" anchor="t"/>
          <a:lstStyle/>
          <a:p>
            <a:pPr algn="l">
              <a:lnSpc>
                <a:spcPts val="2323"/>
              </a:lnSpc>
            </a:pPr>
            <a:r>
              <a:rPr lang="en-US" sz="1600" noProof="1">
                <a:solidFill>
                  <a:srgbClr val="C9DCE8"/>
                </a:solidFill>
                <a:latin typeface="Arial"/>
                <a:ea typeface="楷体"/>
              </a:rPr>
              <a:t>In-depth research material for institutional investors</a:t>
            </a:r>
            <a:endParaRPr lang="en-US" sz="1600" noProof="1"/>
          </a:p>
        </p:txBody>
      </p:sp>
      <p:sp>
        <p:nvSpPr>
          <p:cNvPr id="24" name="cover-disclaimer"/>
          <p:cNvSpPr txBox="1"/>
          <p:nvPr/>
        </p:nvSpPr>
        <p:spPr>
          <a:xfrm>
            <a:off x="1435100" y="8912860"/>
            <a:ext cx="11094720" cy="567690"/>
          </a:xfrm>
          <a:prstGeom prst="rect">
            <a:avLst/>
          </a:prstGeom>
          <a:noFill/>
          <a:ln>
            <a:noFill/>
          </a:ln>
        </p:spPr>
        <p:txBody>
          <a:bodyPr wrap="square" lIns="0" tIns="0" rIns="0" bIns="0" rtlCol="0" anchor="t"/>
          <a:lstStyle/>
          <a:p>
            <a:pPr algn="just">
              <a:lnSpc>
                <a:spcPts val="1842"/>
              </a:lnSpc>
            </a:pPr>
            <a:r>
              <a:rPr lang="en-US" sz="1200" noProof="1">
                <a:solidFill>
                  <a:srgbClr val="FFFFFF">
                    <a:alpha val="68000"/>
                  </a:srgbClr>
                </a:solidFill>
                <a:latin typeface="Arial"/>
                <a:ea typeface="楷体"/>
              </a:rPr>
              <a:t>This material compiles research and institutional views, including broker estimates and this report's own calculations, for reference only and not as investment advice. Data as of the Oct 21, 2026 close. KIMI Research · Oct 21, 2026</a:t>
            </a:r>
            <a:endParaRPr lang="en-US" sz="1200" noProof="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title"/>
          <p:cNvSpPr txBox="1"/>
          <p:nvPr/>
        </p:nvSpPr>
        <p:spPr>
          <a:xfrm>
            <a:off x="825500" y="416560"/>
            <a:ext cx="16662400" cy="882650"/>
          </a:xfrm>
          <a:prstGeom prst="rect">
            <a:avLst/>
          </a:prstGeom>
          <a:noFill/>
          <a:ln>
            <a:noFill/>
          </a:ln>
        </p:spPr>
        <p:txBody>
          <a:bodyPr wrap="square" lIns="0" tIns="0" rIns="0" bIns="0" rtlCol="0" anchor="ctr"/>
          <a:lstStyle/>
          <a:p>
            <a:pPr>
              <a:lnSpc>
                <a:spcPts val="3320"/>
              </a:lnSpc>
            </a:pPr>
            <a:r>
              <a:rPr lang="en-US" altLang="zh-CN" sz="2800" b="1" noProof="1">
                <a:solidFill>
                  <a:srgbClr val="000000"/>
                </a:solidFill>
                <a:latin typeface="Georgia"/>
                <a:ea typeface="楷体"/>
              </a:rPr>
              <a:t>Focus: 3Q26 unit net profit fell below RMB0.090/Wh to RMB0.082; pessimism overdone, multiple recovery ahead; Buy, PT RMB346</a:t>
            </a:r>
            <a:endParaRPr lang="en-US" altLang="zh-CN" sz="2800" noProof="1"/>
          </a:p>
        </p:txBody>
      </p:sp>
      <p:sp>
        <p:nvSpPr>
          <p:cNvPr id="3"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Part 1 Investment Thesis; Part 2 3Q26 results review; Parts 3-5 evidence chain; Part 7 risks, catalysts and scenarios</a:t>
            </a:r>
            <a:endParaRPr lang="en-US" sz="1800" noProof="1"/>
          </a:p>
        </p:txBody>
      </p:sp>
      <p:sp>
        <p:nvSpPr>
          <p:cNvPr id="4"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5" name="toc-col-part"/>
          <p:cNvSpPr txBox="1"/>
          <p:nvPr/>
        </p:nvSpPr>
        <p:spPr>
          <a:xfrm>
            <a:off x="825500" y="1873250"/>
            <a:ext cx="635000" cy="187960"/>
          </a:xfrm>
          <a:prstGeom prst="rect">
            <a:avLst/>
          </a:prstGeom>
          <a:noFill/>
          <a:ln>
            <a:noFill/>
          </a:ln>
        </p:spPr>
        <p:txBody>
          <a:bodyPr wrap="none" lIns="0" tIns="0" rIns="0" bIns="0" rtlCol="0" anchor="t"/>
          <a:lstStyle/>
          <a:p>
            <a:pPr algn="l">
              <a:lnSpc>
                <a:spcPts val="1742"/>
              </a:lnSpc>
            </a:pPr>
            <a:r>
              <a:rPr lang="en-US" sz="1600" b="1" noProof="1">
                <a:solidFill>
                  <a:srgbClr val="666666"/>
                </a:solidFill>
                <a:latin typeface="Arial"/>
                <a:ea typeface="楷体"/>
              </a:rPr>
              <a:t>Part</a:t>
            </a:r>
            <a:endParaRPr lang="en-US" sz="1600" noProof="1"/>
          </a:p>
        </p:txBody>
      </p:sp>
      <p:sp>
        <p:nvSpPr>
          <p:cNvPr id="6" name="toc-col-section"/>
          <p:cNvSpPr txBox="1"/>
          <p:nvPr/>
        </p:nvSpPr>
        <p:spPr>
          <a:xfrm>
            <a:off x="1663700" y="1873250"/>
            <a:ext cx="3092450" cy="187960"/>
          </a:xfrm>
          <a:prstGeom prst="rect">
            <a:avLst/>
          </a:prstGeom>
          <a:noFill/>
          <a:ln>
            <a:noFill/>
          </a:ln>
        </p:spPr>
        <p:txBody>
          <a:bodyPr wrap="none" lIns="0" tIns="0" rIns="0" bIns="0" rtlCol="0" anchor="t"/>
          <a:lstStyle/>
          <a:p>
            <a:pPr algn="l">
              <a:lnSpc>
                <a:spcPts val="1742"/>
              </a:lnSpc>
            </a:pPr>
            <a:r>
              <a:rPr lang="en-US" sz="1600" b="1" noProof="1">
                <a:solidFill>
                  <a:srgbClr val="666666"/>
                </a:solidFill>
                <a:latin typeface="Arial"/>
                <a:ea typeface="楷体"/>
              </a:rPr>
              <a:t>Section</a:t>
            </a:r>
            <a:endParaRPr lang="en-US" sz="1600" noProof="1"/>
          </a:p>
        </p:txBody>
      </p:sp>
      <p:sp>
        <p:nvSpPr>
          <p:cNvPr id="7" name="toc-col-message"/>
          <p:cNvSpPr txBox="1"/>
          <p:nvPr/>
        </p:nvSpPr>
        <p:spPr>
          <a:xfrm>
            <a:off x="4749800" y="1873250"/>
            <a:ext cx="11938000" cy="187960"/>
          </a:xfrm>
          <a:prstGeom prst="rect">
            <a:avLst/>
          </a:prstGeom>
          <a:noFill/>
          <a:ln>
            <a:noFill/>
          </a:ln>
        </p:spPr>
        <p:txBody>
          <a:bodyPr wrap="none" lIns="0" tIns="0" rIns="0" bIns="0" rtlCol="0" anchor="t"/>
          <a:lstStyle/>
          <a:p>
            <a:pPr algn="l">
              <a:lnSpc>
                <a:spcPts val="1742"/>
              </a:lnSpc>
            </a:pPr>
            <a:r>
              <a:rPr lang="en-US" sz="1600" b="1" noProof="1">
                <a:solidFill>
                  <a:srgbClr val="666666"/>
                </a:solidFill>
                <a:latin typeface="Arial"/>
                <a:ea typeface="楷体"/>
              </a:rPr>
              <a:t>Core message</a:t>
            </a:r>
            <a:endParaRPr lang="en-US" sz="1600" noProof="1"/>
          </a:p>
        </p:txBody>
      </p:sp>
      <p:sp>
        <p:nvSpPr>
          <p:cNvPr id="8" name="toc-col-pages"/>
          <p:cNvSpPr txBox="1"/>
          <p:nvPr/>
        </p:nvSpPr>
        <p:spPr>
          <a:xfrm>
            <a:off x="16713200" y="1873250"/>
            <a:ext cx="749300" cy="187960"/>
          </a:xfrm>
          <a:prstGeom prst="rect">
            <a:avLst/>
          </a:prstGeom>
          <a:noFill/>
          <a:ln>
            <a:noFill/>
          </a:ln>
        </p:spPr>
        <p:txBody>
          <a:bodyPr wrap="none" lIns="0" tIns="0" rIns="0" bIns="0" rtlCol="0" anchor="t"/>
          <a:lstStyle/>
          <a:p>
            <a:pPr algn="r">
              <a:lnSpc>
                <a:spcPts val="1742"/>
              </a:lnSpc>
            </a:pPr>
            <a:r>
              <a:rPr lang="en-US" sz="1600" b="1" noProof="1">
                <a:solidFill>
                  <a:srgbClr val="666666"/>
                </a:solidFill>
                <a:latin typeface="Arial"/>
                <a:ea typeface="楷体"/>
              </a:rPr>
              <a:t>Pages</a:t>
            </a:r>
            <a:endParaRPr lang="en-US" sz="1600" noProof="1"/>
          </a:p>
        </p:txBody>
      </p:sp>
      <p:sp>
        <p:nvSpPr>
          <p:cNvPr id="9" name="toc-rule-head"/>
          <p:cNvSpPr/>
          <p:nvPr/>
        </p:nvSpPr>
        <p:spPr>
          <a:xfrm>
            <a:off x="800100" y="2124710"/>
            <a:ext cx="16687800" cy="10160"/>
          </a:xfrm>
          <a:prstGeom prst="rect">
            <a:avLst/>
          </a:prstGeom>
          <a:solidFill>
            <a:srgbClr val="000000"/>
          </a:solidFill>
          <a:ln>
            <a:noFill/>
          </a:ln>
        </p:spPr>
        <p:txBody>
          <a:bodyPr/>
          <a:lstStyle/>
          <a:p>
            <a:endParaRPr lang="zh-CN" altLang="en-US"/>
          </a:p>
        </p:txBody>
      </p:sp>
      <p:sp>
        <p:nvSpPr>
          <p:cNvPr id="10" name="toc-num-1"/>
          <p:cNvSpPr/>
          <p:nvPr/>
        </p:nvSpPr>
        <p:spPr>
          <a:xfrm>
            <a:off x="800100" y="2231136"/>
            <a:ext cx="400050" cy="400050"/>
          </a:xfrm>
          <a:prstGeom prst="ellipse">
            <a:avLst/>
          </a:prstGeom>
          <a:solidFill>
            <a:srgbClr val="00A9F4"/>
          </a:solidFill>
          <a:ln>
            <a:noFill/>
          </a:ln>
        </p:spPr>
        <p:txBody>
          <a:bodyPr/>
          <a:lstStyle/>
          <a:p>
            <a:endParaRPr lang="zh-CN" altLang="en-US"/>
          </a:p>
        </p:txBody>
      </p:sp>
      <p:sp>
        <p:nvSpPr>
          <p:cNvPr id="11" name="toc-num-1-text"/>
          <p:cNvSpPr txBox="1"/>
          <p:nvPr/>
        </p:nvSpPr>
        <p:spPr>
          <a:xfrm>
            <a:off x="787400" y="2228588"/>
            <a:ext cx="425450" cy="387350"/>
          </a:xfrm>
          <a:prstGeom prst="rect">
            <a:avLst/>
          </a:prstGeom>
          <a:noFill/>
          <a:ln>
            <a:noFill/>
          </a:ln>
        </p:spPr>
        <p:txBody>
          <a:bodyPr wrap="none" lIns="0" tIns="0" rIns="0" bIns="0" rtlCol="0" anchor="ctr"/>
          <a:lstStyle/>
          <a:p>
            <a:pPr algn="ctr">
              <a:lnSpc>
                <a:spcPts val="2033"/>
              </a:lnSpc>
            </a:pPr>
            <a:r>
              <a:rPr lang="en-US" sz="1400" b="1" noProof="1">
                <a:solidFill>
                  <a:srgbClr val="FFFFFF"/>
                </a:solidFill>
                <a:latin typeface="Arial"/>
                <a:ea typeface="楷体"/>
              </a:rPr>
              <a:t>01</a:t>
            </a:r>
            <a:endParaRPr lang="en-US" sz="1400" noProof="1"/>
          </a:p>
        </p:txBody>
      </p:sp>
      <p:sp>
        <p:nvSpPr>
          <p:cNvPr id="12" name="toc-section-1"/>
          <p:cNvSpPr txBox="1"/>
          <p:nvPr/>
        </p:nvSpPr>
        <p:spPr>
          <a:xfrm>
            <a:off x="1428750" y="2313432"/>
            <a:ext cx="309245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Investment Thesis</a:t>
            </a:r>
            <a:endParaRPr lang="en-US" sz="1800" noProof="1"/>
          </a:p>
        </p:txBody>
      </p:sp>
      <p:sp>
        <p:nvSpPr>
          <p:cNvPr id="14" name="toc-msg-1a"/>
          <p:cNvSpPr txBox="1"/>
          <p:nvPr/>
        </p:nvSpPr>
        <p:spPr>
          <a:xfrm>
            <a:off x="4749800" y="2276856"/>
            <a:ext cx="11658600" cy="932688"/>
          </a:xfrm>
          <a:prstGeom prst="rect">
            <a:avLst/>
          </a:prstGeom>
          <a:noFill/>
          <a:ln>
            <a:noFill/>
          </a:ln>
        </p:spPr>
        <p:txBody>
          <a:bodyPr wrap="square" lIns="0" tIns="0" rIns="0" bIns="0" rtlCol="0" anchor="t"/>
          <a:lstStyle/>
          <a:p>
            <a:pPr marL="285750" indent="-285750" algn="l">
              <a:lnSpc>
                <a:spcPts val="2420"/>
              </a:lnSpc>
              <a:buFont typeface="Arial" panose="020B0604020202020204" pitchFamily="34" charset="0"/>
              <a:buChar char="•"/>
            </a:pPr>
            <a:r>
              <a:rPr lang="en-US" sz="1600" b="1" noProof="1">
                <a:solidFill>
                  <a:srgbClr val="333333"/>
                </a:solidFill>
                <a:latin typeface="Arial"/>
                <a:ea typeface="楷体"/>
              </a:rPr>
              <a:t>Buy, PT RMB346: unit net profit at the low end of the new equilibrium, RMB0.078; our own 2027E RMB100.0bn × 16x</a:t>
            </a:r>
            <a:endParaRPr lang="en-US" sz="1600" noProof="1"/>
          </a:p>
          <a:p>
            <a:pPr marL="285750" indent="-285750" algn="l">
              <a:lnSpc>
                <a:spcPts val="2420"/>
              </a:lnSpc>
              <a:buFont typeface="Arial" panose="020B0604020202020204" pitchFamily="34" charset="0"/>
              <a:buChar char="•"/>
            </a:pPr>
            <a:r>
              <a:rPr lang="en-US" sz="1600" noProof="1">
                <a:solidFill>
                  <a:srgbClr val="333333"/>
                </a:solidFill>
                <a:latin typeface="Arial"/>
                <a:ea typeface="楷体"/>
              </a:rPr>
              <a:t>The ESS second curve and licensing remain profit tailwinds</a:t>
            </a:r>
            <a:endParaRPr lang="en-US" sz="1600" noProof="1"/>
          </a:p>
        </p:txBody>
      </p:sp>
      <p:sp>
        <p:nvSpPr>
          <p:cNvPr id="17" name="toc-pages-1"/>
          <p:cNvSpPr txBox="1"/>
          <p:nvPr/>
        </p:nvSpPr>
        <p:spPr>
          <a:xfrm>
            <a:off x="16713200" y="2331720"/>
            <a:ext cx="749300" cy="207010"/>
          </a:xfrm>
          <a:prstGeom prst="rect">
            <a:avLst/>
          </a:prstGeom>
          <a:noFill/>
          <a:ln>
            <a:noFill/>
          </a:ln>
        </p:spPr>
        <p:txBody>
          <a:bodyPr wrap="none" lIns="0" tIns="0" rIns="0" bIns="0" rtlCol="0" anchor="t"/>
          <a:lstStyle/>
          <a:p>
            <a:pPr algn="r">
              <a:lnSpc>
                <a:spcPts val="2033"/>
              </a:lnSpc>
            </a:pPr>
            <a:r>
              <a:rPr lang="en-US" sz="1400" noProof="1">
                <a:solidFill>
                  <a:srgbClr val="666666"/>
                </a:solidFill>
                <a:latin typeface="Arial"/>
                <a:ea typeface="楷体"/>
              </a:rPr>
              <a:t>03-08</a:t>
            </a:r>
            <a:endParaRPr lang="en-US" sz="1400" noProof="1"/>
          </a:p>
        </p:txBody>
      </p:sp>
      <p:sp>
        <p:nvSpPr>
          <p:cNvPr id="18" name="toc-rule-1"/>
          <p:cNvSpPr/>
          <p:nvPr/>
        </p:nvSpPr>
        <p:spPr>
          <a:xfrm>
            <a:off x="800100" y="3191256"/>
            <a:ext cx="16687800" cy="10160"/>
          </a:xfrm>
          <a:prstGeom prst="rect">
            <a:avLst/>
          </a:prstGeom>
          <a:solidFill>
            <a:srgbClr val="CCCCCC"/>
          </a:solidFill>
          <a:ln>
            <a:noFill/>
          </a:ln>
        </p:spPr>
        <p:txBody>
          <a:bodyPr/>
          <a:lstStyle/>
          <a:p>
            <a:endParaRPr lang="zh-CN" altLang="en-US"/>
          </a:p>
        </p:txBody>
      </p:sp>
      <p:sp>
        <p:nvSpPr>
          <p:cNvPr id="19" name="toc-num-2"/>
          <p:cNvSpPr/>
          <p:nvPr/>
        </p:nvSpPr>
        <p:spPr>
          <a:xfrm>
            <a:off x="800100" y="3236976"/>
            <a:ext cx="400050" cy="400050"/>
          </a:xfrm>
          <a:prstGeom prst="ellipse">
            <a:avLst/>
          </a:prstGeom>
          <a:solidFill>
            <a:srgbClr val="051C2C"/>
          </a:solidFill>
          <a:ln>
            <a:noFill/>
          </a:ln>
        </p:spPr>
        <p:txBody>
          <a:bodyPr/>
          <a:lstStyle/>
          <a:p>
            <a:endParaRPr lang="zh-CN" altLang="en-US"/>
          </a:p>
        </p:txBody>
      </p:sp>
      <p:sp>
        <p:nvSpPr>
          <p:cNvPr id="20" name="toc-num-2-text"/>
          <p:cNvSpPr txBox="1"/>
          <p:nvPr/>
        </p:nvSpPr>
        <p:spPr>
          <a:xfrm>
            <a:off x="787400" y="3234428"/>
            <a:ext cx="425450" cy="387350"/>
          </a:xfrm>
          <a:prstGeom prst="rect">
            <a:avLst/>
          </a:prstGeom>
          <a:noFill/>
          <a:ln>
            <a:noFill/>
          </a:ln>
        </p:spPr>
        <p:txBody>
          <a:bodyPr wrap="none" lIns="0" tIns="0" rIns="0" bIns="0" rtlCol="0" anchor="ctr"/>
          <a:lstStyle/>
          <a:p>
            <a:pPr algn="ctr">
              <a:lnSpc>
                <a:spcPts val="2033"/>
              </a:lnSpc>
            </a:pPr>
            <a:r>
              <a:rPr lang="en-US" sz="1400" b="1" noProof="1">
                <a:solidFill>
                  <a:srgbClr val="FFFFFF"/>
                </a:solidFill>
                <a:latin typeface="Arial"/>
                <a:ea typeface="楷体"/>
              </a:rPr>
              <a:t>02</a:t>
            </a:r>
            <a:endParaRPr lang="en-US" sz="1400" noProof="1"/>
          </a:p>
        </p:txBody>
      </p:sp>
      <p:sp>
        <p:nvSpPr>
          <p:cNvPr id="21" name="toc-section-2"/>
          <p:cNvSpPr txBox="1"/>
          <p:nvPr/>
        </p:nvSpPr>
        <p:spPr>
          <a:xfrm>
            <a:off x="1428750" y="3319272"/>
            <a:ext cx="309245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3Q26 Results Review</a:t>
            </a:r>
            <a:endParaRPr lang="en-US" sz="1800" noProof="1"/>
          </a:p>
        </p:txBody>
      </p:sp>
      <p:sp>
        <p:nvSpPr>
          <p:cNvPr id="23" name="toc-msg-2a"/>
          <p:cNvSpPr txBox="1"/>
          <p:nvPr/>
        </p:nvSpPr>
        <p:spPr>
          <a:xfrm>
            <a:off x="4749800" y="3282696"/>
            <a:ext cx="11658600" cy="614680"/>
          </a:xfrm>
          <a:prstGeom prst="rect">
            <a:avLst/>
          </a:prstGeom>
          <a:noFill/>
          <a:ln>
            <a:noFill/>
          </a:ln>
        </p:spPr>
        <p:txBody>
          <a:bodyPr wrap="square" lIns="0" tIns="0" rIns="0" bIns="0" rtlCol="0" anchor="t"/>
          <a:lstStyle/>
          <a:p>
            <a:pPr marL="285750" indent="-285750" algn="l">
              <a:lnSpc>
                <a:spcPts val="2420"/>
              </a:lnSpc>
              <a:buFont typeface="Arial" panose="020B0604020202020204" pitchFamily="34" charset="0"/>
              <a:buChar char="•"/>
            </a:pPr>
            <a:r>
              <a:rPr lang="en-US" sz="1600" b="1" noProof="1">
                <a:solidFill>
                  <a:srgbClr val="333333"/>
                </a:solidFill>
                <a:latin typeface="Arial"/>
                <a:ea typeface="楷体"/>
              </a:rPr>
              <a:t>NP of RMB21.2bn missed the sell-side center by ~11-15%; unit net profit RMB0.082/Wh broke the RMB0.090 line </a:t>
            </a:r>
            <a:r>
              <a:rPr lang="en-US" sz="1600" noProof="1">
                <a:solidFill>
                  <a:srgbClr val="333333"/>
                </a:solidFill>
                <a:latin typeface="Arial"/>
                <a:ea typeface="楷体"/>
              </a:rPr>
              <a:t>Market watch, expectations vs actuals, earnings quality, sell-side revisions and the 4Q26 framework</a:t>
            </a:r>
            <a:endParaRPr lang="en-US" sz="1600" noProof="1"/>
          </a:p>
        </p:txBody>
      </p:sp>
      <p:sp>
        <p:nvSpPr>
          <p:cNvPr id="24" name="toc-pages-2"/>
          <p:cNvSpPr txBox="1"/>
          <p:nvPr/>
        </p:nvSpPr>
        <p:spPr>
          <a:xfrm>
            <a:off x="16713200" y="3337560"/>
            <a:ext cx="749300" cy="207010"/>
          </a:xfrm>
          <a:prstGeom prst="rect">
            <a:avLst/>
          </a:prstGeom>
          <a:noFill/>
          <a:ln>
            <a:noFill/>
          </a:ln>
        </p:spPr>
        <p:txBody>
          <a:bodyPr wrap="none" lIns="0" tIns="0" rIns="0" bIns="0" rtlCol="0" anchor="t"/>
          <a:lstStyle/>
          <a:p>
            <a:pPr algn="r">
              <a:lnSpc>
                <a:spcPts val="2033"/>
              </a:lnSpc>
            </a:pPr>
            <a:r>
              <a:rPr lang="en-US" sz="1400" noProof="1">
                <a:solidFill>
                  <a:srgbClr val="666666"/>
                </a:solidFill>
                <a:latin typeface="Arial"/>
                <a:ea typeface="楷体"/>
              </a:rPr>
              <a:t>09-14</a:t>
            </a:r>
            <a:endParaRPr lang="en-US" sz="1400" noProof="1"/>
          </a:p>
        </p:txBody>
      </p:sp>
      <p:sp>
        <p:nvSpPr>
          <p:cNvPr id="25" name="toc-rule-2"/>
          <p:cNvSpPr/>
          <p:nvPr/>
        </p:nvSpPr>
        <p:spPr>
          <a:xfrm>
            <a:off x="800100" y="4017500"/>
            <a:ext cx="16687800" cy="10160"/>
          </a:xfrm>
          <a:prstGeom prst="rect">
            <a:avLst/>
          </a:prstGeom>
          <a:solidFill>
            <a:srgbClr val="CCCCCC"/>
          </a:solidFill>
          <a:ln>
            <a:noFill/>
          </a:ln>
        </p:spPr>
        <p:txBody>
          <a:bodyPr/>
          <a:lstStyle/>
          <a:p>
            <a:endParaRPr lang="zh-CN" altLang="en-US"/>
          </a:p>
        </p:txBody>
      </p:sp>
      <p:sp>
        <p:nvSpPr>
          <p:cNvPr id="26" name="toc-num-3"/>
          <p:cNvSpPr/>
          <p:nvPr/>
        </p:nvSpPr>
        <p:spPr>
          <a:xfrm>
            <a:off x="800100" y="4123920"/>
            <a:ext cx="400050" cy="400050"/>
          </a:xfrm>
          <a:prstGeom prst="ellipse">
            <a:avLst/>
          </a:prstGeom>
          <a:solidFill>
            <a:srgbClr val="051C2C"/>
          </a:solidFill>
          <a:ln>
            <a:noFill/>
          </a:ln>
        </p:spPr>
        <p:txBody>
          <a:bodyPr/>
          <a:lstStyle/>
          <a:p>
            <a:endParaRPr lang="zh-CN" altLang="en-US"/>
          </a:p>
        </p:txBody>
      </p:sp>
      <p:sp>
        <p:nvSpPr>
          <p:cNvPr id="27" name="toc-num-3-text"/>
          <p:cNvSpPr txBox="1"/>
          <p:nvPr/>
        </p:nvSpPr>
        <p:spPr>
          <a:xfrm>
            <a:off x="787400" y="4105734"/>
            <a:ext cx="425450" cy="387350"/>
          </a:xfrm>
          <a:prstGeom prst="rect">
            <a:avLst/>
          </a:prstGeom>
          <a:noFill/>
          <a:ln>
            <a:noFill/>
          </a:ln>
        </p:spPr>
        <p:txBody>
          <a:bodyPr wrap="none" lIns="0" tIns="0" rIns="0" bIns="0" rtlCol="0" anchor="ctr"/>
          <a:lstStyle/>
          <a:p>
            <a:pPr algn="ctr">
              <a:lnSpc>
                <a:spcPts val="2033"/>
              </a:lnSpc>
            </a:pPr>
            <a:r>
              <a:rPr lang="en-US" sz="1400" b="1" noProof="1">
                <a:solidFill>
                  <a:srgbClr val="FFFFFF"/>
                </a:solidFill>
                <a:latin typeface="Arial"/>
                <a:ea typeface="楷体"/>
              </a:rPr>
              <a:t>03</a:t>
            </a:r>
            <a:endParaRPr lang="en-US" sz="1400" noProof="1"/>
          </a:p>
        </p:txBody>
      </p:sp>
      <p:sp>
        <p:nvSpPr>
          <p:cNvPr id="28" name="toc-section-3"/>
          <p:cNvSpPr txBox="1"/>
          <p:nvPr/>
        </p:nvSpPr>
        <p:spPr>
          <a:xfrm>
            <a:off x="1428750" y="4175588"/>
            <a:ext cx="309245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Consensus and Variance</a:t>
            </a:r>
            <a:endParaRPr lang="en-US" sz="1800" noProof="1"/>
          </a:p>
        </p:txBody>
      </p:sp>
      <p:sp>
        <p:nvSpPr>
          <p:cNvPr id="30" name="toc-msg-3a"/>
          <p:cNvSpPr txBox="1"/>
          <p:nvPr/>
        </p:nvSpPr>
        <p:spPr>
          <a:xfrm>
            <a:off x="4749800" y="4139012"/>
            <a:ext cx="11658600" cy="614680"/>
          </a:xfrm>
          <a:prstGeom prst="rect">
            <a:avLst/>
          </a:prstGeom>
          <a:noFill/>
          <a:ln>
            <a:noFill/>
          </a:ln>
        </p:spPr>
        <p:txBody>
          <a:bodyPr wrap="square" lIns="0" tIns="0" rIns="0" bIns="0" rtlCol="0" anchor="t"/>
          <a:lstStyle/>
          <a:p>
            <a:pPr marL="285750" indent="-285750" algn="l">
              <a:lnSpc>
                <a:spcPts val="2420"/>
              </a:lnSpc>
              <a:buFont typeface="Arial" panose="020B0604020202020204" pitchFamily="34" charset="0"/>
              <a:buChar char="•"/>
            </a:pPr>
            <a:r>
              <a:rPr lang="en-US" sz="1600" b="1" noProof="1">
                <a:solidFill>
                  <a:srgbClr val="333333"/>
                </a:solidFill>
                <a:latin typeface="Arial"/>
                <a:ea typeface="楷体"/>
              </a:rPr>
              <a:t>The market shifts from 'pricing in downgrades' to 'downgrades delivered': current NTM ≈ 10.7x has broken the 11x trough; H/A premium narrowed to 35.5%</a:t>
            </a:r>
            <a:endParaRPr lang="en-US" sz="1600" noProof="1"/>
          </a:p>
          <a:p>
            <a:pPr marL="285750" indent="-285750" algn="l">
              <a:lnSpc>
                <a:spcPts val="2420"/>
              </a:lnSpc>
              <a:buFont typeface="Arial" panose="020B0604020202020204" pitchFamily="34" charset="0"/>
              <a:buChar char="•"/>
            </a:pPr>
            <a:r>
              <a:rPr lang="en-US" sz="1600" noProof="1">
                <a:solidFill>
                  <a:srgbClr val="333333"/>
                </a:solidFill>
                <a:latin typeface="Arial"/>
                <a:ea typeface="楷体"/>
              </a:rPr>
              <a:t>De-CATL-ization escalates to systematic in-house R&amp;D, but the 0.082 was driven mainly by tax burden and mix</a:t>
            </a:r>
            <a:endParaRPr lang="en-US" sz="1600" noProof="1"/>
          </a:p>
        </p:txBody>
      </p:sp>
      <p:sp>
        <p:nvSpPr>
          <p:cNvPr id="33" name="toc-pages-3"/>
          <p:cNvSpPr txBox="1"/>
          <p:nvPr/>
        </p:nvSpPr>
        <p:spPr>
          <a:xfrm>
            <a:off x="16713200" y="4343400"/>
            <a:ext cx="749300" cy="207010"/>
          </a:xfrm>
          <a:prstGeom prst="rect">
            <a:avLst/>
          </a:prstGeom>
          <a:noFill/>
          <a:ln>
            <a:noFill/>
          </a:ln>
        </p:spPr>
        <p:txBody>
          <a:bodyPr wrap="none" lIns="0" tIns="0" rIns="0" bIns="0" rtlCol="0" anchor="t"/>
          <a:lstStyle/>
          <a:p>
            <a:pPr algn="r">
              <a:lnSpc>
                <a:spcPts val="2033"/>
              </a:lnSpc>
            </a:pPr>
            <a:r>
              <a:rPr lang="en-US" sz="1400" noProof="1">
                <a:solidFill>
                  <a:srgbClr val="666666"/>
                </a:solidFill>
                <a:latin typeface="Arial"/>
                <a:ea typeface="楷体"/>
              </a:rPr>
              <a:t>15-19</a:t>
            </a:r>
            <a:endParaRPr lang="en-US" sz="1400" noProof="1"/>
          </a:p>
        </p:txBody>
      </p:sp>
      <p:sp>
        <p:nvSpPr>
          <p:cNvPr id="34" name="toc-rule-3"/>
          <p:cNvSpPr/>
          <p:nvPr/>
        </p:nvSpPr>
        <p:spPr>
          <a:xfrm>
            <a:off x="800100" y="5157966"/>
            <a:ext cx="16687800" cy="10160"/>
          </a:xfrm>
          <a:prstGeom prst="rect">
            <a:avLst/>
          </a:prstGeom>
          <a:solidFill>
            <a:srgbClr val="CCCCCC"/>
          </a:solidFill>
          <a:ln>
            <a:noFill/>
          </a:ln>
        </p:spPr>
        <p:txBody>
          <a:bodyPr/>
          <a:lstStyle/>
          <a:p>
            <a:endParaRPr lang="zh-CN" altLang="en-US"/>
          </a:p>
        </p:txBody>
      </p:sp>
      <p:sp>
        <p:nvSpPr>
          <p:cNvPr id="35" name="toc-num-4"/>
          <p:cNvSpPr/>
          <p:nvPr/>
        </p:nvSpPr>
        <p:spPr>
          <a:xfrm>
            <a:off x="800100" y="5248656"/>
            <a:ext cx="400050" cy="400050"/>
          </a:xfrm>
          <a:prstGeom prst="ellipse">
            <a:avLst/>
          </a:prstGeom>
          <a:solidFill>
            <a:srgbClr val="051C2C"/>
          </a:solidFill>
          <a:ln>
            <a:noFill/>
          </a:ln>
        </p:spPr>
        <p:txBody>
          <a:bodyPr/>
          <a:lstStyle/>
          <a:p>
            <a:endParaRPr lang="zh-CN" altLang="en-US"/>
          </a:p>
        </p:txBody>
      </p:sp>
      <p:sp>
        <p:nvSpPr>
          <p:cNvPr id="36" name="toc-num-4-text"/>
          <p:cNvSpPr txBox="1"/>
          <p:nvPr/>
        </p:nvSpPr>
        <p:spPr>
          <a:xfrm>
            <a:off x="787400" y="5246108"/>
            <a:ext cx="425450" cy="387350"/>
          </a:xfrm>
          <a:prstGeom prst="rect">
            <a:avLst/>
          </a:prstGeom>
          <a:noFill/>
          <a:ln>
            <a:noFill/>
          </a:ln>
        </p:spPr>
        <p:txBody>
          <a:bodyPr wrap="none" lIns="0" tIns="0" rIns="0" bIns="0" rtlCol="0" anchor="ctr"/>
          <a:lstStyle/>
          <a:p>
            <a:pPr algn="ctr">
              <a:lnSpc>
                <a:spcPts val="2033"/>
              </a:lnSpc>
            </a:pPr>
            <a:r>
              <a:rPr lang="en-US" sz="1400" b="1" noProof="1">
                <a:solidFill>
                  <a:srgbClr val="FFFFFF"/>
                </a:solidFill>
                <a:latin typeface="Arial"/>
                <a:ea typeface="楷体"/>
              </a:rPr>
              <a:t>04</a:t>
            </a:r>
            <a:endParaRPr lang="en-US" sz="1400" noProof="1"/>
          </a:p>
        </p:txBody>
      </p:sp>
      <p:sp>
        <p:nvSpPr>
          <p:cNvPr id="37" name="toc-section-4"/>
          <p:cNvSpPr txBox="1"/>
          <p:nvPr/>
        </p:nvSpPr>
        <p:spPr>
          <a:xfrm>
            <a:off x="1428750" y="5285981"/>
            <a:ext cx="309245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Industry &amp; Competition</a:t>
            </a:r>
            <a:endParaRPr lang="en-US" sz="1800" noProof="1"/>
          </a:p>
        </p:txBody>
      </p:sp>
      <p:sp>
        <p:nvSpPr>
          <p:cNvPr id="39" name="toc-msg-4a"/>
          <p:cNvSpPr txBox="1"/>
          <p:nvPr/>
        </p:nvSpPr>
        <p:spPr>
          <a:xfrm>
            <a:off x="4749800" y="5279386"/>
            <a:ext cx="11658600" cy="307340"/>
          </a:xfrm>
          <a:prstGeom prst="rect">
            <a:avLst/>
          </a:prstGeom>
          <a:noFill/>
          <a:ln>
            <a:noFill/>
          </a:ln>
        </p:spPr>
        <p:txBody>
          <a:bodyPr wrap="square" lIns="0" tIns="0" rIns="0" bIns="0" rtlCol="0" anchor="t"/>
          <a:lstStyle/>
          <a:p>
            <a:pPr marL="285750" indent="-285750" algn="l">
              <a:lnSpc>
                <a:spcPts val="2420"/>
              </a:lnSpc>
              <a:buFont typeface="Arial" panose="020B0604020202020204" pitchFamily="34" charset="0"/>
              <a:buChar char="•"/>
            </a:pPr>
            <a:r>
              <a:rPr lang="en-US" sz="1600" b="1" noProof="1">
                <a:solidFill>
                  <a:srgbClr val="333333"/>
                </a:solidFill>
                <a:latin typeface="Arial"/>
                <a:ea typeface="楷体"/>
              </a:rPr>
              <a:t>Demand bandwidth of 2,537-3,092GWh intact; management guides 2027 industry growth of 20-30%; but October production schedule up only +1% MoM — a weak peak season</a:t>
            </a:r>
          </a:p>
          <a:p>
            <a:pPr marL="285750" indent="-285750" algn="l">
              <a:lnSpc>
                <a:spcPts val="2420"/>
              </a:lnSpc>
              <a:buFont typeface="Arial" panose="020B0604020202020204" pitchFamily="34" charset="0"/>
              <a:buChar char="•"/>
            </a:pPr>
            <a:r>
              <a:rPr lang="en-US" sz="1600" noProof="1">
                <a:solidFill>
                  <a:srgbClr val="333333"/>
                </a:solidFill>
                <a:latin typeface="Arial"/>
                <a:ea typeface="楷体"/>
              </a:rPr>
              <a:t>Dual-concentration structure unshaken; cost-sharing not delivered; base case: CATL absorbs nearly all policy tax</a:t>
            </a:r>
            <a:endParaRPr lang="en-US" sz="1600" noProof="1"/>
          </a:p>
        </p:txBody>
      </p:sp>
      <p:sp>
        <p:nvSpPr>
          <p:cNvPr id="40" name="toc-pages-4"/>
          <p:cNvSpPr txBox="1"/>
          <p:nvPr/>
        </p:nvSpPr>
        <p:spPr>
          <a:xfrm>
            <a:off x="16713200" y="5349240"/>
            <a:ext cx="749300" cy="207010"/>
          </a:xfrm>
          <a:prstGeom prst="rect">
            <a:avLst/>
          </a:prstGeom>
          <a:noFill/>
          <a:ln>
            <a:noFill/>
          </a:ln>
        </p:spPr>
        <p:txBody>
          <a:bodyPr wrap="none" lIns="0" tIns="0" rIns="0" bIns="0" rtlCol="0" anchor="t"/>
          <a:lstStyle/>
          <a:p>
            <a:pPr algn="r">
              <a:lnSpc>
                <a:spcPts val="2033"/>
              </a:lnSpc>
            </a:pPr>
            <a:r>
              <a:rPr lang="en-US" sz="1400" noProof="1">
                <a:solidFill>
                  <a:srgbClr val="666666"/>
                </a:solidFill>
                <a:latin typeface="Arial"/>
                <a:ea typeface="楷体"/>
              </a:rPr>
              <a:t>20-31</a:t>
            </a:r>
            <a:endParaRPr lang="en-US" sz="1400" noProof="1"/>
          </a:p>
        </p:txBody>
      </p:sp>
      <p:sp>
        <p:nvSpPr>
          <p:cNvPr id="41" name="toc-rule-4"/>
          <p:cNvSpPr/>
          <p:nvPr/>
        </p:nvSpPr>
        <p:spPr>
          <a:xfrm>
            <a:off x="800100" y="6208776"/>
            <a:ext cx="16687800" cy="10160"/>
          </a:xfrm>
          <a:prstGeom prst="rect">
            <a:avLst/>
          </a:prstGeom>
          <a:solidFill>
            <a:srgbClr val="CCCCCC"/>
          </a:solidFill>
          <a:ln>
            <a:noFill/>
          </a:ln>
        </p:spPr>
        <p:txBody>
          <a:bodyPr/>
          <a:lstStyle/>
          <a:p>
            <a:endParaRPr lang="zh-CN" altLang="en-US"/>
          </a:p>
        </p:txBody>
      </p:sp>
      <p:sp>
        <p:nvSpPr>
          <p:cNvPr id="42" name="toc-num-5"/>
          <p:cNvSpPr/>
          <p:nvPr/>
        </p:nvSpPr>
        <p:spPr>
          <a:xfrm>
            <a:off x="800100" y="6254496"/>
            <a:ext cx="400050" cy="400050"/>
          </a:xfrm>
          <a:prstGeom prst="ellipse">
            <a:avLst/>
          </a:prstGeom>
          <a:solidFill>
            <a:srgbClr val="051C2C"/>
          </a:solidFill>
          <a:ln>
            <a:noFill/>
          </a:ln>
        </p:spPr>
        <p:txBody>
          <a:bodyPr/>
          <a:lstStyle/>
          <a:p>
            <a:endParaRPr lang="zh-CN" altLang="en-US"/>
          </a:p>
        </p:txBody>
      </p:sp>
      <p:sp>
        <p:nvSpPr>
          <p:cNvPr id="43" name="toc-num-5-text"/>
          <p:cNvSpPr txBox="1"/>
          <p:nvPr/>
        </p:nvSpPr>
        <p:spPr>
          <a:xfrm>
            <a:off x="787400" y="6251948"/>
            <a:ext cx="425450" cy="387350"/>
          </a:xfrm>
          <a:prstGeom prst="rect">
            <a:avLst/>
          </a:prstGeom>
          <a:noFill/>
          <a:ln>
            <a:noFill/>
          </a:ln>
        </p:spPr>
        <p:txBody>
          <a:bodyPr wrap="none" lIns="0" tIns="0" rIns="0" bIns="0" rtlCol="0" anchor="ctr"/>
          <a:lstStyle/>
          <a:p>
            <a:pPr algn="ctr">
              <a:lnSpc>
                <a:spcPts val="2033"/>
              </a:lnSpc>
            </a:pPr>
            <a:r>
              <a:rPr lang="en-US" sz="1400" b="1" noProof="1">
                <a:solidFill>
                  <a:srgbClr val="FFFFFF"/>
                </a:solidFill>
                <a:latin typeface="Arial"/>
                <a:ea typeface="楷体"/>
              </a:rPr>
              <a:t>05</a:t>
            </a:r>
            <a:endParaRPr lang="en-US" sz="1400" noProof="1"/>
          </a:p>
        </p:txBody>
      </p:sp>
      <p:sp>
        <p:nvSpPr>
          <p:cNvPr id="44" name="toc-section-5"/>
          <p:cNvSpPr txBox="1"/>
          <p:nvPr/>
        </p:nvSpPr>
        <p:spPr>
          <a:xfrm>
            <a:off x="1428750" y="6336792"/>
            <a:ext cx="309245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Company Deep Dive</a:t>
            </a:r>
            <a:endParaRPr lang="en-US" sz="1800" noProof="1"/>
          </a:p>
        </p:txBody>
      </p:sp>
      <p:sp>
        <p:nvSpPr>
          <p:cNvPr id="46" name="toc-msg-5a"/>
          <p:cNvSpPr txBox="1"/>
          <p:nvPr/>
        </p:nvSpPr>
        <p:spPr>
          <a:xfrm>
            <a:off x="4749800" y="6300216"/>
            <a:ext cx="11963400" cy="1165098"/>
          </a:xfrm>
          <a:prstGeom prst="rect">
            <a:avLst/>
          </a:prstGeom>
          <a:noFill/>
          <a:ln>
            <a:noFill/>
          </a:ln>
        </p:spPr>
        <p:txBody>
          <a:bodyPr wrap="square" lIns="0" tIns="0" rIns="0" bIns="0" rtlCol="0" anchor="t"/>
          <a:lstStyle/>
          <a:p>
            <a:pPr marL="285750" indent="-285750" algn="l">
              <a:lnSpc>
                <a:spcPts val="2420"/>
              </a:lnSpc>
              <a:buFont typeface="Arial" panose="020B0604020202020204" pitchFamily="34" charset="0"/>
              <a:buChar char="•"/>
            </a:pPr>
            <a:r>
              <a:rPr lang="en-US" sz="1600" b="1" noProof="1">
                <a:solidFill>
                  <a:srgbClr val="333333"/>
                </a:solidFill>
                <a:latin typeface="Arial"/>
                <a:ea typeface="楷体"/>
              </a:rPr>
              <a:t>Four business layers share one manufacturing platform; battery swapping delivered on 10/20 (Tianxing II signed 13,000 units, Huawei Yinwang)</a:t>
            </a:r>
          </a:p>
          <a:p>
            <a:pPr marL="285750" indent="-285750" algn="l">
              <a:lnSpc>
                <a:spcPts val="2420"/>
              </a:lnSpc>
              <a:buFont typeface="Arial" panose="020B0604020202020204" pitchFamily="34" charset="0"/>
              <a:buChar char="•"/>
            </a:pPr>
            <a:r>
              <a:rPr lang="en-US" sz="1600" b="1" noProof="1">
                <a:solidFill>
                  <a:srgbClr val="333333"/>
                </a:solidFill>
                <a:latin typeface="Arial"/>
                <a:ea typeface="楷体"/>
              </a:rPr>
              <a:t>The manufacturing generation gap is hard to replicate</a:t>
            </a:r>
          </a:p>
        </p:txBody>
      </p:sp>
      <p:sp>
        <p:nvSpPr>
          <p:cNvPr id="47" name="toc-pages-5"/>
          <p:cNvSpPr txBox="1"/>
          <p:nvPr/>
        </p:nvSpPr>
        <p:spPr>
          <a:xfrm>
            <a:off x="16713200" y="6355080"/>
            <a:ext cx="749300" cy="207010"/>
          </a:xfrm>
          <a:prstGeom prst="rect">
            <a:avLst/>
          </a:prstGeom>
          <a:noFill/>
          <a:ln>
            <a:noFill/>
          </a:ln>
        </p:spPr>
        <p:txBody>
          <a:bodyPr wrap="none" lIns="0" tIns="0" rIns="0" bIns="0" rtlCol="0" anchor="t"/>
          <a:lstStyle/>
          <a:p>
            <a:pPr algn="r">
              <a:lnSpc>
                <a:spcPts val="2033"/>
              </a:lnSpc>
            </a:pPr>
            <a:r>
              <a:rPr lang="en-US" sz="1400" noProof="1">
                <a:solidFill>
                  <a:srgbClr val="666666"/>
                </a:solidFill>
                <a:latin typeface="Arial"/>
                <a:ea typeface="楷体"/>
              </a:rPr>
              <a:t>32-41</a:t>
            </a:r>
            <a:endParaRPr lang="en-US" sz="1400" noProof="1"/>
          </a:p>
        </p:txBody>
      </p:sp>
      <p:sp>
        <p:nvSpPr>
          <p:cNvPr id="48" name="toc-rule-5"/>
          <p:cNvSpPr/>
          <p:nvPr/>
        </p:nvSpPr>
        <p:spPr>
          <a:xfrm>
            <a:off x="800100" y="7214616"/>
            <a:ext cx="16687800" cy="10160"/>
          </a:xfrm>
          <a:prstGeom prst="rect">
            <a:avLst/>
          </a:prstGeom>
          <a:solidFill>
            <a:srgbClr val="CCCCCC"/>
          </a:solidFill>
          <a:ln>
            <a:noFill/>
          </a:ln>
        </p:spPr>
        <p:txBody>
          <a:bodyPr/>
          <a:lstStyle/>
          <a:p>
            <a:endParaRPr lang="zh-CN" altLang="en-US"/>
          </a:p>
        </p:txBody>
      </p:sp>
      <p:sp>
        <p:nvSpPr>
          <p:cNvPr id="49" name="toc-num-6"/>
          <p:cNvSpPr/>
          <p:nvPr/>
        </p:nvSpPr>
        <p:spPr>
          <a:xfrm>
            <a:off x="800100" y="7260336"/>
            <a:ext cx="400050" cy="400050"/>
          </a:xfrm>
          <a:prstGeom prst="ellipse">
            <a:avLst/>
          </a:prstGeom>
          <a:solidFill>
            <a:srgbClr val="051C2C"/>
          </a:solidFill>
          <a:ln>
            <a:noFill/>
          </a:ln>
        </p:spPr>
        <p:txBody>
          <a:bodyPr/>
          <a:lstStyle/>
          <a:p>
            <a:endParaRPr lang="zh-CN" altLang="en-US"/>
          </a:p>
        </p:txBody>
      </p:sp>
      <p:sp>
        <p:nvSpPr>
          <p:cNvPr id="50" name="toc-num-6-text"/>
          <p:cNvSpPr txBox="1"/>
          <p:nvPr/>
        </p:nvSpPr>
        <p:spPr>
          <a:xfrm>
            <a:off x="787400" y="7257788"/>
            <a:ext cx="425450" cy="387350"/>
          </a:xfrm>
          <a:prstGeom prst="rect">
            <a:avLst/>
          </a:prstGeom>
          <a:noFill/>
          <a:ln>
            <a:noFill/>
          </a:ln>
        </p:spPr>
        <p:txBody>
          <a:bodyPr wrap="none" lIns="0" tIns="0" rIns="0" bIns="0" rtlCol="0" anchor="ctr"/>
          <a:lstStyle/>
          <a:p>
            <a:pPr algn="ctr">
              <a:lnSpc>
                <a:spcPts val="2033"/>
              </a:lnSpc>
            </a:pPr>
            <a:r>
              <a:rPr lang="en-US" sz="1400" b="1" noProof="1">
                <a:solidFill>
                  <a:srgbClr val="FFFFFF"/>
                </a:solidFill>
                <a:latin typeface="Arial"/>
                <a:ea typeface="楷体"/>
              </a:rPr>
              <a:t>06</a:t>
            </a:r>
            <a:endParaRPr lang="en-US" sz="1400" noProof="1"/>
          </a:p>
        </p:txBody>
      </p:sp>
      <p:sp>
        <p:nvSpPr>
          <p:cNvPr id="51" name="toc-section-6"/>
          <p:cNvSpPr txBox="1"/>
          <p:nvPr/>
        </p:nvSpPr>
        <p:spPr>
          <a:xfrm>
            <a:off x="1428750" y="7342631"/>
            <a:ext cx="309245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Financials &amp; Valuation</a:t>
            </a:r>
            <a:endParaRPr lang="en-US" sz="1800" noProof="1"/>
          </a:p>
        </p:txBody>
      </p:sp>
      <p:sp>
        <p:nvSpPr>
          <p:cNvPr id="53" name="toc-msg-6a"/>
          <p:cNvSpPr txBox="1"/>
          <p:nvPr/>
        </p:nvSpPr>
        <p:spPr>
          <a:xfrm>
            <a:off x="4749800" y="7306055"/>
            <a:ext cx="11658600" cy="307340"/>
          </a:xfrm>
          <a:prstGeom prst="rect">
            <a:avLst/>
          </a:prstGeom>
          <a:noFill/>
          <a:ln>
            <a:noFill/>
          </a:ln>
        </p:spPr>
        <p:txBody>
          <a:bodyPr wrap="square" lIns="0" tIns="0" rIns="0" bIns="0" rtlCol="0" anchor="t"/>
          <a:lstStyle/>
          <a:p>
            <a:pPr marL="285750" indent="-285750" algn="l">
              <a:lnSpc>
                <a:spcPts val="2420"/>
              </a:lnSpc>
              <a:buFont typeface="Arial" panose="020B0604020202020204" pitchFamily="34" charset="0"/>
              <a:buChar char="•"/>
            </a:pPr>
            <a:r>
              <a:rPr lang="en-US" sz="1600" b="1" noProof="1">
                <a:solidFill>
                  <a:srgbClr val="333333"/>
                </a:solidFill>
                <a:latin typeface="Arial"/>
                <a:ea typeface="楷体"/>
              </a:rPr>
              <a:t>PT RMB346 = FY27E EPS RMB21.61 × 16x (16x = ~10% below the historical NTM median of 17.5x, in line with JPM's target multiple); cash reserves RMB432.6bn, net cash ~RMB184.0-246.7bn (9/30)</a:t>
            </a:r>
          </a:p>
          <a:p>
            <a:pPr marL="285750" indent="-285750" algn="l">
              <a:lnSpc>
                <a:spcPts val="2420"/>
              </a:lnSpc>
              <a:buFont typeface="Arial" panose="020B0604020202020204" pitchFamily="34" charset="0"/>
              <a:buChar char="•"/>
            </a:pPr>
            <a:r>
              <a:rPr lang="en-US" sz="1600" noProof="1">
                <a:solidFill>
                  <a:srgbClr val="333333"/>
                </a:solidFill>
                <a:latin typeface="Arial"/>
                <a:ea typeface="楷体"/>
              </a:rPr>
              <a:t>Post-breakdown valuation anchor: 10.5x → 16x is the main upside driver</a:t>
            </a:r>
            <a:endParaRPr lang="en-US" sz="1600" noProof="1"/>
          </a:p>
        </p:txBody>
      </p:sp>
      <p:sp>
        <p:nvSpPr>
          <p:cNvPr id="54" name="toc-pages-6"/>
          <p:cNvSpPr txBox="1"/>
          <p:nvPr/>
        </p:nvSpPr>
        <p:spPr>
          <a:xfrm>
            <a:off x="16713200" y="7360919"/>
            <a:ext cx="749300" cy="207010"/>
          </a:xfrm>
          <a:prstGeom prst="rect">
            <a:avLst/>
          </a:prstGeom>
          <a:noFill/>
          <a:ln>
            <a:noFill/>
          </a:ln>
        </p:spPr>
        <p:txBody>
          <a:bodyPr wrap="none" lIns="0" tIns="0" rIns="0" bIns="0" rtlCol="0" anchor="t"/>
          <a:lstStyle/>
          <a:p>
            <a:pPr algn="r">
              <a:lnSpc>
                <a:spcPts val="2033"/>
              </a:lnSpc>
            </a:pPr>
            <a:r>
              <a:rPr lang="en-US" sz="1400" noProof="1">
                <a:solidFill>
                  <a:srgbClr val="666666"/>
                </a:solidFill>
                <a:latin typeface="Arial"/>
                <a:ea typeface="楷体"/>
              </a:rPr>
              <a:t>42-53</a:t>
            </a:r>
            <a:endParaRPr lang="en-US" sz="1400" noProof="1"/>
          </a:p>
        </p:txBody>
      </p:sp>
      <p:sp>
        <p:nvSpPr>
          <p:cNvPr id="55" name="toc-rule-6"/>
          <p:cNvSpPr/>
          <p:nvPr/>
        </p:nvSpPr>
        <p:spPr>
          <a:xfrm>
            <a:off x="800100" y="8220456"/>
            <a:ext cx="16687800" cy="10160"/>
          </a:xfrm>
          <a:prstGeom prst="rect">
            <a:avLst/>
          </a:prstGeom>
          <a:solidFill>
            <a:srgbClr val="CCCCCC"/>
          </a:solidFill>
          <a:ln>
            <a:noFill/>
          </a:ln>
        </p:spPr>
        <p:txBody>
          <a:bodyPr/>
          <a:lstStyle/>
          <a:p>
            <a:endParaRPr lang="zh-CN" altLang="en-US"/>
          </a:p>
        </p:txBody>
      </p:sp>
      <p:sp>
        <p:nvSpPr>
          <p:cNvPr id="56" name="toc-num-a"/>
          <p:cNvSpPr/>
          <p:nvPr/>
        </p:nvSpPr>
        <p:spPr>
          <a:xfrm>
            <a:off x="800100" y="8266176"/>
            <a:ext cx="400050" cy="400050"/>
          </a:xfrm>
          <a:prstGeom prst="ellipse">
            <a:avLst/>
          </a:prstGeom>
          <a:solidFill>
            <a:srgbClr val="FFFFFF"/>
          </a:solidFill>
          <a:ln w="9525">
            <a:solidFill>
              <a:srgbClr val="999999"/>
            </a:solidFill>
          </a:ln>
        </p:spPr>
        <p:txBody>
          <a:bodyPr/>
          <a:lstStyle/>
          <a:p>
            <a:endParaRPr lang="zh-CN" altLang="en-US"/>
          </a:p>
        </p:txBody>
      </p:sp>
      <p:sp>
        <p:nvSpPr>
          <p:cNvPr id="57" name="toc-num-a-text"/>
          <p:cNvSpPr txBox="1"/>
          <p:nvPr/>
        </p:nvSpPr>
        <p:spPr>
          <a:xfrm>
            <a:off x="787400" y="8263628"/>
            <a:ext cx="425450" cy="387350"/>
          </a:xfrm>
          <a:prstGeom prst="rect">
            <a:avLst/>
          </a:prstGeom>
          <a:noFill/>
          <a:ln>
            <a:noFill/>
          </a:ln>
        </p:spPr>
        <p:txBody>
          <a:bodyPr wrap="none" lIns="0" tIns="0" rIns="0" bIns="0" rtlCol="0" anchor="ctr"/>
          <a:lstStyle/>
          <a:p>
            <a:pPr algn="ctr">
              <a:lnSpc>
                <a:spcPts val="2033"/>
              </a:lnSpc>
            </a:pPr>
            <a:r>
              <a:rPr lang="en-US" sz="1400" b="1" noProof="1">
                <a:solidFill>
                  <a:srgbClr val="666666"/>
                </a:solidFill>
                <a:latin typeface="Arial"/>
                <a:ea typeface="楷体"/>
              </a:rPr>
              <a:t>07</a:t>
            </a:r>
            <a:endParaRPr lang="en-US" sz="1400" noProof="1"/>
          </a:p>
        </p:txBody>
      </p:sp>
      <p:sp>
        <p:nvSpPr>
          <p:cNvPr id="58" name="toc-section-a"/>
          <p:cNvSpPr txBox="1"/>
          <p:nvPr/>
        </p:nvSpPr>
        <p:spPr>
          <a:xfrm>
            <a:off x="1428750" y="8348472"/>
            <a:ext cx="3092450" cy="245110"/>
          </a:xfrm>
          <a:prstGeom prst="rect">
            <a:avLst/>
          </a:prstGeom>
          <a:noFill/>
          <a:ln>
            <a:noFill/>
          </a:ln>
        </p:spPr>
        <p:txBody>
          <a:bodyPr wrap="none" lIns="0" tIns="0" rIns="0" bIns="0" rtlCol="0" anchor="t"/>
          <a:lstStyle/>
          <a:p>
            <a:pPr algn="l">
              <a:lnSpc>
                <a:spcPts val="2614"/>
              </a:lnSpc>
            </a:pPr>
            <a:r>
              <a:rPr lang="en-US" sz="1800" b="1" noProof="1">
                <a:solidFill>
                  <a:srgbClr val="666666"/>
                </a:solidFill>
                <a:latin typeface="Arial"/>
                <a:ea typeface="楷体"/>
              </a:rPr>
              <a:t>Risks, Catalysts &amp; Scenarios</a:t>
            </a:r>
            <a:endParaRPr lang="en-US" sz="1800" noProof="1"/>
          </a:p>
        </p:txBody>
      </p:sp>
      <p:sp>
        <p:nvSpPr>
          <p:cNvPr id="60" name="toc-msg-aa"/>
          <p:cNvSpPr txBox="1"/>
          <p:nvPr/>
        </p:nvSpPr>
        <p:spPr>
          <a:xfrm>
            <a:off x="4749800" y="8311896"/>
            <a:ext cx="11658600" cy="307340"/>
          </a:xfrm>
          <a:prstGeom prst="rect">
            <a:avLst/>
          </a:prstGeom>
          <a:noFill/>
          <a:ln>
            <a:noFill/>
          </a:ln>
        </p:spPr>
        <p:txBody>
          <a:bodyPr wrap="square" lIns="0" tIns="0" rIns="0" bIns="0" rtlCol="0" anchor="t"/>
          <a:lstStyle/>
          <a:p>
            <a:pPr marL="285750" indent="-285750" algn="l">
              <a:lnSpc>
                <a:spcPts val="2420"/>
              </a:lnSpc>
              <a:buFont typeface="Arial" panose="020B0604020202020204" pitchFamily="34" charset="0"/>
              <a:buChar char="•"/>
            </a:pPr>
            <a:r>
              <a:rPr lang="en-US" sz="1600" b="1" noProof="1">
                <a:solidFill>
                  <a:srgbClr val="333333"/>
                </a:solidFill>
                <a:latin typeface="Arial"/>
                <a:ea typeface="楷体"/>
              </a:rPr>
              <a:t>Stress scenario chain of RMB186-249; the current price is already inside the chain (bear probability raised to 30%); 4Q26 unit net profit is the next checkpoint</a:t>
            </a:r>
            <a:endParaRPr lang="en-US" sz="1600" noProof="1"/>
          </a:p>
          <a:p>
            <a:pPr marL="285750" indent="-285750" algn="l">
              <a:lnSpc>
                <a:spcPts val="2420"/>
              </a:lnSpc>
              <a:buFont typeface="Arial" panose="020B0604020202020204" pitchFamily="34" charset="0"/>
              <a:buChar char="•"/>
            </a:pPr>
            <a:r>
              <a:rPr lang="en-US" sz="1600" noProof="1">
                <a:solidFill>
                  <a:srgbClr val="333333"/>
                </a:solidFill>
                <a:latin typeface="Arial"/>
                <a:ea typeface="楷体"/>
              </a:rPr>
              <a:t>Probability-weighted expected value RMB328 (+44%)</a:t>
            </a:r>
            <a:endParaRPr lang="en-US" sz="1600" noProof="1"/>
          </a:p>
        </p:txBody>
      </p:sp>
      <p:sp>
        <p:nvSpPr>
          <p:cNvPr id="61" name="toc-pages-a"/>
          <p:cNvSpPr txBox="1"/>
          <p:nvPr/>
        </p:nvSpPr>
        <p:spPr>
          <a:xfrm>
            <a:off x="16713200" y="8366760"/>
            <a:ext cx="749300" cy="207010"/>
          </a:xfrm>
          <a:prstGeom prst="rect">
            <a:avLst/>
          </a:prstGeom>
          <a:noFill/>
          <a:ln>
            <a:noFill/>
          </a:ln>
        </p:spPr>
        <p:txBody>
          <a:bodyPr wrap="none" lIns="0" tIns="0" rIns="0" bIns="0" rtlCol="0" anchor="t"/>
          <a:lstStyle/>
          <a:p>
            <a:pPr algn="r">
              <a:lnSpc>
                <a:spcPts val="2033"/>
              </a:lnSpc>
            </a:pPr>
            <a:r>
              <a:rPr lang="en-US" sz="1400" noProof="1">
                <a:solidFill>
                  <a:srgbClr val="666666"/>
                </a:solidFill>
                <a:latin typeface="Arial"/>
                <a:ea typeface="楷体"/>
              </a:rPr>
              <a:t>54-57</a:t>
            </a:r>
            <a:endParaRPr lang="en-US" sz="1400" noProof="1"/>
          </a:p>
        </p:txBody>
      </p:sp>
      <p:sp>
        <p:nvSpPr>
          <p:cNvPr id="62"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63"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64"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2</a:t>
            </a:r>
            <a:endParaRPr lang="en-US" sz="1400" noProof="1"/>
          </a:p>
        </p:txBody>
      </p:sp>
      <p:sp>
        <p:nvSpPr>
          <p:cNvPr id="13" name="toc-num-8"/>
          <p:cNvSpPr/>
          <p:nvPr/>
        </p:nvSpPr>
        <p:spPr>
          <a:xfrm>
            <a:off x="800100" y="9272016"/>
            <a:ext cx="400050" cy="400050"/>
          </a:xfrm>
          <a:prstGeom prst="ellipse">
            <a:avLst/>
          </a:prstGeom>
          <a:solidFill>
            <a:srgbClr val="FFFFFF"/>
          </a:solidFill>
          <a:ln w="9525">
            <a:solidFill>
              <a:srgbClr val="999999"/>
            </a:solidFill>
          </a:ln>
        </p:spPr>
        <p:txBody>
          <a:bodyPr/>
          <a:lstStyle/>
          <a:p>
            <a:endParaRPr lang="zh-CN" altLang="en-US"/>
          </a:p>
        </p:txBody>
      </p:sp>
      <p:sp>
        <p:nvSpPr>
          <p:cNvPr id="15" name="toc-num-8-text"/>
          <p:cNvSpPr txBox="1"/>
          <p:nvPr/>
        </p:nvSpPr>
        <p:spPr>
          <a:xfrm>
            <a:off x="787400" y="9284458"/>
            <a:ext cx="425450" cy="387350"/>
          </a:xfrm>
          <a:prstGeom prst="rect">
            <a:avLst/>
          </a:prstGeom>
          <a:noFill/>
          <a:ln>
            <a:noFill/>
          </a:ln>
        </p:spPr>
        <p:txBody>
          <a:bodyPr wrap="none" lIns="0" tIns="0" rIns="0" bIns="0" rtlCol="0" anchor="ctr"/>
          <a:lstStyle/>
          <a:p>
            <a:pPr algn="ctr">
              <a:lnSpc>
                <a:spcPts val="2033"/>
              </a:lnSpc>
            </a:pPr>
            <a:r>
              <a:rPr lang="en-US" sz="1400" b="1" noProof="1">
                <a:solidFill>
                  <a:srgbClr val="666666"/>
                </a:solidFill>
                <a:latin typeface="Arial"/>
                <a:ea typeface="楷体"/>
              </a:rPr>
              <a:t>A</a:t>
            </a:r>
            <a:endParaRPr lang="en-US" sz="1400" noProof="1"/>
          </a:p>
        </p:txBody>
      </p:sp>
      <p:sp>
        <p:nvSpPr>
          <p:cNvPr id="16" name="toc-section-8"/>
          <p:cNvSpPr txBox="1"/>
          <p:nvPr/>
        </p:nvSpPr>
        <p:spPr>
          <a:xfrm>
            <a:off x="1428750" y="9354312"/>
            <a:ext cx="3092450" cy="245110"/>
          </a:xfrm>
          <a:prstGeom prst="rect">
            <a:avLst/>
          </a:prstGeom>
          <a:noFill/>
          <a:ln>
            <a:noFill/>
          </a:ln>
        </p:spPr>
        <p:txBody>
          <a:bodyPr wrap="none" lIns="0" tIns="0" rIns="0" bIns="0" rtlCol="0" anchor="t"/>
          <a:lstStyle/>
          <a:p>
            <a:pPr algn="l">
              <a:lnSpc>
                <a:spcPts val="2614"/>
              </a:lnSpc>
            </a:pPr>
            <a:r>
              <a:rPr lang="en-US" sz="1800" b="1" noProof="1">
                <a:solidFill>
                  <a:srgbClr val="666666"/>
                </a:solidFill>
                <a:latin typeface="Arial"/>
                <a:ea typeface="楷体"/>
              </a:rPr>
              <a:t>Appendix</a:t>
            </a:r>
            <a:endParaRPr lang="en-US" sz="1800" noProof="1"/>
          </a:p>
        </p:txBody>
      </p:sp>
      <p:sp>
        <p:nvSpPr>
          <p:cNvPr id="22" name="toc-msg-8a"/>
          <p:cNvSpPr txBox="1"/>
          <p:nvPr/>
        </p:nvSpPr>
        <p:spPr>
          <a:xfrm>
            <a:off x="4749800" y="9317736"/>
            <a:ext cx="11658600" cy="307340"/>
          </a:xfrm>
          <a:prstGeom prst="rect">
            <a:avLst/>
          </a:prstGeom>
          <a:noFill/>
          <a:ln>
            <a:noFill/>
          </a:ln>
        </p:spPr>
        <p:txBody>
          <a:bodyPr wrap="square" lIns="0" tIns="0" rIns="0" bIns="0" rtlCol="0" anchor="t"/>
          <a:lstStyle/>
          <a:p>
            <a:pPr marL="285750" indent="-285750" algn="l">
              <a:lnSpc>
                <a:spcPts val="2420"/>
              </a:lnSpc>
              <a:buFont typeface="Arial" panose="020B0604020202020204" pitchFamily="34" charset="0"/>
              <a:buChar char="•"/>
            </a:pPr>
            <a:r>
              <a:rPr lang="en-US" sz="1600" noProof="1">
                <a:solidFill>
                  <a:srgbClr val="333333"/>
                </a:solidFill>
                <a:latin typeface="Arial"/>
                <a:ea typeface="楷体"/>
              </a:rPr>
              <a:t>Methodology &amp; data sources (data as of Oct 21, 2026)</a:t>
            </a:r>
            <a:endParaRPr lang="en-US" sz="1600" noProof="1"/>
          </a:p>
        </p:txBody>
      </p:sp>
      <p:sp>
        <p:nvSpPr>
          <p:cNvPr id="29" name="toc-pages-8"/>
          <p:cNvSpPr txBox="1"/>
          <p:nvPr/>
        </p:nvSpPr>
        <p:spPr>
          <a:xfrm>
            <a:off x="16713200" y="9372600"/>
            <a:ext cx="749300" cy="207010"/>
          </a:xfrm>
          <a:prstGeom prst="rect">
            <a:avLst/>
          </a:prstGeom>
          <a:noFill/>
          <a:ln>
            <a:noFill/>
          </a:ln>
        </p:spPr>
        <p:txBody>
          <a:bodyPr wrap="none" lIns="0" tIns="0" rIns="0" bIns="0" rtlCol="0" anchor="t"/>
          <a:lstStyle/>
          <a:p>
            <a:pPr algn="r">
              <a:lnSpc>
                <a:spcPts val="2033"/>
              </a:lnSpc>
            </a:pPr>
            <a:r>
              <a:rPr lang="en-US" sz="1400" noProof="1">
                <a:solidFill>
                  <a:srgbClr val="666666"/>
                </a:solidFill>
                <a:latin typeface="Arial"/>
                <a:ea typeface="楷体"/>
              </a:rPr>
              <a:t>58</a:t>
            </a:r>
            <a:endParaRPr lang="en-US" sz="1400" noProof="1"/>
          </a:p>
        </p:txBody>
      </p:sp>
      <p:sp>
        <p:nvSpPr>
          <p:cNvPr id="31" name="toc-rule-7"/>
          <p:cNvSpPr/>
          <p:nvPr/>
        </p:nvSpPr>
        <p:spPr>
          <a:xfrm>
            <a:off x="800100" y="9226296"/>
            <a:ext cx="16687800" cy="10160"/>
          </a:xfrm>
          <a:prstGeom prst="rect">
            <a:avLst/>
          </a:prstGeom>
          <a:solidFill>
            <a:srgbClr val="CCCCCC"/>
          </a:solidFill>
          <a:ln>
            <a:noFill/>
          </a:ln>
        </p:spPr>
        <p:txBody>
          <a:bodyPr/>
          <a:lstStyle/>
          <a:p>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div-spine"/>
          <p:cNvSpPr/>
          <p:nvPr/>
        </p:nvSpPr>
        <p:spPr>
          <a:xfrm>
            <a:off x="0" y="0"/>
            <a:ext cx="495300" cy="10287000"/>
          </a:xfrm>
          <a:prstGeom prst="rect">
            <a:avLst/>
          </a:prstGeom>
          <a:solidFill>
            <a:srgbClr val="051C2C"/>
          </a:solidFill>
          <a:ln>
            <a:noFill/>
          </a:ln>
        </p:spPr>
        <p:txBody>
          <a:bodyPr/>
          <a:lstStyle/>
          <a:p>
            <a:endParaRPr lang="zh-CN" altLang="en-US"/>
          </a:p>
        </p:txBody>
      </p:sp>
      <p:sp>
        <p:nvSpPr>
          <p:cNvPr id="3" name="div-part-label"/>
          <p:cNvSpPr txBox="1"/>
          <p:nvPr/>
        </p:nvSpPr>
        <p:spPr>
          <a:xfrm>
            <a:off x="1320800" y="2141220"/>
            <a:ext cx="16167100" cy="254000"/>
          </a:xfrm>
          <a:prstGeom prst="rect">
            <a:avLst/>
          </a:prstGeom>
          <a:noFill/>
          <a:ln>
            <a:noFill/>
          </a:ln>
        </p:spPr>
        <p:txBody>
          <a:bodyPr wrap="none" lIns="0" tIns="0" rIns="0" bIns="0" rtlCol="0" anchor="t"/>
          <a:lstStyle/>
          <a:p>
            <a:pPr algn="l">
              <a:lnSpc>
                <a:spcPts val="2614"/>
              </a:lnSpc>
            </a:pPr>
            <a:r>
              <a:rPr lang="en-US" sz="1800" kern="0" spc="450" noProof="1">
                <a:solidFill>
                  <a:srgbClr val="666666"/>
                </a:solidFill>
                <a:latin typeface="Georgia"/>
                <a:ea typeface="楷体"/>
              </a:rPr>
              <a:t>PART ONE</a:t>
            </a:r>
            <a:endParaRPr lang="en-US" sz="1800" noProof="1"/>
          </a:p>
        </p:txBody>
      </p:sp>
      <p:sp>
        <p:nvSpPr>
          <p:cNvPr id="4" name="div-title"/>
          <p:cNvSpPr txBox="1"/>
          <p:nvPr/>
        </p:nvSpPr>
        <p:spPr>
          <a:xfrm>
            <a:off x="1320800" y="2598420"/>
            <a:ext cx="16167100" cy="687070"/>
          </a:xfrm>
          <a:prstGeom prst="rect">
            <a:avLst/>
          </a:prstGeom>
          <a:noFill/>
          <a:ln>
            <a:noFill/>
          </a:ln>
        </p:spPr>
        <p:txBody>
          <a:bodyPr wrap="none" lIns="0" tIns="0" rIns="0" bIns="0" rtlCol="0" anchor="t"/>
          <a:lstStyle/>
          <a:p>
            <a:pPr algn="l">
              <a:lnSpc>
                <a:spcPts val="5748"/>
              </a:lnSpc>
            </a:pPr>
            <a:r>
              <a:rPr lang="en-US" sz="5000" b="1" noProof="1">
                <a:solidFill>
                  <a:srgbClr val="000000"/>
                </a:solidFill>
                <a:latin typeface="Georgia"/>
                <a:ea typeface="楷体"/>
              </a:rPr>
              <a:t>Investment Thesis</a:t>
            </a:r>
            <a:endParaRPr lang="en-US" sz="5000" noProof="1"/>
          </a:p>
        </p:txBody>
      </p:sp>
      <p:sp>
        <p:nvSpPr>
          <p:cNvPr id="5" name="div-accent-rule"/>
          <p:cNvSpPr/>
          <p:nvPr/>
        </p:nvSpPr>
        <p:spPr>
          <a:xfrm>
            <a:off x="1295400" y="3520440"/>
            <a:ext cx="1714500" cy="38100"/>
          </a:xfrm>
          <a:prstGeom prst="rect">
            <a:avLst/>
          </a:prstGeom>
          <a:solidFill>
            <a:srgbClr val="00A9F4"/>
          </a:solidFill>
          <a:ln>
            <a:noFill/>
          </a:ln>
        </p:spPr>
        <p:txBody>
          <a:bodyPr/>
          <a:lstStyle/>
          <a:p>
            <a:endParaRPr lang="zh-CN" altLang="en-US"/>
          </a:p>
        </p:txBody>
      </p:sp>
      <p:sp>
        <p:nvSpPr>
          <p:cNvPr id="6" name="div-summary"/>
          <p:cNvSpPr txBox="1"/>
          <p:nvPr/>
        </p:nvSpPr>
        <p:spPr>
          <a:xfrm>
            <a:off x="1320800" y="3831590"/>
            <a:ext cx="9759950" cy="915670"/>
          </a:xfrm>
          <a:prstGeom prst="rect">
            <a:avLst/>
          </a:prstGeom>
          <a:noFill/>
          <a:ln>
            <a:noFill/>
          </a:ln>
        </p:spPr>
        <p:txBody>
          <a:bodyPr wrap="square" lIns="0" tIns="0" rIns="0" bIns="0" rtlCol="0" anchor="t"/>
          <a:lstStyle/>
          <a:p>
            <a:pPr algn="l">
              <a:lnSpc>
                <a:spcPts val="2439"/>
              </a:lnSpc>
            </a:pPr>
            <a:r>
              <a:rPr lang="en-US" sz="1800" noProof="1">
                <a:solidFill>
                  <a:srgbClr val="333333"/>
                </a:solidFill>
                <a:latin typeface="Arial"/>
                <a:ea typeface="楷体"/>
              </a:rPr>
              <a:t>Rating, price target, three core arguments, and checkpoint decision rules</a:t>
            </a:r>
            <a:endParaRPr lang="en-US" sz="1800" noProof="1"/>
          </a:p>
        </p:txBody>
      </p:sp>
      <p:sp>
        <p:nvSpPr>
          <p:cNvPr id="7" name="idx-rule-1"/>
          <p:cNvSpPr/>
          <p:nvPr/>
        </p:nvSpPr>
        <p:spPr>
          <a:xfrm>
            <a:off x="1295400" y="5229860"/>
            <a:ext cx="2190750" cy="19050"/>
          </a:xfrm>
          <a:prstGeom prst="rect">
            <a:avLst/>
          </a:prstGeom>
          <a:solidFill>
            <a:srgbClr val="051C2C"/>
          </a:solidFill>
          <a:ln>
            <a:noFill/>
          </a:ln>
        </p:spPr>
        <p:txBody>
          <a:bodyPr/>
          <a:lstStyle/>
          <a:p>
            <a:endParaRPr lang="zh-CN" altLang="en-US"/>
          </a:p>
        </p:txBody>
      </p:sp>
      <p:sp>
        <p:nvSpPr>
          <p:cNvPr id="8" name="idx-range-1"/>
          <p:cNvSpPr txBox="1"/>
          <p:nvPr/>
        </p:nvSpPr>
        <p:spPr>
          <a:xfrm>
            <a:off x="1320800" y="5398770"/>
            <a:ext cx="235966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4</a:t>
            </a:r>
            <a:endParaRPr lang="en-US" sz="1400" noProof="1"/>
          </a:p>
        </p:txBody>
      </p:sp>
      <p:sp>
        <p:nvSpPr>
          <p:cNvPr id="9" name="idx-title-1"/>
          <p:cNvSpPr txBox="1"/>
          <p:nvPr/>
        </p:nvSpPr>
        <p:spPr>
          <a:xfrm>
            <a:off x="1320800" y="5665470"/>
            <a:ext cx="2216150" cy="207010"/>
          </a:xfrm>
          <a:prstGeom prst="rect">
            <a:avLst/>
          </a:prstGeom>
          <a:noFill/>
          <a:ln>
            <a:noFill/>
          </a:ln>
        </p:spPr>
        <p:txBody>
          <a:bodyPr wrap="square" lIns="0" tIns="0" rIns="0" bIns="0" rtlCol="0" anchor="t"/>
          <a:lstStyle/>
          <a:p>
            <a:pPr algn="l">
              <a:lnSpc>
                <a:spcPts val="2033"/>
              </a:lnSpc>
            </a:pPr>
            <a:r>
              <a:rPr lang="en-US" sz="1400" b="1" noProof="1">
                <a:solidFill>
                  <a:srgbClr val="051C2C"/>
                </a:solidFill>
                <a:latin typeface="Arial"/>
                <a:ea typeface="楷体"/>
              </a:rPr>
              <a:t>Rating &amp; Price Target</a:t>
            </a:r>
            <a:endParaRPr lang="en-US" sz="1400" noProof="1"/>
          </a:p>
        </p:txBody>
      </p:sp>
      <p:sp>
        <p:nvSpPr>
          <p:cNvPr id="10" name="idx-desc-1"/>
          <p:cNvSpPr txBox="1"/>
          <p:nvPr/>
        </p:nvSpPr>
        <p:spPr>
          <a:xfrm>
            <a:off x="1320800" y="6369737"/>
            <a:ext cx="2216150" cy="457200"/>
          </a:xfrm>
          <a:prstGeom prst="rect">
            <a:avLst/>
          </a:prstGeom>
          <a:noFill/>
          <a:ln>
            <a:noFill/>
          </a:ln>
        </p:spPr>
        <p:txBody>
          <a:bodyPr wrap="square" lIns="0" tIns="0" rIns="0" bIns="0" rtlCol="0" anchor="t"/>
          <a:lstStyle/>
          <a:p>
            <a:pPr algn="l">
              <a:lnSpc>
                <a:spcPts val="2420"/>
              </a:lnSpc>
            </a:pPr>
            <a:r>
              <a:rPr lang="en-US" sz="1600" noProof="1">
                <a:solidFill>
                  <a:srgbClr val="666666"/>
                </a:solidFill>
                <a:latin typeface="Arial"/>
                <a:ea typeface="楷体"/>
              </a:rPr>
              <a:t>Buy, conditional price target RMB346</a:t>
            </a:r>
            <a:endParaRPr lang="en-US" sz="1600" noProof="1"/>
          </a:p>
        </p:txBody>
      </p:sp>
      <p:sp>
        <p:nvSpPr>
          <p:cNvPr id="11" name="idx-rule-2"/>
          <p:cNvSpPr/>
          <p:nvPr/>
        </p:nvSpPr>
        <p:spPr>
          <a:xfrm>
            <a:off x="3733800" y="5229860"/>
            <a:ext cx="2190750" cy="19050"/>
          </a:xfrm>
          <a:prstGeom prst="rect">
            <a:avLst/>
          </a:prstGeom>
          <a:solidFill>
            <a:srgbClr val="051C2C"/>
          </a:solidFill>
          <a:ln>
            <a:noFill/>
          </a:ln>
        </p:spPr>
        <p:txBody>
          <a:bodyPr/>
          <a:lstStyle/>
          <a:p>
            <a:endParaRPr lang="zh-CN" altLang="en-US"/>
          </a:p>
        </p:txBody>
      </p:sp>
      <p:sp>
        <p:nvSpPr>
          <p:cNvPr id="12" name="idx-range-2"/>
          <p:cNvSpPr txBox="1"/>
          <p:nvPr/>
        </p:nvSpPr>
        <p:spPr>
          <a:xfrm>
            <a:off x="3759200" y="5398770"/>
            <a:ext cx="235966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5</a:t>
            </a:r>
            <a:endParaRPr lang="en-US" sz="1400" noProof="1"/>
          </a:p>
        </p:txBody>
      </p:sp>
      <p:sp>
        <p:nvSpPr>
          <p:cNvPr id="13" name="idx-title-2"/>
          <p:cNvSpPr txBox="1"/>
          <p:nvPr/>
        </p:nvSpPr>
        <p:spPr>
          <a:xfrm>
            <a:off x="3759200" y="5665470"/>
            <a:ext cx="2216150" cy="207010"/>
          </a:xfrm>
          <a:prstGeom prst="rect">
            <a:avLst/>
          </a:prstGeom>
          <a:noFill/>
          <a:ln>
            <a:noFill/>
          </a:ln>
        </p:spPr>
        <p:txBody>
          <a:bodyPr wrap="square" lIns="0" tIns="0" rIns="0" bIns="0" rtlCol="0" anchor="t"/>
          <a:lstStyle/>
          <a:p>
            <a:pPr algn="l">
              <a:lnSpc>
                <a:spcPts val="2033"/>
              </a:lnSpc>
            </a:pPr>
            <a:r>
              <a:rPr lang="en-US" sz="1400" b="1" noProof="1">
                <a:solidFill>
                  <a:srgbClr val="051C2C"/>
                </a:solidFill>
                <a:latin typeface="Arial"/>
                <a:ea typeface="楷体"/>
              </a:rPr>
              <a:t>Unit Profitability in the Deflation Era</a:t>
            </a:r>
            <a:endParaRPr lang="en-US" sz="1400" noProof="1"/>
          </a:p>
        </p:txBody>
      </p:sp>
      <p:sp>
        <p:nvSpPr>
          <p:cNvPr id="14" name="idx-desc-2"/>
          <p:cNvSpPr txBox="1"/>
          <p:nvPr/>
        </p:nvSpPr>
        <p:spPr>
          <a:xfrm>
            <a:off x="3759200" y="6369737"/>
            <a:ext cx="2216150" cy="457200"/>
          </a:xfrm>
          <a:prstGeom prst="rect">
            <a:avLst/>
          </a:prstGeom>
          <a:noFill/>
          <a:ln>
            <a:noFill/>
          </a:ln>
        </p:spPr>
        <p:txBody>
          <a:bodyPr wrap="square" lIns="0" tIns="0" rIns="0" bIns="0" rtlCol="0" anchor="t"/>
          <a:lstStyle/>
          <a:p>
            <a:pPr algn="l">
              <a:lnSpc>
                <a:spcPts val="2420"/>
              </a:lnSpc>
            </a:pPr>
            <a:r>
              <a:rPr lang="en-US" sz="1600" noProof="1">
                <a:solidFill>
                  <a:srgbClr val="666666"/>
                </a:solidFill>
                <a:latin typeface="Arial"/>
                <a:ea typeface="楷体"/>
              </a:rPr>
              <a:t>3Q26 0.082 breakdown; new 2027E equilibrium of 0.079-0.085</a:t>
            </a:r>
            <a:endParaRPr lang="en-US" sz="1600" noProof="1"/>
          </a:p>
        </p:txBody>
      </p:sp>
      <p:sp>
        <p:nvSpPr>
          <p:cNvPr id="15" name="idx-rule-3"/>
          <p:cNvSpPr/>
          <p:nvPr/>
        </p:nvSpPr>
        <p:spPr>
          <a:xfrm>
            <a:off x="6172200" y="5229860"/>
            <a:ext cx="2190750" cy="19050"/>
          </a:xfrm>
          <a:prstGeom prst="rect">
            <a:avLst/>
          </a:prstGeom>
          <a:solidFill>
            <a:srgbClr val="051C2C"/>
          </a:solidFill>
          <a:ln>
            <a:noFill/>
          </a:ln>
        </p:spPr>
        <p:txBody>
          <a:bodyPr/>
          <a:lstStyle/>
          <a:p>
            <a:endParaRPr lang="zh-CN" altLang="en-US"/>
          </a:p>
        </p:txBody>
      </p:sp>
      <p:sp>
        <p:nvSpPr>
          <p:cNvPr id="16" name="idx-range-3"/>
          <p:cNvSpPr txBox="1"/>
          <p:nvPr/>
        </p:nvSpPr>
        <p:spPr>
          <a:xfrm>
            <a:off x="6197600" y="5398770"/>
            <a:ext cx="235966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6-8</a:t>
            </a:r>
            <a:endParaRPr lang="en-US" sz="1400" noProof="1"/>
          </a:p>
        </p:txBody>
      </p:sp>
      <p:sp>
        <p:nvSpPr>
          <p:cNvPr id="17" name="idx-title-3"/>
          <p:cNvSpPr txBox="1"/>
          <p:nvPr/>
        </p:nvSpPr>
        <p:spPr>
          <a:xfrm>
            <a:off x="6197600" y="5665470"/>
            <a:ext cx="2359660" cy="234950"/>
          </a:xfrm>
          <a:prstGeom prst="rect">
            <a:avLst/>
          </a:prstGeom>
          <a:noFill/>
          <a:ln>
            <a:noFill/>
          </a:ln>
        </p:spPr>
        <p:txBody>
          <a:bodyPr wrap="square" lIns="0" tIns="0" rIns="0" bIns="0" rtlCol="0" anchor="t"/>
          <a:lstStyle/>
          <a:p>
            <a:pPr algn="l">
              <a:lnSpc>
                <a:spcPts val="2033"/>
              </a:lnSpc>
            </a:pPr>
            <a:r>
              <a:rPr lang="en-US" sz="1400" b="1" noProof="1">
                <a:solidFill>
                  <a:srgbClr val="051C2C"/>
                </a:solidFill>
                <a:latin typeface="Arial"/>
                <a:ea typeface="楷体"/>
              </a:rPr>
              <a:t>Second Curve &amp; Characterizing the Pullback</a:t>
            </a:r>
            <a:endParaRPr lang="en-US" sz="1400" noProof="1"/>
          </a:p>
        </p:txBody>
      </p:sp>
      <p:sp>
        <p:nvSpPr>
          <p:cNvPr id="18" name="idx-desc-3"/>
          <p:cNvSpPr txBox="1"/>
          <p:nvPr/>
        </p:nvSpPr>
        <p:spPr>
          <a:xfrm>
            <a:off x="6197600" y="6369737"/>
            <a:ext cx="2216150" cy="457200"/>
          </a:xfrm>
          <a:prstGeom prst="rect">
            <a:avLst/>
          </a:prstGeom>
          <a:noFill/>
          <a:ln>
            <a:noFill/>
          </a:ln>
        </p:spPr>
        <p:txBody>
          <a:bodyPr wrap="square" lIns="0" tIns="0" rIns="0" bIns="0" rtlCol="0" anchor="t"/>
          <a:lstStyle/>
          <a:p>
            <a:pPr algn="l">
              <a:lnSpc>
                <a:spcPts val="2420"/>
              </a:lnSpc>
            </a:pPr>
            <a:r>
              <a:rPr lang="en-US" sz="1600" noProof="1">
                <a:solidFill>
                  <a:srgbClr val="666666"/>
                </a:solidFill>
                <a:latin typeface="Arial"/>
                <a:ea typeface="楷体"/>
              </a:rPr>
              <a:t>ESS &amp; licensing, pullback characterization, earnings and valuation</a:t>
            </a:r>
            <a:endParaRPr lang="en-US" sz="1600" noProof="1"/>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01 Investment Thesis › Rating &amp; Price Target</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PT RMB346: +52% — downgrades delivered, pessimism overdone; moat intact, we look to multiple recovery; 4Q26 sets direction</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3Q26 NP of RMB21.2bn missed consensus by 11-15%, 0.082 broke the line; 2027E cut 13% to RMB100bn — pessimism overdone, moat intact; multiple repair ahead</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hero-card-bg"/>
          <p:cNvSpPr/>
          <p:nvPr/>
        </p:nvSpPr>
        <p:spPr>
          <a:xfrm>
            <a:off x="800100" y="2105660"/>
            <a:ext cx="8044180" cy="2449830"/>
          </a:xfrm>
          <a:prstGeom prst="rect">
            <a:avLst/>
          </a:prstGeom>
          <a:solidFill>
            <a:srgbClr val="F2F2F2"/>
          </a:solidFill>
          <a:ln>
            <a:noFill/>
          </a:ln>
        </p:spPr>
        <p:txBody>
          <a:bodyPr/>
          <a:lstStyle/>
          <a:p>
            <a:endParaRPr lang="zh-CN" altLang="en-US"/>
          </a:p>
        </p:txBody>
      </p:sp>
      <p:sp>
        <p:nvSpPr>
          <p:cNvPr id="7" name="hero-card-tint"/>
          <p:cNvSpPr/>
          <p:nvPr/>
        </p:nvSpPr>
        <p:spPr>
          <a:xfrm>
            <a:off x="1054100" y="2359660"/>
            <a:ext cx="457200" cy="457200"/>
          </a:xfrm>
          <a:prstGeom prst="ellipse">
            <a:avLst/>
          </a:prstGeom>
          <a:solidFill>
            <a:srgbClr val="E3F2FD"/>
          </a:solidFill>
          <a:ln>
            <a:noFill/>
          </a:ln>
        </p:spPr>
        <p:txBody>
          <a:bodyPr/>
          <a:lstStyle/>
          <a:p>
            <a:endParaRPr lang="zh-CN" altLang="en-US"/>
          </a:p>
        </p:txBody>
      </p:sp>
      <p:sp>
        <p:nvSpPr>
          <p:cNvPr id="8" name="hero-kicker"/>
          <p:cNvSpPr txBox="1"/>
          <p:nvPr/>
        </p:nvSpPr>
        <p:spPr>
          <a:xfrm>
            <a:off x="1638300" y="2461260"/>
            <a:ext cx="63500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Price target (12-month, Buy) · 300750.SZ / 3750.HK</a:t>
            </a:r>
            <a:endParaRPr lang="en-US" sz="1400" noProof="1"/>
          </a:p>
        </p:txBody>
      </p:sp>
      <p:sp>
        <p:nvSpPr>
          <p:cNvPr id="9" name="hero-num"/>
          <p:cNvSpPr txBox="1"/>
          <p:nvPr/>
        </p:nvSpPr>
        <p:spPr>
          <a:xfrm>
            <a:off x="1054100" y="2951480"/>
            <a:ext cx="6858000" cy="609600"/>
          </a:xfrm>
          <a:prstGeom prst="rect">
            <a:avLst/>
          </a:prstGeom>
          <a:noFill/>
          <a:ln>
            <a:noFill/>
          </a:ln>
        </p:spPr>
        <p:txBody>
          <a:bodyPr wrap="none" lIns="0" tIns="0" rIns="0" bIns="0" rtlCol="0" anchor="t"/>
          <a:lstStyle/>
          <a:p>
            <a:pPr algn="l">
              <a:lnSpc>
                <a:spcPts val="4840"/>
              </a:lnSpc>
            </a:pPr>
            <a:r>
              <a:rPr lang="en-US" sz="4000" b="1" noProof="1">
                <a:solidFill>
                  <a:srgbClr val="051C2C"/>
                </a:solidFill>
                <a:latin typeface="Georgia"/>
                <a:ea typeface="楷体"/>
              </a:rPr>
              <a:t>RMB346</a:t>
            </a:r>
            <a:r>
              <a:rPr lang="en-US" sz="4000" b="1" baseline="30000" noProof="1">
                <a:solidFill>
                  <a:srgbClr val="051C2C"/>
                </a:solidFill>
                <a:latin typeface="Georgia"/>
                <a:ea typeface="楷体"/>
              </a:rPr>
              <a:t>1</a:t>
            </a:r>
            <a:endParaRPr lang="en-US" sz="4000" noProof="1"/>
          </a:p>
        </p:txBody>
      </p:sp>
      <p:sp>
        <p:nvSpPr>
          <p:cNvPr id="10" name="hero-desc"/>
          <p:cNvSpPr txBox="1"/>
          <p:nvPr/>
        </p:nvSpPr>
        <p:spPr>
          <a:xfrm>
            <a:off x="1054100" y="3766820"/>
            <a:ext cx="7534910" cy="64008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 2027E EPS RMB21.61 (RMB100.0bn ÷ 4.6272bn shares) × 16x (~10% below the historical NTM median of 17.5x); current price RMB227.90 (10/21 close) implies +52%; probability-weighted expected value RMB328 (+44%)</a:t>
            </a:r>
            <a:endParaRPr lang="en-US" sz="1400" noProof="1"/>
          </a:p>
        </p:txBody>
      </p:sp>
      <p:sp>
        <p:nvSpPr>
          <p:cNvPr id="11" name="judge-title"/>
          <p:cNvSpPr txBox="1"/>
          <p:nvPr/>
        </p:nvSpPr>
        <p:spPr>
          <a:xfrm>
            <a:off x="9443720" y="2081530"/>
            <a:ext cx="3708400" cy="27813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Checkpoints: 3Q26 done, next 4Q26</a:t>
            </a:r>
            <a:r>
              <a:rPr lang="en-US" sz="1800" b="1" baseline="30000" noProof="1">
                <a:solidFill>
                  <a:srgbClr val="051C2C"/>
                </a:solidFill>
                <a:latin typeface="Arial"/>
                <a:ea typeface="楷体"/>
              </a:rPr>
              <a:t>3</a:t>
            </a:r>
            <a:endParaRPr lang="en-US" sz="1800" noProof="1"/>
          </a:p>
        </p:txBody>
      </p:sp>
      <p:sp>
        <p:nvSpPr>
          <p:cNvPr id="12" name="judge-1-bg"/>
          <p:cNvSpPr/>
          <p:nvPr/>
        </p:nvSpPr>
        <p:spPr>
          <a:xfrm>
            <a:off x="9452610" y="2602230"/>
            <a:ext cx="4267200" cy="1742440"/>
          </a:xfrm>
          <a:prstGeom prst="rect">
            <a:avLst/>
          </a:prstGeom>
          <a:solidFill>
            <a:srgbClr val="F2F2F2"/>
          </a:solidFill>
          <a:ln>
            <a:noFill/>
          </a:ln>
        </p:spPr>
        <p:txBody>
          <a:bodyPr/>
          <a:lstStyle/>
          <a:p>
            <a:endParaRPr lang="zh-CN" altLang="en-US"/>
          </a:p>
        </p:txBody>
      </p:sp>
      <p:sp>
        <p:nvSpPr>
          <p:cNvPr id="13" name="judge-1-title"/>
          <p:cNvSpPr txBox="1"/>
          <p:nvPr/>
        </p:nvSpPr>
        <p:spPr>
          <a:xfrm>
            <a:off x="10290810" y="2907030"/>
            <a:ext cx="2921000" cy="2286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3Q26 results | delivered </a:t>
            </a:r>
            <a:endParaRPr lang="en-US" sz="1600" noProof="1"/>
          </a:p>
        </p:txBody>
      </p:sp>
      <p:sp>
        <p:nvSpPr>
          <p:cNvPr id="14" name="judge-1-body"/>
          <p:cNvSpPr txBox="1"/>
          <p:nvPr/>
        </p:nvSpPr>
        <p:spPr>
          <a:xfrm>
            <a:off x="9706610" y="3237230"/>
            <a:ext cx="3683000" cy="711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NP attributable RMB21.2bn (missed the center by ~11-15%), unit net profit 0.082 &lt; 0.090 → falsification trigger, earnings downgrade</a:t>
            </a:r>
            <a:endParaRPr lang="en-US" sz="1400" noProof="1"/>
          </a:p>
        </p:txBody>
      </p:sp>
      <p:sp>
        <p:nvSpPr>
          <p:cNvPr id="15" name="judge-2-bg"/>
          <p:cNvSpPr/>
          <p:nvPr/>
        </p:nvSpPr>
        <p:spPr>
          <a:xfrm>
            <a:off x="9443720" y="4735830"/>
            <a:ext cx="4276090" cy="1839210"/>
          </a:xfrm>
          <a:prstGeom prst="rect">
            <a:avLst/>
          </a:prstGeom>
          <a:solidFill>
            <a:srgbClr val="F2F2F2"/>
          </a:solidFill>
          <a:ln>
            <a:noFill/>
          </a:ln>
        </p:spPr>
        <p:txBody>
          <a:bodyPr/>
          <a:lstStyle/>
          <a:p>
            <a:endParaRPr lang="zh-CN" altLang="en-US"/>
          </a:p>
        </p:txBody>
      </p:sp>
      <p:sp>
        <p:nvSpPr>
          <p:cNvPr id="16" name="judge-2-title"/>
          <p:cNvSpPr txBox="1"/>
          <p:nvPr/>
        </p:nvSpPr>
        <p:spPr>
          <a:xfrm>
            <a:off x="10281920" y="5040630"/>
            <a:ext cx="2921000" cy="2286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4Q26 unit net profit (top priority)</a:t>
            </a:r>
            <a:endParaRPr lang="en-US" sz="1600" noProof="1"/>
          </a:p>
        </p:txBody>
      </p:sp>
      <p:sp>
        <p:nvSpPr>
          <p:cNvPr id="17" name="judge-2-body"/>
          <p:cNvSpPr txBox="1"/>
          <p:nvPr/>
        </p:nvSpPr>
        <p:spPr>
          <a:xfrm>
            <a:off x="9697720" y="5370830"/>
            <a:ext cx="3683000" cy="711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≥0.090: trough confirmed, back to the RMB400 framework; 0.078≤u&lt;0.090: maintain RMB346 (Buy); &lt;0.078: downgrade to Hold, switch to the JPM framework</a:t>
            </a:r>
            <a:endParaRPr lang="en-US" sz="1400" noProof="1"/>
          </a:p>
        </p:txBody>
      </p:sp>
      <p:sp>
        <p:nvSpPr>
          <p:cNvPr id="18" name="judge-3-bg"/>
          <p:cNvSpPr/>
          <p:nvPr/>
        </p:nvSpPr>
        <p:spPr>
          <a:xfrm>
            <a:off x="9452610" y="6910070"/>
            <a:ext cx="4267200" cy="1785620"/>
          </a:xfrm>
          <a:prstGeom prst="rect">
            <a:avLst/>
          </a:prstGeom>
          <a:solidFill>
            <a:srgbClr val="F2F2F2"/>
          </a:solidFill>
          <a:ln>
            <a:noFill/>
          </a:ln>
        </p:spPr>
        <p:txBody>
          <a:bodyPr/>
          <a:lstStyle/>
          <a:p>
            <a:endParaRPr lang="zh-CN" altLang="en-US"/>
          </a:p>
        </p:txBody>
      </p:sp>
      <p:sp>
        <p:nvSpPr>
          <p:cNvPr id="19" name="judge-3-title"/>
          <p:cNvSpPr txBox="1"/>
          <p:nvPr/>
        </p:nvSpPr>
        <p:spPr>
          <a:xfrm>
            <a:off x="10290810" y="7214870"/>
            <a:ext cx="2921000" cy="2286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Production schedule &amp; 314Ah</a:t>
            </a:r>
            <a:endParaRPr lang="en-US" sz="1600" noProof="1"/>
          </a:p>
        </p:txBody>
      </p:sp>
      <p:sp>
        <p:nvSpPr>
          <p:cNvPr id="20" name="judge-3-body"/>
          <p:cNvSpPr txBox="1"/>
          <p:nvPr/>
        </p:nvSpPr>
        <p:spPr>
          <a:xfrm>
            <a:off x="9706610" y="7545070"/>
            <a:ext cx="3683000" cy="711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October production schedule +57% YoY but only +1% MoM; 314Ah at RMB0.363/Wh did not break RMB0.33 — neither triggered</a:t>
            </a:r>
            <a:endParaRPr lang="en-US" sz="1400" noProof="1"/>
          </a:p>
        </p:txBody>
      </p:sp>
      <p:sp>
        <p:nvSpPr>
          <p:cNvPr id="21" name="panel-bg"/>
          <p:cNvSpPr/>
          <p:nvPr/>
        </p:nvSpPr>
        <p:spPr>
          <a:xfrm>
            <a:off x="14287500" y="2112009"/>
            <a:ext cx="3149600" cy="6607991"/>
          </a:xfrm>
          <a:prstGeom prst="rect">
            <a:avLst/>
          </a:prstGeom>
          <a:solidFill>
            <a:srgbClr val="F2F2F2"/>
          </a:solidFill>
          <a:ln>
            <a:noFill/>
          </a:ln>
        </p:spPr>
        <p:txBody>
          <a:bodyPr/>
          <a:lstStyle/>
          <a:p>
            <a:endParaRPr lang="zh-CN" altLang="en-US"/>
          </a:p>
        </p:txBody>
      </p:sp>
      <p:sp>
        <p:nvSpPr>
          <p:cNvPr id="22" name="panel-kicker"/>
          <p:cNvSpPr txBox="1"/>
          <p:nvPr/>
        </p:nvSpPr>
        <p:spPr>
          <a:xfrm>
            <a:off x="14522450" y="2308860"/>
            <a:ext cx="25400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KEY TAKEAWAYS</a:t>
            </a:r>
            <a:endParaRPr lang="en-US" sz="1400" noProof="1"/>
          </a:p>
        </p:txBody>
      </p:sp>
      <p:sp>
        <p:nvSpPr>
          <p:cNvPr id="23" name="panel-rule"/>
          <p:cNvSpPr/>
          <p:nvPr/>
        </p:nvSpPr>
        <p:spPr>
          <a:xfrm>
            <a:off x="14497050" y="2579370"/>
            <a:ext cx="2781300" cy="10160"/>
          </a:xfrm>
          <a:prstGeom prst="rect">
            <a:avLst/>
          </a:prstGeom>
          <a:solidFill>
            <a:srgbClr val="000000"/>
          </a:solidFill>
          <a:ln>
            <a:noFill/>
          </a:ln>
        </p:spPr>
        <p:txBody>
          <a:bodyPr/>
          <a:lstStyle/>
          <a:p>
            <a:endParaRPr lang="zh-CN" altLang="en-US"/>
          </a:p>
        </p:txBody>
      </p:sp>
      <p:sp>
        <p:nvSpPr>
          <p:cNvPr id="24" name="panel-item-1"/>
          <p:cNvSpPr txBox="1"/>
          <p:nvPr/>
        </p:nvSpPr>
        <p:spPr>
          <a:xfrm>
            <a:off x="14497050" y="280797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51C2C"/>
                </a:solidFill>
                <a:latin typeface="Arial"/>
                <a:ea typeface="楷体"/>
              </a:rPr>
              <a:t>• </a:t>
            </a:r>
            <a:r>
              <a:rPr lang="en-US" sz="1600" b="1" noProof="1">
                <a:solidFill>
                  <a:srgbClr val="051C2C"/>
                </a:solidFill>
                <a:latin typeface="Arial"/>
                <a:ea typeface="楷体"/>
              </a:rPr>
              <a:t>Current NTM ≈ 10.7x has broken the trough</a:t>
            </a:r>
            <a:endParaRPr lang="en-US" sz="1600" noProof="1"/>
          </a:p>
          <a:p>
            <a:pPr marL="203200" algn="l">
              <a:lnSpc>
                <a:spcPts val="2033"/>
              </a:lnSpc>
              <a:spcBef>
                <a:spcPts val="600"/>
              </a:spcBef>
            </a:pPr>
            <a:r>
              <a:rPr lang="en-US" sz="1400" noProof="1">
                <a:solidFill>
                  <a:srgbClr val="333333"/>
                </a:solidFill>
                <a:latin typeface="Arial"/>
                <a:ea typeface="楷体"/>
              </a:rPr>
              <a:t>Below the Jan-2024 trough of 11.4x; 10.5x vs sell-side implied 16-23x; target PE 16x ≈10% below the NTM median of 17.5x</a:t>
            </a:r>
            <a:endParaRPr lang="en-US" sz="1600" noProof="1"/>
          </a:p>
        </p:txBody>
      </p:sp>
      <p:sp>
        <p:nvSpPr>
          <p:cNvPr id="25" name="panel-div-1"/>
          <p:cNvSpPr/>
          <p:nvPr/>
        </p:nvSpPr>
        <p:spPr>
          <a:xfrm>
            <a:off x="14497050" y="4384040"/>
            <a:ext cx="2781300" cy="10160"/>
          </a:xfrm>
          <a:prstGeom prst="rect">
            <a:avLst/>
          </a:prstGeom>
          <a:solidFill>
            <a:srgbClr val="CCCCCC"/>
          </a:solidFill>
          <a:ln>
            <a:noFill/>
          </a:ln>
        </p:spPr>
        <p:txBody>
          <a:bodyPr/>
          <a:lstStyle/>
          <a:p>
            <a:endParaRPr lang="zh-CN" altLang="en-US"/>
          </a:p>
        </p:txBody>
      </p:sp>
      <p:sp>
        <p:nvSpPr>
          <p:cNvPr id="26" name="panel-item-2"/>
          <p:cNvSpPr txBox="1"/>
          <p:nvPr/>
        </p:nvSpPr>
        <p:spPr>
          <a:xfrm>
            <a:off x="14497050" y="460502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06BA6"/>
                </a:solidFill>
                <a:latin typeface="Arial"/>
                <a:ea typeface="楷体"/>
              </a:rPr>
              <a:t>• </a:t>
            </a:r>
            <a:r>
              <a:rPr lang="en-US" sz="1600" b="1" noProof="1">
                <a:solidFill>
                  <a:srgbClr val="051C2C"/>
                </a:solidFill>
                <a:latin typeface="Arial"/>
                <a:ea typeface="楷体"/>
              </a:rPr>
              <a:t>Non-consensus now: point estimates revised</a:t>
            </a:r>
            <a:endParaRPr lang="en-US" sz="1600" noProof="1"/>
          </a:p>
          <a:p>
            <a:pPr marL="203200" algn="l">
              <a:lnSpc>
                <a:spcPts val="2033"/>
              </a:lnSpc>
              <a:spcBef>
                <a:spcPts val="600"/>
              </a:spcBef>
            </a:pPr>
            <a:r>
              <a:rPr lang="en-US" sz="1400" noProof="1">
                <a:solidFill>
                  <a:srgbClr val="333333"/>
                </a:solidFill>
                <a:latin typeface="Arial"/>
                <a:ea typeface="楷体"/>
              </a:rPr>
              <a:t>Mean catching up: price implies RMB87.9bn (12x) to RMB100.0bn (10.5x)</a:t>
            </a:r>
            <a:endParaRPr lang="en-US" sz="1600" noProof="1"/>
          </a:p>
        </p:txBody>
      </p:sp>
      <p:sp>
        <p:nvSpPr>
          <p:cNvPr id="27" name="panel-div-2"/>
          <p:cNvSpPr/>
          <p:nvPr/>
        </p:nvSpPr>
        <p:spPr>
          <a:xfrm>
            <a:off x="14497050" y="6127750"/>
            <a:ext cx="2781300" cy="10160"/>
          </a:xfrm>
          <a:prstGeom prst="rect">
            <a:avLst/>
          </a:prstGeom>
          <a:solidFill>
            <a:srgbClr val="CCCCCC"/>
          </a:solidFill>
          <a:ln>
            <a:noFill/>
          </a:ln>
        </p:spPr>
        <p:txBody>
          <a:bodyPr/>
          <a:lstStyle/>
          <a:p>
            <a:endParaRPr lang="zh-CN" altLang="en-US"/>
          </a:p>
        </p:txBody>
      </p:sp>
      <p:sp>
        <p:nvSpPr>
          <p:cNvPr id="28" name="panel-item-3"/>
          <p:cNvSpPr txBox="1"/>
          <p:nvPr/>
        </p:nvSpPr>
        <p:spPr>
          <a:xfrm>
            <a:off x="14497050" y="6435090"/>
            <a:ext cx="2781300" cy="1778000"/>
          </a:xfrm>
          <a:prstGeom prst="rect">
            <a:avLst/>
          </a:prstGeom>
          <a:noFill/>
          <a:ln>
            <a:noFill/>
          </a:ln>
        </p:spPr>
        <p:txBody>
          <a:bodyPr wrap="square" lIns="0" tIns="0" rIns="0" bIns="0" rtlCol="0" anchor="t"/>
          <a:lstStyle/>
          <a:p>
            <a:pPr algn="l">
              <a:lnSpc>
                <a:spcPts val="2033"/>
              </a:lnSpc>
            </a:pPr>
            <a:r>
              <a:rPr lang="en-US" sz="1400" noProof="1">
                <a:solidFill>
                  <a:srgbClr val="666666"/>
                </a:solidFill>
                <a:latin typeface="Arial"/>
                <a:ea typeface="楷体"/>
              </a:rPr>
              <a:t>• </a:t>
            </a:r>
            <a:r>
              <a:rPr lang="en-US" sz="1600" b="1" noProof="1">
                <a:solidFill>
                  <a:srgbClr val="051C2C"/>
                </a:solidFill>
                <a:latin typeface="Arial"/>
                <a:ea typeface="楷体"/>
              </a:rPr>
              <a:t>4Q26 sets the direction</a:t>
            </a:r>
            <a:endParaRPr lang="en-US" sz="1600" noProof="1"/>
          </a:p>
          <a:p>
            <a:pPr marL="203200" algn="l">
              <a:lnSpc>
                <a:spcPts val="2033"/>
              </a:lnSpc>
              <a:spcBef>
                <a:spcPts val="600"/>
              </a:spcBef>
            </a:pPr>
            <a:r>
              <a:rPr lang="en-US" sz="1400" noProof="1">
                <a:solidFill>
                  <a:srgbClr val="333333"/>
                </a:solidFill>
                <a:latin typeface="Arial"/>
                <a:ea typeface="楷体"/>
              </a:rPr>
              <a:t>Q4 is the first full consumption-tax quarter; the company says pass-through is 'still under negotiation'; two consecutive quarters below 0.085 would challenge the earnings base</a:t>
            </a:r>
            <a:endParaRPr lang="en-US" sz="1600" noProof="1"/>
          </a:p>
        </p:txBody>
      </p:sp>
      <p:sp>
        <p:nvSpPr>
          <p:cNvPr id="29"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PT = 2027E EPS RMB21.61 (~RMB100.0bn ÷ 4.6272bn shares) × 16x; ~RMB100.0bn ≈ ~RMB0.078/Wh × 1,280GWh, hugging the cautious cluster (BofA 99.1 / JPM 99.7 / Soochow 99.8) and the low end of the new center RMB99.0-103.5bn; sell-side post-results disclosed quantified forecasts (Citi 103.0 / Nomura 103.5 / BofA 99.1 / JPM 99.7 / Soochow 99.8 / UBS range 90.0-131.0; UBS 2027E single point not disclosed). 2. The three scenarios are this report's assumptions (bull RMB448 / base RMB346 / bear RMB217); rating Buy (downgrade to Hold/trim if 4Q26 unit net profit &lt;0.078), with verification gating expected return — RMB346 is conditional value upon verification, not an unconditional PT: 8 sell-side post-results updates + JPM pre-results; only JPM cut H shares to Neutral. 3. 3Q26 actual RMB21.2bn (disclosed 10/20); sell-side pre-results expectations RMB22.9-26.0bn; unit net profit = NP attributable ÷ sales volume (UBS basis: RMB82/kWh).</a:t>
            </a:r>
            <a:endParaRPr lang="en-US" sz="1400" noProof="1"/>
          </a:p>
        </p:txBody>
      </p:sp>
      <p:sp>
        <p:nvSpPr>
          <p:cNvPr id="30"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31"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company 3Q report; iFinD/Wind; UBS/JPM/Citi/Nomura/BofA/GS/Bernstein/Soochow (10/20-21); this report's calculations</a:t>
            </a:r>
            <a:endParaRPr lang="en-US" sz="1400" noProof="1"/>
          </a:p>
        </p:txBody>
      </p:sp>
      <p:sp>
        <p:nvSpPr>
          <p:cNvPr id="32"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33"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4</a:t>
            </a:r>
            <a:endParaRPr lang="en-US" sz="1400" noProof="1"/>
          </a:p>
        </p:txBody>
      </p:sp>
      <p:sp>
        <p:nvSpPr>
          <p:cNvPr id="34" name="tbl-title"/>
          <p:cNvSpPr txBox="1"/>
          <p:nvPr/>
        </p:nvSpPr>
        <p:spPr>
          <a:xfrm>
            <a:off x="825500" y="4880610"/>
            <a:ext cx="8041640" cy="41529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PT Construction &amp; Sensitivity</a:t>
            </a:r>
            <a:r>
              <a:rPr lang="en-US" sz="1800" b="1" baseline="30000" noProof="1">
                <a:solidFill>
                  <a:srgbClr val="051C2C"/>
                </a:solidFill>
                <a:latin typeface="Arial"/>
                <a:ea typeface="楷体"/>
              </a:rPr>
              <a:t>1</a:t>
            </a:r>
            <a:endParaRPr lang="en-US" sz="1800" noProof="1"/>
          </a:p>
        </p:txBody>
      </p:sp>
      <p:sp>
        <p:nvSpPr>
          <p:cNvPr id="35" name="tbl-h-c1"/>
          <p:cNvSpPr txBox="1"/>
          <p:nvPr/>
        </p:nvSpPr>
        <p:spPr>
          <a:xfrm>
            <a:off x="850900" y="5436870"/>
            <a:ext cx="2540000" cy="25273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Component</a:t>
            </a:r>
            <a:endParaRPr lang="en-US" sz="1400" noProof="1"/>
          </a:p>
        </p:txBody>
      </p:sp>
      <p:sp>
        <p:nvSpPr>
          <p:cNvPr id="36" name="tbl-h-c2"/>
          <p:cNvSpPr txBox="1"/>
          <p:nvPr/>
        </p:nvSpPr>
        <p:spPr>
          <a:xfrm>
            <a:off x="3114040" y="5436870"/>
            <a:ext cx="1727200" cy="25273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Value</a:t>
            </a:r>
            <a:endParaRPr lang="en-US" sz="1400" noProof="1"/>
          </a:p>
        </p:txBody>
      </p:sp>
      <p:sp>
        <p:nvSpPr>
          <p:cNvPr id="37" name="tbl-h-c3"/>
          <p:cNvSpPr txBox="1"/>
          <p:nvPr/>
        </p:nvSpPr>
        <p:spPr>
          <a:xfrm>
            <a:off x="5429250" y="5436870"/>
            <a:ext cx="3766820" cy="25273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Basis / Source</a:t>
            </a:r>
            <a:endParaRPr lang="en-US" sz="1400" noProof="1"/>
          </a:p>
        </p:txBody>
      </p:sp>
      <p:sp>
        <p:nvSpPr>
          <p:cNvPr id="38" name="tbl-r1-c1"/>
          <p:cNvSpPr txBox="1"/>
          <p:nvPr/>
        </p:nvSpPr>
        <p:spPr>
          <a:xfrm>
            <a:off x="850900" y="5901690"/>
            <a:ext cx="2540000" cy="252730"/>
          </a:xfrm>
          <a:prstGeom prst="rect">
            <a:avLst/>
          </a:prstGeom>
          <a:noFill/>
          <a:ln>
            <a:noFill/>
          </a:ln>
        </p:spPr>
        <p:txBody>
          <a:bodyPr wrap="none" lIns="0" tIns="0" rIns="0" bIns="0" rtlCol="0" anchor="t"/>
          <a:lstStyle/>
          <a:p>
            <a:pPr algn="l">
              <a:lnSpc>
                <a:spcPts val="2118"/>
              </a:lnSpc>
            </a:pPr>
            <a:r>
              <a:rPr lang="en-US" sz="1400" noProof="1">
                <a:solidFill>
                  <a:srgbClr val="333333"/>
                </a:solidFill>
                <a:latin typeface="Arial"/>
                <a:ea typeface="楷体"/>
              </a:rPr>
              <a:t>2027E own NP attributable</a:t>
            </a:r>
            <a:endParaRPr lang="en-US" sz="1400" noProof="1"/>
          </a:p>
        </p:txBody>
      </p:sp>
      <p:sp>
        <p:nvSpPr>
          <p:cNvPr id="39" name="tbl-r1-c2"/>
          <p:cNvSpPr txBox="1"/>
          <p:nvPr/>
        </p:nvSpPr>
        <p:spPr>
          <a:xfrm>
            <a:off x="3114040" y="5901690"/>
            <a:ext cx="1727200" cy="25273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~RMB100.0bn</a:t>
            </a:r>
            <a:endParaRPr lang="en-US" sz="1400" noProof="1"/>
          </a:p>
        </p:txBody>
      </p:sp>
      <p:sp>
        <p:nvSpPr>
          <p:cNvPr id="40" name="tbl-r1-c3"/>
          <p:cNvSpPr txBox="1"/>
          <p:nvPr/>
        </p:nvSpPr>
        <p:spPr>
          <a:xfrm>
            <a:off x="5429250" y="5871210"/>
            <a:ext cx="3409950" cy="252730"/>
          </a:xfrm>
          <a:prstGeom prst="rect">
            <a:avLst/>
          </a:prstGeom>
          <a:noFill/>
          <a:ln>
            <a:noFill/>
          </a:ln>
        </p:spPr>
        <p:txBody>
          <a:bodyPr wrap="none" lIns="0" tIns="0" rIns="0" bIns="0" rtlCol="0" anchor="t"/>
          <a:lstStyle/>
          <a:p>
            <a:pPr algn="l">
              <a:lnSpc>
                <a:spcPts val="2118"/>
              </a:lnSpc>
            </a:pPr>
            <a:r>
              <a:rPr lang="en-US" sz="1400" noProof="1">
                <a:solidFill>
                  <a:srgbClr val="333333"/>
                </a:solidFill>
                <a:latin typeface="Arial"/>
                <a:ea typeface="楷体"/>
              </a:rPr>
              <a:t>EPS RMB21.61 (~RMB0.078/Wh×1,280GWh)</a:t>
            </a:r>
          </a:p>
          <a:p>
            <a:pPr algn="l">
              <a:lnSpc>
                <a:spcPts val="2118"/>
              </a:lnSpc>
            </a:pPr>
            <a:r>
              <a:rPr lang="en-US" sz="1400" noProof="1">
                <a:solidFill>
                  <a:srgbClr val="333333"/>
                </a:solidFill>
                <a:latin typeface="Arial"/>
                <a:ea typeface="楷体"/>
              </a:rPr>
              <a:t>sell-side forecasts RMB99.1-103.5bn</a:t>
            </a:r>
            <a:endParaRPr lang="en-US" sz="1400" noProof="1"/>
          </a:p>
        </p:txBody>
      </p:sp>
      <p:sp>
        <p:nvSpPr>
          <p:cNvPr id="41" name="tbl-r2-c1"/>
          <p:cNvSpPr txBox="1"/>
          <p:nvPr/>
        </p:nvSpPr>
        <p:spPr>
          <a:xfrm>
            <a:off x="850900" y="6443730"/>
            <a:ext cx="2540000" cy="252730"/>
          </a:xfrm>
          <a:prstGeom prst="rect">
            <a:avLst/>
          </a:prstGeom>
          <a:noFill/>
          <a:ln>
            <a:noFill/>
          </a:ln>
        </p:spPr>
        <p:txBody>
          <a:bodyPr wrap="none" lIns="0" tIns="0" rIns="0" bIns="0" rtlCol="0" anchor="t"/>
          <a:lstStyle/>
          <a:p>
            <a:pPr algn="l">
              <a:lnSpc>
                <a:spcPts val="2118"/>
              </a:lnSpc>
            </a:pPr>
            <a:r>
              <a:rPr lang="en-US" sz="1400" noProof="1">
                <a:solidFill>
                  <a:srgbClr val="333333"/>
                </a:solidFill>
                <a:latin typeface="Arial"/>
                <a:ea typeface="楷体"/>
              </a:rPr>
              <a:t>Target PE multiple</a:t>
            </a:r>
            <a:endParaRPr lang="en-US" sz="1400" noProof="1"/>
          </a:p>
        </p:txBody>
      </p:sp>
      <p:sp>
        <p:nvSpPr>
          <p:cNvPr id="42" name="tbl-r2-c2"/>
          <p:cNvSpPr txBox="1"/>
          <p:nvPr/>
        </p:nvSpPr>
        <p:spPr>
          <a:xfrm>
            <a:off x="3114040" y="6443730"/>
            <a:ext cx="1727200" cy="25273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16x</a:t>
            </a:r>
            <a:endParaRPr lang="en-US" sz="1400" noProof="1"/>
          </a:p>
        </p:txBody>
      </p:sp>
      <p:sp>
        <p:nvSpPr>
          <p:cNvPr id="43" name="tbl-r2-c3"/>
          <p:cNvSpPr txBox="1"/>
          <p:nvPr/>
        </p:nvSpPr>
        <p:spPr>
          <a:xfrm>
            <a:off x="5429250" y="6443730"/>
            <a:ext cx="3409950" cy="252730"/>
          </a:xfrm>
          <a:prstGeom prst="rect">
            <a:avLst/>
          </a:prstGeom>
          <a:noFill/>
          <a:ln>
            <a:noFill/>
          </a:ln>
        </p:spPr>
        <p:txBody>
          <a:bodyPr wrap="none" lIns="0" tIns="0" rIns="0" bIns="0" rtlCol="0" anchor="t"/>
          <a:lstStyle/>
          <a:p>
            <a:pPr algn="l">
              <a:lnSpc>
                <a:spcPts val="2118"/>
              </a:lnSpc>
            </a:pPr>
            <a:r>
              <a:rPr lang="en-US" sz="1400" noProof="1">
                <a:solidFill>
                  <a:srgbClr val="333333"/>
                </a:solidFill>
                <a:latin typeface="Arial"/>
                <a:ea typeface="楷体"/>
              </a:rPr>
              <a:t>≈10% below the historical NTM median</a:t>
            </a:r>
          </a:p>
          <a:p>
            <a:pPr algn="l">
              <a:lnSpc>
                <a:spcPts val="2118"/>
              </a:lnSpc>
            </a:pPr>
            <a:r>
              <a:rPr lang="en-US" sz="1400" noProof="1">
                <a:solidFill>
                  <a:srgbClr val="333333"/>
                </a:solidFill>
                <a:latin typeface="Arial"/>
                <a:ea typeface="楷体"/>
              </a:rPr>
              <a:t>of 17.5x, in line with JPM</a:t>
            </a:r>
          </a:p>
        </p:txBody>
      </p:sp>
      <p:sp>
        <p:nvSpPr>
          <p:cNvPr id="44" name="tbl-r3-c1"/>
          <p:cNvSpPr txBox="1"/>
          <p:nvPr/>
        </p:nvSpPr>
        <p:spPr>
          <a:xfrm>
            <a:off x="850900" y="7117715"/>
            <a:ext cx="2540000" cy="252730"/>
          </a:xfrm>
          <a:prstGeom prst="rect">
            <a:avLst/>
          </a:prstGeom>
          <a:noFill/>
          <a:ln>
            <a:noFill/>
          </a:ln>
        </p:spPr>
        <p:txBody>
          <a:bodyPr wrap="none" lIns="0" tIns="0" rIns="0" bIns="0" rtlCol="0" anchor="t"/>
          <a:lstStyle/>
          <a:p>
            <a:pPr algn="l">
              <a:lnSpc>
                <a:spcPts val="2118"/>
              </a:lnSpc>
            </a:pPr>
            <a:r>
              <a:rPr lang="en-US" sz="1400" noProof="1">
                <a:solidFill>
                  <a:srgbClr val="333333"/>
                </a:solidFill>
                <a:latin typeface="Arial"/>
                <a:ea typeface="楷体"/>
              </a:rPr>
              <a:t>Price target</a:t>
            </a:r>
            <a:endParaRPr lang="en-US" sz="1400" noProof="1"/>
          </a:p>
        </p:txBody>
      </p:sp>
      <p:sp>
        <p:nvSpPr>
          <p:cNvPr id="45" name="tbl-r3-c2"/>
          <p:cNvSpPr txBox="1"/>
          <p:nvPr/>
        </p:nvSpPr>
        <p:spPr>
          <a:xfrm>
            <a:off x="3114040" y="7117715"/>
            <a:ext cx="1727200" cy="25273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RMB346</a:t>
            </a:r>
            <a:endParaRPr lang="en-US" sz="1400" noProof="1"/>
          </a:p>
        </p:txBody>
      </p:sp>
      <p:sp>
        <p:nvSpPr>
          <p:cNvPr id="46" name="tbl-r3-c3"/>
          <p:cNvSpPr txBox="1"/>
          <p:nvPr/>
        </p:nvSpPr>
        <p:spPr>
          <a:xfrm>
            <a:off x="5429250" y="7117715"/>
            <a:ext cx="3409950" cy="252730"/>
          </a:xfrm>
          <a:prstGeom prst="rect">
            <a:avLst/>
          </a:prstGeom>
          <a:noFill/>
          <a:ln>
            <a:noFill/>
          </a:ln>
        </p:spPr>
        <p:txBody>
          <a:bodyPr wrap="none" lIns="0" tIns="0" rIns="0" bIns="0" rtlCol="0" anchor="t"/>
          <a:lstStyle/>
          <a:p>
            <a:pPr algn="l">
              <a:lnSpc>
                <a:spcPts val="2118"/>
              </a:lnSpc>
            </a:pPr>
            <a:r>
              <a:rPr lang="en-US" sz="1400" noProof="1">
                <a:solidFill>
                  <a:srgbClr val="333333"/>
                </a:solidFill>
                <a:latin typeface="Arial"/>
                <a:ea typeface="楷体"/>
              </a:rPr>
              <a:t>+52% vs current price; low end of the</a:t>
            </a:r>
            <a:endParaRPr lang="en-US" sz="1400" noProof="1"/>
          </a:p>
          <a:p>
            <a:pPr algn="l">
              <a:lnSpc>
                <a:spcPts val="2118"/>
              </a:lnSpc>
            </a:pPr>
            <a:r>
              <a:rPr lang="en-US" sz="1400" noProof="1">
                <a:solidFill>
                  <a:srgbClr val="333333"/>
                </a:solidFill>
                <a:latin typeface="Arial"/>
                <a:ea typeface="楷体"/>
              </a:rPr>
              <a:t>sell-side A-share range RMB340-507</a:t>
            </a:r>
            <a:endParaRPr lang="en-US" sz="1400" noProof="1"/>
          </a:p>
        </p:txBody>
      </p:sp>
      <p:sp>
        <p:nvSpPr>
          <p:cNvPr id="47" name="tbl-r4-c1"/>
          <p:cNvSpPr txBox="1"/>
          <p:nvPr/>
        </p:nvSpPr>
        <p:spPr>
          <a:xfrm>
            <a:off x="850900" y="7837357"/>
            <a:ext cx="2540000" cy="252730"/>
          </a:xfrm>
          <a:prstGeom prst="rect">
            <a:avLst/>
          </a:prstGeom>
          <a:noFill/>
          <a:ln>
            <a:noFill/>
          </a:ln>
        </p:spPr>
        <p:txBody>
          <a:bodyPr wrap="none" lIns="0" tIns="0" rIns="0" bIns="0" rtlCol="0" anchor="t"/>
          <a:lstStyle/>
          <a:p>
            <a:pPr algn="l">
              <a:lnSpc>
                <a:spcPts val="2118"/>
              </a:lnSpc>
            </a:pPr>
            <a:r>
              <a:rPr lang="en-US" sz="1400" noProof="1">
                <a:solidFill>
                  <a:srgbClr val="333333"/>
                </a:solidFill>
                <a:latin typeface="Arial"/>
                <a:ea typeface="楷体"/>
              </a:rPr>
              <a:t>Sensitivity</a:t>
            </a:r>
            <a:endParaRPr lang="en-US" sz="1400" noProof="1"/>
          </a:p>
        </p:txBody>
      </p:sp>
      <p:sp>
        <p:nvSpPr>
          <p:cNvPr id="48" name="tbl-r4-c2"/>
          <p:cNvSpPr txBox="1"/>
          <p:nvPr/>
        </p:nvSpPr>
        <p:spPr>
          <a:xfrm>
            <a:off x="3114040" y="7837357"/>
            <a:ext cx="1727200" cy="25273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RMB332-376</a:t>
            </a:r>
            <a:endParaRPr lang="en-US" sz="1400" noProof="1"/>
          </a:p>
        </p:txBody>
      </p:sp>
      <p:sp>
        <p:nvSpPr>
          <p:cNvPr id="49" name="tbl-r4-c3"/>
          <p:cNvSpPr txBox="1"/>
          <p:nvPr/>
        </p:nvSpPr>
        <p:spPr>
          <a:xfrm>
            <a:off x="5429250" y="7762136"/>
            <a:ext cx="3409950" cy="252730"/>
          </a:xfrm>
          <a:prstGeom prst="rect">
            <a:avLst/>
          </a:prstGeom>
          <a:noFill/>
          <a:ln>
            <a:noFill/>
          </a:ln>
        </p:spPr>
        <p:txBody>
          <a:bodyPr wrap="none" lIns="0" tIns="0" rIns="0" bIns="0" rtlCol="0" anchor="t"/>
          <a:lstStyle/>
          <a:p>
            <a:pPr algn="l">
              <a:lnSpc>
                <a:spcPts val="2118"/>
              </a:lnSpc>
            </a:pPr>
            <a:r>
              <a:rPr lang="en-US" sz="1400" noProof="1">
                <a:solidFill>
                  <a:srgbClr val="333333"/>
                </a:solidFill>
                <a:latin typeface="Arial"/>
                <a:ea typeface="楷体"/>
              </a:rPr>
              <a:t>1,280GWh × 0.075-0.085 × 16x;</a:t>
            </a:r>
          </a:p>
          <a:p>
            <a:pPr algn="l">
              <a:lnSpc>
                <a:spcPts val="2118"/>
              </a:lnSpc>
            </a:pPr>
            <a:r>
              <a:rPr lang="en-US" sz="1400" noProof="1">
                <a:solidFill>
                  <a:srgbClr val="333333"/>
                </a:solidFill>
                <a:latin typeface="Arial"/>
                <a:ea typeface="楷体"/>
              </a:rPr>
              <a:t>full grid 311-382</a:t>
            </a:r>
            <a:endParaRPr lang="en-US" sz="1400" noProof="1"/>
          </a:p>
        </p:txBody>
      </p:sp>
      <p:sp>
        <p:nvSpPr>
          <p:cNvPr id="50" name="tbl-r5-c1"/>
          <p:cNvSpPr txBox="1"/>
          <p:nvPr/>
        </p:nvSpPr>
        <p:spPr>
          <a:xfrm>
            <a:off x="850900" y="8467271"/>
            <a:ext cx="2540000" cy="252730"/>
          </a:xfrm>
          <a:prstGeom prst="rect">
            <a:avLst/>
          </a:prstGeom>
          <a:noFill/>
          <a:ln>
            <a:noFill/>
          </a:ln>
        </p:spPr>
        <p:txBody>
          <a:bodyPr wrap="none" lIns="0" tIns="0" rIns="0" bIns="0" rtlCol="0" anchor="t"/>
          <a:lstStyle/>
          <a:p>
            <a:pPr algn="l">
              <a:lnSpc>
                <a:spcPts val="2118"/>
              </a:lnSpc>
            </a:pPr>
            <a:r>
              <a:rPr lang="en-US" sz="1400" noProof="1">
                <a:solidFill>
                  <a:srgbClr val="333333"/>
                </a:solidFill>
                <a:latin typeface="Arial"/>
                <a:ea typeface="楷体"/>
              </a:rPr>
              <a:t>Weighted expectation</a:t>
            </a:r>
            <a:endParaRPr lang="en-US" sz="1400" noProof="1"/>
          </a:p>
        </p:txBody>
      </p:sp>
      <p:sp>
        <p:nvSpPr>
          <p:cNvPr id="51" name="tbl-r5-c2"/>
          <p:cNvSpPr txBox="1"/>
          <p:nvPr/>
        </p:nvSpPr>
        <p:spPr>
          <a:xfrm>
            <a:off x="3114040" y="8467271"/>
            <a:ext cx="1727200" cy="25273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RMB328 (+44%)</a:t>
            </a:r>
            <a:endParaRPr lang="en-US" sz="1400" noProof="1"/>
          </a:p>
        </p:txBody>
      </p:sp>
      <p:sp>
        <p:nvSpPr>
          <p:cNvPr id="52" name="tbl-r5-c3"/>
          <p:cNvSpPr txBox="1"/>
          <p:nvPr/>
        </p:nvSpPr>
        <p:spPr>
          <a:xfrm>
            <a:off x="5429250" y="8467271"/>
            <a:ext cx="3409950" cy="252730"/>
          </a:xfrm>
          <a:prstGeom prst="rect">
            <a:avLst/>
          </a:prstGeom>
          <a:noFill/>
          <a:ln>
            <a:noFill/>
          </a:ln>
        </p:spPr>
        <p:txBody>
          <a:bodyPr wrap="none" lIns="0" tIns="0" rIns="0" bIns="0" rtlCol="0" anchor="t"/>
          <a:lstStyle/>
          <a:p>
            <a:pPr algn="l">
              <a:lnSpc>
                <a:spcPts val="2118"/>
              </a:lnSpc>
            </a:pPr>
            <a:r>
              <a:rPr lang="en-US" sz="1400" noProof="1">
                <a:solidFill>
                  <a:srgbClr val="333333"/>
                </a:solidFill>
                <a:latin typeface="Arial"/>
                <a:ea typeface="楷体"/>
              </a:rPr>
              <a:t>Bull 20% / Base 50% / Bear 30%</a:t>
            </a:r>
            <a:r>
              <a:rPr lang="en-US" sz="1400" baseline="30000" noProof="1">
                <a:solidFill>
                  <a:srgbClr val="333333"/>
                </a:solidFill>
                <a:latin typeface="Arial"/>
                <a:ea typeface="楷体"/>
              </a:rPr>
              <a:t>2</a:t>
            </a:r>
            <a:endParaRPr lang="en-US" sz="1400" noProof="1"/>
          </a:p>
        </p:txBody>
      </p:sp>
      <p:cxnSp>
        <p:nvCxnSpPr>
          <p:cNvPr id="53" name="直线连接符 64"/>
          <p:cNvCxnSpPr/>
          <p:nvPr/>
        </p:nvCxnSpPr>
        <p:spPr>
          <a:xfrm>
            <a:off x="825500" y="5354320"/>
            <a:ext cx="8018780" cy="10160"/>
          </a:xfrm>
          <a:prstGeom prst="straightConnector1">
            <a:avLst/>
          </a:prstGeom>
          <a:ln w="12700">
            <a:solidFill>
              <a:srgbClr val="000000"/>
            </a:solidFill>
          </a:ln>
        </p:spPr>
      </p:cxnSp>
      <p:cxnSp>
        <p:nvCxnSpPr>
          <p:cNvPr id="54" name="直线连接符 66"/>
          <p:cNvCxnSpPr/>
          <p:nvPr/>
        </p:nvCxnSpPr>
        <p:spPr>
          <a:xfrm>
            <a:off x="825500" y="5779770"/>
            <a:ext cx="8018780" cy="10160"/>
          </a:xfrm>
          <a:prstGeom prst="straightConnector1">
            <a:avLst/>
          </a:prstGeom>
          <a:ln w="12700">
            <a:solidFill>
              <a:schemeClr val="tx1"/>
            </a:solidFill>
          </a:ln>
        </p:spPr>
      </p:cxnSp>
      <p:cxnSp>
        <p:nvCxnSpPr>
          <p:cNvPr id="59" name="直线连接符 71"/>
          <p:cNvCxnSpPr/>
          <p:nvPr/>
        </p:nvCxnSpPr>
        <p:spPr>
          <a:xfrm>
            <a:off x="825500" y="8791647"/>
            <a:ext cx="8018780" cy="10160"/>
          </a:xfrm>
          <a:prstGeom prst="straightConnector1">
            <a:avLst/>
          </a:prstGeom>
          <a:ln w="12700">
            <a:solidFill>
              <a:srgbClr val="FFFFFF"/>
            </a:solidFill>
          </a:ln>
        </p:spPr>
      </p:cxnSp>
      <p:pic>
        <p:nvPicPr>
          <p:cNvPr id="60" name="ic-s4-0"/>
          <p:cNvPicPr/>
          <p:nvPr/>
        </p:nvPicPr>
        <p:blipFill>
          <a:blip>
            <a:extLst>
              <a:ext uri="{96DAC541-7B7A-43D3-8B79-37D633B846F1}">
                <asvg:svgBlip xmlns:asvg="http://schemas.microsoft.com/office/drawing/2016/SVG/main" r:embed="rId3"/>
              </a:ext>
            </a:extLst>
          </a:blip>
          <a:stretch>
            <a:fillRect/>
          </a:stretch>
        </p:blipFill>
        <p:spPr>
          <a:xfrm>
            <a:off x="1168400" y="2473960"/>
            <a:ext cx="228600" cy="228600"/>
          </a:xfrm>
          <a:prstGeom prst="rect">
            <a:avLst/>
          </a:prstGeom>
          <a:ln>
            <a:noFill/>
          </a:ln>
        </p:spPr>
      </p:pic>
      <p:pic>
        <p:nvPicPr>
          <p:cNvPr id="61" name="ic-s4-1"/>
          <p:cNvPicPr/>
          <p:nvPr/>
        </p:nvPicPr>
        <p:blipFill>
          <a:blip>
            <a:extLst>
              <a:ext uri="{96DAC541-7B7A-43D3-8B79-37D633B846F1}">
                <asvg:svgBlip xmlns:asvg="http://schemas.microsoft.com/office/drawing/2016/SVG/main" r:embed="rId4"/>
              </a:ext>
            </a:extLst>
          </a:blip>
          <a:stretch>
            <a:fillRect/>
          </a:stretch>
        </p:blipFill>
        <p:spPr>
          <a:xfrm>
            <a:off x="9706610" y="2805430"/>
            <a:ext cx="457200" cy="457200"/>
          </a:xfrm>
          <a:prstGeom prst="rect">
            <a:avLst/>
          </a:prstGeom>
          <a:ln>
            <a:noFill/>
          </a:ln>
        </p:spPr>
      </p:pic>
      <p:pic>
        <p:nvPicPr>
          <p:cNvPr id="62" name="ic-s4-2"/>
          <p:cNvPicPr/>
          <p:nvPr/>
        </p:nvPicPr>
        <p:blipFill>
          <a:blip>
            <a:extLst>
              <a:ext uri="{96DAC541-7B7A-43D3-8B79-37D633B846F1}">
                <asvg:svgBlip xmlns:asvg="http://schemas.microsoft.com/office/drawing/2016/SVG/main" r:embed="rId5"/>
              </a:ext>
            </a:extLst>
          </a:blip>
          <a:stretch>
            <a:fillRect/>
          </a:stretch>
        </p:blipFill>
        <p:spPr>
          <a:xfrm>
            <a:off x="9697720" y="4939030"/>
            <a:ext cx="457200" cy="457200"/>
          </a:xfrm>
          <a:prstGeom prst="rect">
            <a:avLst/>
          </a:prstGeom>
          <a:ln>
            <a:noFill/>
          </a:ln>
        </p:spPr>
      </p:pic>
      <p:pic>
        <p:nvPicPr>
          <p:cNvPr id="63" name="ic-s4-3"/>
          <p:cNvPicPr/>
          <p:nvPr/>
        </p:nvPicPr>
        <p:blipFill>
          <a:blip>
            <a:extLst>
              <a:ext uri="{96DAC541-7B7A-43D3-8B79-37D633B846F1}">
                <asvg:svgBlip xmlns:asvg="http://schemas.microsoft.com/office/drawing/2016/SVG/main" r:embed="rId6"/>
              </a:ext>
            </a:extLst>
          </a:blip>
          <a:stretch>
            <a:fillRect/>
          </a:stretch>
        </p:blipFill>
        <p:spPr>
          <a:xfrm>
            <a:off x="9706610" y="7113270"/>
            <a:ext cx="457200" cy="457200"/>
          </a:xfrm>
          <a:prstGeom prst="rect">
            <a:avLst/>
          </a:prstGeom>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01 Investment Thesis › Unit Profitability in the Deflation Era</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Three-year unit-profit range of RMB0.097-0.113/Wh broken for the first time: 3Q26 RMB0.082/Wh is an all-time low</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Unit profit held through a 3-year, -40%-ASP deflation; 3Q26 broke on tax, rebates, cheap ESS and impairments — 4Q26 sets the new equilibrium</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lbl-asp-title"/>
          <p:cNvSpPr txBox="1"/>
          <p:nvPr/>
        </p:nvSpPr>
        <p:spPr>
          <a:xfrm>
            <a:off x="825500" y="1978660"/>
            <a:ext cx="8128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EV battery ASP incl. tax (RMB/Wh): -40% over three years</a:t>
            </a:r>
            <a:r>
              <a:rPr lang="en-US" sz="1800" b="1" baseline="30000" noProof="1">
                <a:solidFill>
                  <a:srgbClr val="051C2C"/>
                </a:solidFill>
                <a:latin typeface="Arial"/>
                <a:ea typeface="楷体"/>
              </a:rPr>
              <a:t>1</a:t>
            </a:r>
            <a:endParaRPr lang="en-US" sz="1800" noProof="1"/>
          </a:p>
        </p:txBody>
      </p:sp>
      <p:sp>
        <p:nvSpPr>
          <p:cNvPr id="7" name="lbl-unit"/>
          <p:cNvSpPr txBox="1"/>
          <p:nvPr/>
        </p:nvSpPr>
        <p:spPr>
          <a:xfrm>
            <a:off x="825500" y="2463800"/>
            <a:ext cx="1397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RMB/Wh, incl. tax</a:t>
            </a:r>
            <a:endParaRPr lang="en-US" sz="1400" noProof="1"/>
          </a:p>
        </p:txBody>
      </p:sp>
      <p:graphicFrame>
        <p:nvGraphicFramePr>
          <p:cNvPr id="8" name="chart-asp"/>
          <p:cNvGraphicFramePr/>
          <p:nvPr/>
        </p:nvGraphicFramePr>
        <p:xfrm>
          <a:off x="800100" y="2413000"/>
          <a:ext cx="8128000" cy="3779520"/>
        </p:xfrm>
        <a:graphic>
          <a:graphicData uri="http://schemas.openxmlformats.org/drawingml/2006/chart">
            <c:chart xmlns:c="http://schemas.openxmlformats.org/drawingml/2006/chart" xmlns:r="http://schemas.openxmlformats.org/officeDocument/2006/relationships" r:id="rId3"/>
          </a:graphicData>
        </a:graphic>
      </p:graphicFrame>
      <p:sp>
        <p:nvSpPr>
          <p:cNvPr id="9" name="lbl-up-title"/>
          <p:cNvSpPr txBox="1"/>
          <p:nvPr/>
        </p:nvSpPr>
        <p:spPr>
          <a:xfrm>
            <a:off x="9385300" y="1978660"/>
            <a:ext cx="7874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NP attributable per Wh (RMB/Wh): 2026-28E = new consensus center</a:t>
            </a:r>
            <a:r>
              <a:rPr lang="en-US" sz="1800" b="1" baseline="30000" noProof="1">
                <a:solidFill>
                  <a:srgbClr val="051C2C"/>
                </a:solidFill>
                <a:latin typeface="Arial"/>
                <a:ea typeface="楷体"/>
              </a:rPr>
              <a:t>2</a:t>
            </a:r>
            <a:endParaRPr lang="en-US" sz="1800" noProof="1"/>
          </a:p>
        </p:txBody>
      </p:sp>
      <p:sp>
        <p:nvSpPr>
          <p:cNvPr id="10" name="lbl-unit-r"/>
          <p:cNvSpPr txBox="1"/>
          <p:nvPr/>
        </p:nvSpPr>
        <p:spPr>
          <a:xfrm>
            <a:off x="9385300" y="2463800"/>
            <a:ext cx="1397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RMB/Wh</a:t>
            </a:r>
            <a:endParaRPr lang="en-US" sz="1400" noProof="1"/>
          </a:p>
        </p:txBody>
      </p:sp>
      <p:graphicFrame>
        <p:nvGraphicFramePr>
          <p:cNvPr id="11" name="chart-up"/>
          <p:cNvGraphicFramePr/>
          <p:nvPr>
            <p:extLst>
              <p:ext uri="{D42A27DB-BD31-4B8C-83A1-F6EECF244321}">
                <p14:modId xmlns:p14="http://schemas.microsoft.com/office/powerpoint/2010/main" val="548171201"/>
              </p:ext>
            </p:extLst>
          </p:nvPr>
        </p:nvGraphicFramePr>
        <p:xfrm>
          <a:off x="9359900" y="2413000"/>
          <a:ext cx="8128000" cy="4089400"/>
        </p:xfrm>
        <a:graphic>
          <a:graphicData uri="http://schemas.openxmlformats.org/drawingml/2006/chart">
            <c:chart xmlns:c="http://schemas.openxmlformats.org/drawingml/2006/chart" xmlns:r="http://schemas.openxmlformats.org/officeDocument/2006/relationships" r:id="rId4"/>
          </a:graphicData>
        </a:graphic>
      </p:graphicFrame>
      <p:sp>
        <p:nvSpPr>
          <p:cNvPr id="12" name="mech-title"/>
          <p:cNvSpPr txBox="1"/>
          <p:nvPr/>
        </p:nvSpPr>
        <p:spPr>
          <a:xfrm>
            <a:off x="825500" y="6553200"/>
            <a:ext cx="7874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Four layers of mechanisms buffer cost shocks, with time lags</a:t>
            </a:r>
            <a:endParaRPr lang="en-US" sz="1800" noProof="1"/>
          </a:p>
        </p:txBody>
      </p:sp>
      <p:sp>
        <p:nvSpPr>
          <p:cNvPr id="13" name="mech-1-title"/>
          <p:cNvSpPr txBox="1"/>
          <p:nvPr/>
        </p:nvSpPr>
        <p:spPr>
          <a:xfrm>
            <a:off x="1409700" y="6959600"/>
            <a:ext cx="3225800" cy="2286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Price-linkage clauses</a:t>
            </a:r>
            <a:endParaRPr lang="en-US" sz="1400" noProof="1"/>
          </a:p>
        </p:txBody>
      </p:sp>
      <p:sp>
        <p:nvSpPr>
          <p:cNvPr id="14" name="mech-1-body"/>
          <p:cNvSpPr txBox="1"/>
          <p:nvPr/>
        </p:nvSpPr>
        <p:spPr>
          <a:xfrm>
            <a:off x="1409700" y="7239000"/>
            <a:ext cx="3225800" cy="5588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Pass-through lags 1-2 quarters; the 2Q26 0.097 embeds time-lag erosion</a:t>
            </a:r>
            <a:endParaRPr lang="en-US" sz="1400" noProof="1"/>
          </a:p>
        </p:txBody>
      </p:sp>
      <p:sp>
        <p:nvSpPr>
          <p:cNvPr id="15" name="mech-2-title"/>
          <p:cNvSpPr txBox="1"/>
          <p:nvPr/>
        </p:nvSpPr>
        <p:spPr>
          <a:xfrm>
            <a:off x="5410200" y="6959600"/>
            <a:ext cx="3225800" cy="2286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Inventory &amp; long-term-contract buffer</a:t>
            </a:r>
            <a:endParaRPr lang="en-US" sz="1400" noProof="1"/>
          </a:p>
        </p:txBody>
      </p:sp>
      <p:sp>
        <p:nvSpPr>
          <p:cNvPr id="16" name="mech-2-body"/>
          <p:cNvSpPr txBox="1"/>
          <p:nvPr/>
        </p:nvSpPr>
        <p:spPr>
          <a:xfrm>
            <a:off x="5410200" y="7239000"/>
            <a:ext cx="3225800" cy="5588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~RMB30bn inventory + offtake locks smooth lithium price spikes</a:t>
            </a:r>
            <a:r>
              <a:rPr lang="en-US" sz="1400" baseline="30000" noProof="1">
                <a:solidFill>
                  <a:srgbClr val="333333"/>
                </a:solidFill>
                <a:latin typeface="Arial"/>
                <a:ea typeface="楷体"/>
              </a:rPr>
              <a:t>3</a:t>
            </a:r>
            <a:endParaRPr lang="en-US" sz="1400" noProof="1"/>
          </a:p>
        </p:txBody>
      </p:sp>
      <p:sp>
        <p:nvSpPr>
          <p:cNvPr id="17" name="mech-3-title"/>
          <p:cNvSpPr txBox="1"/>
          <p:nvPr/>
        </p:nvSpPr>
        <p:spPr>
          <a:xfrm>
            <a:off x="1409700" y="7899400"/>
            <a:ext cx="3225800" cy="2286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Hedging &amp; owned resources</a:t>
            </a:r>
            <a:endParaRPr lang="en-US" sz="1400" noProof="1"/>
          </a:p>
        </p:txBody>
      </p:sp>
      <p:sp>
        <p:nvSpPr>
          <p:cNvPr id="18" name="mech-3-body"/>
          <p:cNvSpPr txBox="1"/>
          <p:nvPr/>
        </p:nvSpPr>
        <p:spPr>
          <a:xfrm>
            <a:off x="1409700" y="8178800"/>
            <a:ext cx="3225800" cy="5588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Hedges + price locks; Jiangxi lithium mine to resume in 1Q27; unit profit held across two lithium cycles</a:t>
            </a:r>
            <a:endParaRPr lang="en-US" sz="1400" noProof="1"/>
          </a:p>
        </p:txBody>
      </p:sp>
      <p:sp>
        <p:nvSpPr>
          <p:cNvPr id="19" name="mech-4-title"/>
          <p:cNvSpPr txBox="1"/>
          <p:nvPr/>
        </p:nvSpPr>
        <p:spPr>
          <a:xfrm>
            <a:off x="5410200" y="7899400"/>
            <a:ext cx="3225800" cy="2286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Scale dilution</a:t>
            </a:r>
            <a:endParaRPr lang="en-US" sz="1400" noProof="1"/>
          </a:p>
        </p:txBody>
      </p:sp>
      <p:sp>
        <p:nvSpPr>
          <p:cNvPr id="20" name="mech-4-body"/>
          <p:cNvSpPr txBox="1"/>
          <p:nvPr/>
        </p:nvSpPr>
        <p:spPr>
          <a:xfrm>
            <a:off x="5410200" y="8178800"/>
            <a:ext cx="3225800" cy="5588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Shipments +55-60% dilute fixed costs, hedging per-Wh gross margin compression</a:t>
            </a:r>
            <a:endParaRPr lang="en-US" sz="1400" noProof="1"/>
          </a:p>
        </p:txBody>
      </p:sp>
      <p:sp>
        <p:nvSpPr>
          <p:cNvPr id="21" name="peer-title"/>
          <p:cNvSpPr txBox="1"/>
          <p:nvPr/>
        </p:nvSpPr>
        <p:spPr>
          <a:xfrm>
            <a:off x="9385300" y="6553200"/>
            <a:ext cx="7874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Tier-2 comparison &amp; worst-case tax bridge</a:t>
            </a:r>
            <a:r>
              <a:rPr lang="en-US" sz="1800" b="1" baseline="30000" noProof="1">
                <a:solidFill>
                  <a:srgbClr val="051C2C"/>
                </a:solidFill>
                <a:latin typeface="Arial"/>
                <a:ea typeface="楷体"/>
              </a:rPr>
              <a:t>3</a:t>
            </a:r>
            <a:endParaRPr lang="en-US" sz="1800" noProof="1"/>
          </a:p>
        </p:txBody>
      </p:sp>
      <p:sp>
        <p:nvSpPr>
          <p:cNvPr id="22" name="peer-r1-rule"/>
          <p:cNvSpPr/>
          <p:nvPr/>
        </p:nvSpPr>
        <p:spPr>
          <a:xfrm>
            <a:off x="9359900" y="6959600"/>
            <a:ext cx="8128000" cy="10160"/>
          </a:xfrm>
          <a:prstGeom prst="rect">
            <a:avLst/>
          </a:prstGeom>
          <a:solidFill>
            <a:srgbClr val="CCCCCC"/>
          </a:solidFill>
          <a:ln>
            <a:noFill/>
          </a:ln>
        </p:spPr>
        <p:txBody>
          <a:bodyPr/>
          <a:lstStyle/>
          <a:p>
            <a:endParaRPr lang="zh-CN" altLang="en-US"/>
          </a:p>
        </p:txBody>
      </p:sp>
      <p:sp>
        <p:nvSpPr>
          <p:cNvPr id="23" name="peer-r1"/>
          <p:cNvSpPr txBox="1"/>
          <p:nvPr/>
        </p:nvSpPr>
        <p:spPr>
          <a:xfrm>
            <a:off x="9385300" y="7035800"/>
            <a:ext cx="8102600" cy="5588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On the same Soochow basis (2Q26): CATL 0.07 / EVE 0.025 / CALB 0.025 / Sunwoda 0.01 / Gotion 0.003 RMB/Wh</a:t>
            </a:r>
            <a:endParaRPr lang="en-US" sz="1400" noProof="1"/>
          </a:p>
        </p:txBody>
      </p:sp>
      <p:sp>
        <p:nvSpPr>
          <p:cNvPr id="24" name="peer-r2-rule"/>
          <p:cNvSpPr/>
          <p:nvPr/>
        </p:nvSpPr>
        <p:spPr>
          <a:xfrm>
            <a:off x="9359900" y="7645400"/>
            <a:ext cx="8128000" cy="10160"/>
          </a:xfrm>
          <a:prstGeom prst="rect">
            <a:avLst/>
          </a:prstGeom>
          <a:solidFill>
            <a:srgbClr val="CCCCCC"/>
          </a:solidFill>
          <a:ln>
            <a:noFill/>
          </a:ln>
        </p:spPr>
        <p:txBody>
          <a:bodyPr/>
          <a:lstStyle/>
          <a:p>
            <a:endParaRPr lang="zh-CN" altLang="en-US"/>
          </a:p>
        </p:txBody>
      </p:sp>
      <p:sp>
        <p:nvSpPr>
          <p:cNvPr id="25" name="peer-r2"/>
          <p:cNvSpPr txBox="1"/>
          <p:nvPr/>
        </p:nvSpPr>
        <p:spPr>
          <a:xfrm>
            <a:off x="9385300" y="7721600"/>
            <a:ext cx="8102600" cy="5588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The 3Q26 actual of 0.082 is below JPM's worst-case bridge for 4Q26 (0.093) and 1Q27 (0.085); mix and impairments add to tax; base case = near-full tax absorption by CATL</a:t>
            </a:r>
            <a:endParaRPr lang="en-US" sz="1400" noProof="1"/>
          </a:p>
        </p:txBody>
      </p:sp>
      <p:sp>
        <p:nvSpPr>
          <p:cNvPr id="26" name="peer-r3-rule"/>
          <p:cNvSpPr/>
          <p:nvPr/>
        </p:nvSpPr>
        <p:spPr>
          <a:xfrm>
            <a:off x="9359900" y="8331200"/>
            <a:ext cx="8128000" cy="10160"/>
          </a:xfrm>
          <a:prstGeom prst="rect">
            <a:avLst/>
          </a:prstGeom>
          <a:solidFill>
            <a:srgbClr val="CCCCCC"/>
          </a:solidFill>
          <a:ln>
            <a:noFill/>
          </a:ln>
        </p:spPr>
        <p:txBody>
          <a:bodyPr/>
          <a:lstStyle/>
          <a:p>
            <a:endParaRPr lang="zh-CN" altLang="en-US"/>
          </a:p>
        </p:txBody>
      </p:sp>
      <p:sp>
        <p:nvSpPr>
          <p:cNvPr id="27" name="peer-r3"/>
          <p:cNvSpPr txBox="1"/>
          <p:nvPr/>
        </p:nvSpPr>
        <p:spPr>
          <a:xfrm>
            <a:off x="9385300" y="8407400"/>
            <a:ext cx="8102600" cy="5588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Bases shown side by side, not mixed: Macquarie NP attributable ÷ sales volume 2Q26 0.097; Soochow 1Q26 0.08 / 2Q26 0.07; UBS 2022-2024 at 0.102-0.113</a:t>
            </a:r>
            <a:endParaRPr lang="en-US" sz="1400" noProof="1"/>
          </a:p>
        </p:txBody>
      </p:sp>
      <p:sp>
        <p:nvSpPr>
          <p:cNvPr id="28"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ASPs on CMS's tax-inclusive basis; Soochow's 1H26 EV ASP RMB0.67/Wh (incl. tax) reconciles; peak 1.10 (2022) → 0.66 (2025), -40% over three years. 2. Company does not disclose unit net profit; all figures are broker estimates: 2025A on GS's basis; 2Q26 0.097 is Macquarie's (-12% YoY). 3. Same-basis unit profit is Soochow's (2026-09-05); JPM's worst-case tax bridge: 2026-09-10 report Tables 4/5/9 (100% borne by cell makers, not its base case); '~RMB30bn low-cost inventory' is this report's estimate; chart 2026-28E = new consensus center / this report's basis (original GS basis 0.104-0.112 outdated); 2027E unit net profit ~0.079 (was 0.090). 4. 3Q26 RMB0.082/Wh = NP attributable RMB21.2bn ÷ volume above 260GWh (UBS same basis: RMB82/kWh, all-time low); volume = Q3 alone. Data as of Oct 21, 2026.</a:t>
            </a:r>
            <a:endParaRPr lang="en-US" sz="1200" noProof="1"/>
          </a:p>
        </p:txBody>
      </p:sp>
      <p:sp>
        <p:nvSpPr>
          <p:cNvPr id="29"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30"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company reports; CMS/GS/Macquarie/Soochow research; this report's calculations</a:t>
            </a:r>
            <a:endParaRPr lang="en-US" sz="1400" noProof="1"/>
          </a:p>
        </p:txBody>
      </p:sp>
      <p:sp>
        <p:nvSpPr>
          <p:cNvPr id="31"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32"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5</a:t>
            </a:r>
            <a:endParaRPr lang="en-US" sz="1400" noProof="1"/>
          </a:p>
        </p:txBody>
      </p:sp>
      <p:sp>
        <p:nvSpPr>
          <p:cNvPr id="33" name="cagr-asp-line-1-4"/>
          <p:cNvSpPr/>
          <p:nvPr>
            <p:extLst>
              <p:ext uri="{F5677B7D-0D2A-4D9B-9A5C-6D8D7D0E5A5D}">
                <pptd:line xmlns:pptd="https://kimi-design.msh.team/pptd/2026" xmlns:mc="http://schemas.openxmlformats.org/markup-compatibility/2006" xmlns:m="http://schemas.openxmlformats.org/officeDocument/2006/math" xmlns:cx="http://schemas.microsoft.com/office/drawing/2014/chartex" xmlns:c="http://schemas.openxmlformats.org/drawingml/2006/chart" xmlns:a14="http://schemas.microsoft.com/office/drawing/2010/main" xmlns="" encoding="base64url">eyJ2aWV3Qm94IjpbMzE2Ljc5LDkzLjI1XSwicG9pbnRzIjoiMCwwIDMxNi43OSw5My4yNSIsImN1cnZlIjoic2hhcnAifQ</pptd:line>
              </p:ext>
            </p:extLst>
          </p:nvPr>
        </p:nvSpPr>
        <p:spPr>
          <a:xfrm>
            <a:off x="2933700" y="2529840"/>
            <a:ext cx="4023360" cy="1184910"/>
          </a:xfrm>
          <a:custGeom>
            <a:avLst/>
            <a:gdLst/>
            <a:ahLst/>
            <a:cxnLst/>
            <a:rect l="l" t="t" r="r" b="b"/>
            <a:pathLst>
              <a:path w="317" h="93">
                <a:moveTo>
                  <a:pt x="0" y="0"/>
                </a:moveTo>
                <a:lnTo>
                  <a:pt x="317" y="93"/>
                </a:lnTo>
              </a:path>
            </a:pathLst>
          </a:custGeom>
          <a:noFill/>
          <a:ln w="19050">
            <a:solidFill>
              <a:srgbClr val="051C2C"/>
            </a:solidFill>
            <a:tailEnd type="arrow"/>
          </a:ln>
        </p:spPr>
        <p:txBody>
          <a:bodyPr/>
          <a:lstStyle/>
          <a:p>
            <a:endParaRPr lang="zh-CN" altLang="en-US"/>
          </a:p>
        </p:txBody>
      </p:sp>
      <p:sp>
        <p:nvSpPr>
          <p:cNvPr id="34" name="cagr-asp-bubble-1-4"/>
          <p:cNvSpPr/>
          <p:nvPr/>
        </p:nvSpPr>
        <p:spPr>
          <a:xfrm>
            <a:off x="4442460" y="2870200"/>
            <a:ext cx="762000" cy="431800"/>
          </a:xfrm>
          <a:prstGeom prst="ellipse">
            <a:avLst/>
          </a:prstGeom>
          <a:solidFill>
            <a:srgbClr val="FFFFFF"/>
          </a:solidFill>
          <a:ln w="12700">
            <a:solidFill>
              <a:srgbClr val="051C2C"/>
            </a:solidFill>
          </a:ln>
        </p:spPr>
        <p:txBody>
          <a:bodyPr/>
          <a:lstStyle/>
          <a:p>
            <a:endParaRPr lang="zh-CN" altLang="en-US"/>
          </a:p>
        </p:txBody>
      </p:sp>
      <p:sp>
        <p:nvSpPr>
          <p:cNvPr id="35" name="cagr-asp-bubble-1-4-txt"/>
          <p:cNvSpPr txBox="1"/>
          <p:nvPr/>
        </p:nvSpPr>
        <p:spPr>
          <a:xfrm>
            <a:off x="4442460" y="2870200"/>
            <a:ext cx="762000" cy="431800"/>
          </a:xfrm>
          <a:prstGeom prst="rect">
            <a:avLst/>
          </a:prstGeom>
          <a:noFill/>
          <a:ln>
            <a:noFill/>
          </a:ln>
        </p:spPr>
        <p:txBody>
          <a:bodyPr wrap="none" lIns="0" tIns="0" rIns="0" bIns="0" rtlCol="0" anchor="ctr"/>
          <a:lstStyle/>
          <a:p>
            <a:pPr algn="ctr">
              <a:lnSpc>
                <a:spcPts val="2033"/>
              </a:lnSpc>
            </a:pPr>
            <a:r>
              <a:rPr lang="en-US" sz="1400" b="1" noProof="1">
                <a:solidFill>
                  <a:srgbClr val="051C2C"/>
                </a:solidFill>
                <a:latin typeface="Arial"/>
                <a:ea typeface="楷体"/>
              </a:rPr>
              <a:t>-16%</a:t>
            </a:r>
            <a:endParaRPr lang="en-US" sz="1400" noProof="1"/>
          </a:p>
        </p:txBody>
      </p:sp>
      <p:pic>
        <p:nvPicPr>
          <p:cNvPr id="36" name="ic-s5-0"/>
          <p:cNvPicPr/>
          <p:nvPr/>
        </p:nvPicPr>
        <p:blipFill>
          <a:blip>
            <a:extLst>
              <a:ext uri="{96DAC541-7B7A-43D3-8B79-37D633B846F1}">
                <asvg:svgBlip xmlns:asvg="http://schemas.microsoft.com/office/drawing/2016/SVG/main" r:embed="rId5"/>
              </a:ext>
            </a:extLst>
          </a:blip>
          <a:stretch>
            <a:fillRect/>
          </a:stretch>
        </p:blipFill>
        <p:spPr>
          <a:xfrm>
            <a:off x="825500" y="6959600"/>
            <a:ext cx="457200" cy="457200"/>
          </a:xfrm>
          <a:prstGeom prst="rect">
            <a:avLst/>
          </a:prstGeom>
          <a:ln>
            <a:noFill/>
          </a:ln>
        </p:spPr>
      </p:pic>
      <p:pic>
        <p:nvPicPr>
          <p:cNvPr id="37" name="ic-s5-1"/>
          <p:cNvPicPr/>
          <p:nvPr/>
        </p:nvPicPr>
        <p:blipFill>
          <a:blip>
            <a:extLst>
              <a:ext uri="{96DAC541-7B7A-43D3-8B79-37D633B846F1}">
                <asvg:svgBlip xmlns:asvg="http://schemas.microsoft.com/office/drawing/2016/SVG/main" r:embed="rId6"/>
              </a:ext>
            </a:extLst>
          </a:blip>
          <a:stretch>
            <a:fillRect/>
          </a:stretch>
        </p:blipFill>
        <p:spPr>
          <a:xfrm>
            <a:off x="4826000" y="6959600"/>
            <a:ext cx="457200" cy="457200"/>
          </a:xfrm>
          <a:prstGeom prst="rect">
            <a:avLst/>
          </a:prstGeom>
          <a:ln>
            <a:noFill/>
          </a:ln>
        </p:spPr>
      </p:pic>
      <p:pic>
        <p:nvPicPr>
          <p:cNvPr id="38" name="ic-s5-2"/>
          <p:cNvPicPr/>
          <p:nvPr/>
        </p:nvPicPr>
        <p:blipFill>
          <a:blip>
            <a:extLst>
              <a:ext uri="{96DAC541-7B7A-43D3-8B79-37D633B846F1}">
                <asvg:svgBlip xmlns:asvg="http://schemas.microsoft.com/office/drawing/2016/SVG/main" r:embed="rId7"/>
              </a:ext>
            </a:extLst>
          </a:blip>
          <a:stretch>
            <a:fillRect/>
          </a:stretch>
        </p:blipFill>
        <p:spPr>
          <a:xfrm>
            <a:off x="825500" y="7899400"/>
            <a:ext cx="457200" cy="457200"/>
          </a:xfrm>
          <a:prstGeom prst="rect">
            <a:avLst/>
          </a:prstGeom>
          <a:ln>
            <a:noFill/>
          </a:ln>
        </p:spPr>
      </p:pic>
      <p:pic>
        <p:nvPicPr>
          <p:cNvPr id="39" name="ic-s5-3"/>
          <p:cNvPicPr/>
          <p:nvPr/>
        </p:nvPicPr>
        <p:blipFill>
          <a:blip>
            <a:extLst>
              <a:ext uri="{96DAC541-7B7A-43D3-8B79-37D633B846F1}">
                <asvg:svgBlip xmlns:asvg="http://schemas.microsoft.com/office/drawing/2016/SVG/main" r:embed="rId8"/>
              </a:ext>
            </a:extLst>
          </a:blip>
          <a:stretch>
            <a:fillRect/>
          </a:stretch>
        </p:blipFill>
        <p:spPr>
          <a:xfrm>
            <a:off x="4826000" y="7899400"/>
            <a:ext cx="457200" cy="457200"/>
          </a:xfrm>
          <a:prstGeom prst="rect">
            <a:avLst/>
          </a:prstGeom>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01 Investment Thesis › Second Curve: ESS &amp; Licensing</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ESS shipments up ~3.5x over 2023-2026E; system-integration GPM could rise to 30%+; the composition of the 'Other' profit pool awaits verification</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ESS revenue +88% with ~70GWh nominal backlog (domestic basis, different from GS); swapping delivered on 10/20: 13,000 Tianxing II units</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lbl-ess-title"/>
          <p:cNvSpPr txBox="1"/>
          <p:nvPr/>
        </p:nvSpPr>
        <p:spPr>
          <a:xfrm>
            <a:off x="825500" y="1978660"/>
            <a:ext cx="8128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ESS battery shipments (GWh)</a:t>
            </a:r>
            <a:r>
              <a:rPr lang="en-US" sz="1800" b="1" baseline="30000" noProof="1">
                <a:solidFill>
                  <a:srgbClr val="051C2C"/>
                </a:solidFill>
                <a:latin typeface="Arial"/>
                <a:ea typeface="楷体"/>
              </a:rPr>
              <a:t>1</a:t>
            </a:r>
            <a:endParaRPr lang="en-US" sz="1800" noProof="1"/>
          </a:p>
        </p:txBody>
      </p:sp>
      <p:sp>
        <p:nvSpPr>
          <p:cNvPr id="7" name="lbl-unit"/>
          <p:cNvSpPr txBox="1"/>
          <p:nvPr/>
        </p:nvSpPr>
        <p:spPr>
          <a:xfrm>
            <a:off x="825500" y="2463800"/>
            <a:ext cx="1397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GWh</a:t>
            </a:r>
            <a:endParaRPr lang="en-US" sz="1400" noProof="1"/>
          </a:p>
        </p:txBody>
      </p:sp>
      <p:graphicFrame>
        <p:nvGraphicFramePr>
          <p:cNvPr id="8" name="chart-ess"/>
          <p:cNvGraphicFramePr/>
          <p:nvPr>
            <p:extLst>
              <p:ext uri="{D42A27DB-BD31-4B8C-83A1-F6EECF244321}">
                <p14:modId xmlns:p14="http://schemas.microsoft.com/office/powerpoint/2010/main" val="867593283"/>
              </p:ext>
            </p:extLst>
          </p:nvPr>
        </p:nvGraphicFramePr>
        <p:xfrm>
          <a:off x="774701" y="2157729"/>
          <a:ext cx="8128000" cy="3954527"/>
        </p:xfrm>
        <a:graphic>
          <a:graphicData uri="http://schemas.openxmlformats.org/drawingml/2006/chart">
            <c:chart xmlns:c="http://schemas.openxmlformats.org/drawingml/2006/chart" xmlns:r="http://schemas.openxmlformats.org/officeDocument/2006/relationships" r:id="rId3"/>
          </a:graphicData>
        </a:graphic>
      </p:graphicFrame>
      <p:sp>
        <p:nvSpPr>
          <p:cNvPr id="9" name="ess-ev-title"/>
          <p:cNvSpPr txBox="1"/>
          <p:nvPr/>
        </p:nvSpPr>
        <p:spPr>
          <a:xfrm>
            <a:off x="825500" y="6037580"/>
            <a:ext cx="7874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Demand &amp; order evidence</a:t>
            </a:r>
            <a:endParaRPr lang="en-US" sz="1800" noProof="1"/>
          </a:p>
        </p:txBody>
      </p:sp>
      <p:sp>
        <p:nvSpPr>
          <p:cNvPr id="10" name="ess-ev-r1-rule"/>
          <p:cNvSpPr/>
          <p:nvPr/>
        </p:nvSpPr>
        <p:spPr>
          <a:xfrm>
            <a:off x="800100" y="6369050"/>
            <a:ext cx="8128000" cy="10160"/>
          </a:xfrm>
          <a:prstGeom prst="rect">
            <a:avLst/>
          </a:prstGeom>
          <a:solidFill>
            <a:srgbClr val="CCCCCC"/>
          </a:solidFill>
          <a:ln>
            <a:noFill/>
          </a:ln>
        </p:spPr>
        <p:txBody>
          <a:bodyPr/>
          <a:lstStyle/>
          <a:p>
            <a:endParaRPr lang="zh-CN" altLang="en-US"/>
          </a:p>
        </p:txBody>
      </p:sp>
      <p:sp>
        <p:nvSpPr>
          <p:cNvPr id="11" name="ess-ev-r1"/>
          <p:cNvSpPr txBox="1"/>
          <p:nvPr/>
        </p:nvSpPr>
        <p:spPr>
          <a:xfrm>
            <a:off x="825500" y="6445250"/>
            <a:ext cx="8102600" cy="207010"/>
          </a:xfrm>
          <a:prstGeom prst="rect">
            <a:avLst/>
          </a:prstGeom>
          <a:noFill/>
          <a:ln>
            <a:noFill/>
          </a:ln>
        </p:spPr>
        <p:txBody>
          <a:bodyPr wrap="none" lIns="0" tIns="0" rIns="0" bIns="0" rtlCol="0" anchor="t"/>
          <a:lstStyle/>
          <a:p>
            <a:pPr algn="l">
              <a:lnSpc>
                <a:spcPts val="2118"/>
              </a:lnSpc>
            </a:pPr>
            <a:r>
              <a:rPr lang="en-US" sz="1400" noProof="1">
                <a:solidFill>
                  <a:srgbClr val="333333"/>
                </a:solidFill>
                <a:latin typeface="Arial"/>
                <a:ea typeface="楷体"/>
              </a:rPr>
              <a:t>1H26 ESS revenue RMB53.3bn (+88%), segment GM 23.96% vs EV battery 20.63%</a:t>
            </a:r>
            <a:endParaRPr lang="en-US" sz="1400" noProof="1"/>
          </a:p>
        </p:txBody>
      </p:sp>
      <p:sp>
        <p:nvSpPr>
          <p:cNvPr id="12" name="ess-ev-r2-rule"/>
          <p:cNvSpPr/>
          <p:nvPr/>
        </p:nvSpPr>
        <p:spPr>
          <a:xfrm>
            <a:off x="800100" y="6750050"/>
            <a:ext cx="8128000" cy="10160"/>
          </a:xfrm>
          <a:prstGeom prst="rect">
            <a:avLst/>
          </a:prstGeom>
          <a:solidFill>
            <a:srgbClr val="CCCCCC"/>
          </a:solidFill>
          <a:ln>
            <a:noFill/>
          </a:ln>
        </p:spPr>
        <p:txBody>
          <a:bodyPr/>
          <a:lstStyle/>
          <a:p>
            <a:endParaRPr lang="zh-CN" altLang="en-US"/>
          </a:p>
        </p:txBody>
      </p:sp>
      <p:sp>
        <p:nvSpPr>
          <p:cNvPr id="13" name="ess-ev-r2"/>
          <p:cNvSpPr txBox="1"/>
          <p:nvPr/>
        </p:nvSpPr>
        <p:spPr>
          <a:xfrm>
            <a:off x="825500" y="6826250"/>
            <a:ext cx="8102600" cy="207010"/>
          </a:xfrm>
          <a:prstGeom prst="rect">
            <a:avLst/>
          </a:prstGeom>
          <a:noFill/>
          <a:ln>
            <a:noFill/>
          </a:ln>
        </p:spPr>
        <p:txBody>
          <a:bodyPr wrap="none" lIns="0" tIns="0" rIns="0" bIns="0" rtlCol="0" anchor="t"/>
          <a:lstStyle/>
          <a:p>
            <a:pPr algn="l">
              <a:lnSpc>
                <a:spcPts val="2118"/>
              </a:lnSpc>
            </a:pPr>
            <a:r>
              <a:rPr lang="en-US" sz="1400" noProof="1">
                <a:solidFill>
                  <a:srgbClr val="333333"/>
                </a:solidFill>
                <a:latin typeface="Arial"/>
                <a:ea typeface="楷体"/>
              </a:rPr>
              <a:t>Nominal large-order backlog ~70GWh (ex-Masdar); firm portion ~35-54GWh ≈ 15-23% of 2026E shipments</a:t>
            </a:r>
            <a:endParaRPr lang="en-US" sz="1400" noProof="1"/>
          </a:p>
        </p:txBody>
      </p:sp>
      <p:sp>
        <p:nvSpPr>
          <p:cNvPr id="14" name="ess-ev-r3-rule"/>
          <p:cNvSpPr/>
          <p:nvPr/>
        </p:nvSpPr>
        <p:spPr>
          <a:xfrm>
            <a:off x="800100" y="7131050"/>
            <a:ext cx="8128000" cy="10160"/>
          </a:xfrm>
          <a:prstGeom prst="rect">
            <a:avLst/>
          </a:prstGeom>
          <a:solidFill>
            <a:srgbClr val="CCCCCC"/>
          </a:solidFill>
          <a:ln>
            <a:noFill/>
          </a:ln>
        </p:spPr>
        <p:txBody>
          <a:bodyPr/>
          <a:lstStyle/>
          <a:p>
            <a:endParaRPr lang="zh-CN" altLang="en-US"/>
          </a:p>
        </p:txBody>
      </p:sp>
      <p:sp>
        <p:nvSpPr>
          <p:cNvPr id="15" name="ess-ev-r3"/>
          <p:cNvSpPr txBox="1"/>
          <p:nvPr/>
        </p:nvSpPr>
        <p:spPr>
          <a:xfrm>
            <a:off x="825500" y="7207250"/>
            <a:ext cx="8102600" cy="207010"/>
          </a:xfrm>
          <a:prstGeom prst="rect">
            <a:avLst/>
          </a:prstGeom>
          <a:noFill/>
          <a:ln>
            <a:noFill/>
          </a:ln>
        </p:spPr>
        <p:txBody>
          <a:bodyPr wrap="none" lIns="0" tIns="0" rIns="0" bIns="0" rtlCol="0" anchor="t"/>
          <a:lstStyle/>
          <a:p>
            <a:pPr algn="l">
              <a:lnSpc>
                <a:spcPts val="2118"/>
              </a:lnSpc>
            </a:pPr>
            <a:r>
              <a:rPr lang="en-US" sz="1400" noProof="1">
                <a:solidFill>
                  <a:srgbClr val="333333"/>
                </a:solidFill>
                <a:latin typeface="Arial"/>
                <a:ea typeface="楷体"/>
              </a:rPr>
              <a:t>1H26 China utility-scale ESS tenders 304.8GWh (+193%), winning bids 263.9GWh (+298%)</a:t>
            </a:r>
            <a:endParaRPr lang="en-US" sz="1400" noProof="1"/>
          </a:p>
        </p:txBody>
      </p:sp>
      <p:sp>
        <p:nvSpPr>
          <p:cNvPr id="16" name="bess-title"/>
          <p:cNvSpPr txBox="1"/>
          <p:nvPr/>
        </p:nvSpPr>
        <p:spPr>
          <a:xfrm>
            <a:off x="9385300" y="1978660"/>
            <a:ext cx="7874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System integration: from selling cells to selling solutions (GS 2030E)</a:t>
            </a:r>
            <a:r>
              <a:rPr lang="en-US" sz="1800" b="1" baseline="30000" noProof="1">
                <a:solidFill>
                  <a:srgbClr val="051C2C"/>
                </a:solidFill>
                <a:latin typeface="Arial"/>
                <a:ea typeface="楷体"/>
              </a:rPr>
              <a:t>2</a:t>
            </a:r>
            <a:endParaRPr lang="en-US" sz="1800" noProof="1"/>
          </a:p>
        </p:txBody>
      </p:sp>
      <p:sp>
        <p:nvSpPr>
          <p:cNvPr id="17" name="bess-1-kicker"/>
          <p:cNvSpPr txBox="1"/>
          <p:nvPr/>
        </p:nvSpPr>
        <p:spPr>
          <a:xfrm>
            <a:off x="9385300" y="2413000"/>
            <a:ext cx="38100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BESS gross margin</a:t>
            </a:r>
            <a:endParaRPr lang="en-US" sz="1400" noProof="1"/>
          </a:p>
        </p:txBody>
      </p:sp>
      <p:sp>
        <p:nvSpPr>
          <p:cNvPr id="18" name="bess-1-num"/>
          <p:cNvSpPr txBox="1"/>
          <p:nvPr/>
        </p:nvSpPr>
        <p:spPr>
          <a:xfrm>
            <a:off x="9385300" y="2717800"/>
            <a:ext cx="3810000" cy="558800"/>
          </a:xfrm>
          <a:prstGeom prst="rect">
            <a:avLst/>
          </a:prstGeom>
          <a:noFill/>
          <a:ln>
            <a:noFill/>
          </a:ln>
        </p:spPr>
        <p:txBody>
          <a:bodyPr wrap="none" lIns="0" tIns="0" rIns="0" bIns="0" rtlCol="0" anchor="t"/>
          <a:lstStyle/>
          <a:p>
            <a:pPr algn="l">
              <a:lnSpc>
                <a:spcPts val="4356"/>
              </a:lnSpc>
            </a:pPr>
            <a:r>
              <a:rPr lang="en-US" sz="3600" b="1" noProof="1">
                <a:solidFill>
                  <a:srgbClr val="051C2C"/>
                </a:solidFill>
                <a:latin typeface="Georgia"/>
                <a:ea typeface="楷体"/>
              </a:rPr>
              <a:t>30%+</a:t>
            </a:r>
            <a:endParaRPr lang="en-US" sz="3600" noProof="1"/>
          </a:p>
        </p:txBody>
      </p:sp>
      <p:sp>
        <p:nvSpPr>
          <p:cNvPr id="19" name="bess-1-desc"/>
          <p:cNvSpPr txBox="1"/>
          <p:nvPr/>
        </p:nvSpPr>
        <p:spPr>
          <a:xfrm>
            <a:off x="9385300" y="3378200"/>
            <a:ext cx="3810000" cy="5080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2030E; ~27% in 2025 (GS, incl. integration premium)</a:t>
            </a:r>
            <a:endParaRPr lang="en-US" sz="1400" noProof="1"/>
          </a:p>
        </p:txBody>
      </p:sp>
      <p:sp>
        <p:nvSpPr>
          <p:cNvPr id="20" name="bess-2-kicker"/>
          <p:cNvSpPr txBox="1"/>
          <p:nvPr/>
        </p:nvSpPr>
        <p:spPr>
          <a:xfrm>
            <a:off x="13449300" y="2413000"/>
            <a:ext cx="38100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System-integration share</a:t>
            </a:r>
            <a:endParaRPr lang="en-US" sz="1400" noProof="1"/>
          </a:p>
        </p:txBody>
      </p:sp>
      <p:sp>
        <p:nvSpPr>
          <p:cNvPr id="21" name="bess-2-num"/>
          <p:cNvSpPr txBox="1"/>
          <p:nvPr/>
        </p:nvSpPr>
        <p:spPr>
          <a:xfrm>
            <a:off x="13449300" y="2717800"/>
            <a:ext cx="3810000" cy="558800"/>
          </a:xfrm>
          <a:prstGeom prst="rect">
            <a:avLst/>
          </a:prstGeom>
          <a:noFill/>
          <a:ln>
            <a:noFill/>
          </a:ln>
        </p:spPr>
        <p:txBody>
          <a:bodyPr wrap="none" lIns="0" tIns="0" rIns="0" bIns="0" rtlCol="0" anchor="t"/>
          <a:lstStyle/>
          <a:p>
            <a:pPr algn="l">
              <a:lnSpc>
                <a:spcPts val="4356"/>
              </a:lnSpc>
            </a:pPr>
            <a:r>
              <a:rPr lang="en-US" sz="3600" b="1" noProof="1">
                <a:solidFill>
                  <a:srgbClr val="051C2C"/>
                </a:solidFill>
                <a:latin typeface="Georgia"/>
                <a:ea typeface="楷体"/>
              </a:rPr>
              <a:t>~2/3</a:t>
            </a:r>
            <a:endParaRPr lang="en-US" sz="3600" noProof="1"/>
          </a:p>
        </p:txBody>
      </p:sp>
      <p:sp>
        <p:nvSpPr>
          <p:cNvPr id="22" name="bess-2-desc"/>
          <p:cNvSpPr txBox="1"/>
          <p:nvPr/>
        </p:nvSpPr>
        <p:spPr>
          <a:xfrm>
            <a:off x="13449300" y="3378200"/>
            <a:ext cx="3810000" cy="5080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On GS's basis, AC/DC integration share of BESS volumes, ~1/3 in 2025 → 2030E</a:t>
            </a:r>
            <a:endParaRPr lang="en-US" sz="1400" noProof="1"/>
          </a:p>
        </p:txBody>
      </p:sp>
      <p:sp>
        <p:nvSpPr>
          <p:cNvPr id="23" name="bess-mid-rule"/>
          <p:cNvSpPr/>
          <p:nvPr/>
        </p:nvSpPr>
        <p:spPr>
          <a:xfrm>
            <a:off x="9359900" y="4038600"/>
            <a:ext cx="8128000" cy="10160"/>
          </a:xfrm>
          <a:prstGeom prst="rect">
            <a:avLst/>
          </a:prstGeom>
          <a:solidFill>
            <a:srgbClr val="CCCCCC"/>
          </a:solidFill>
          <a:ln>
            <a:noFill/>
          </a:ln>
        </p:spPr>
        <p:txBody>
          <a:bodyPr/>
          <a:lstStyle/>
          <a:p>
            <a:endParaRPr lang="zh-CN" altLang="en-US"/>
          </a:p>
        </p:txBody>
      </p:sp>
      <p:sp>
        <p:nvSpPr>
          <p:cNvPr id="24" name="bess-3-kicker"/>
          <p:cNvSpPr txBox="1"/>
          <p:nvPr/>
        </p:nvSpPr>
        <p:spPr>
          <a:xfrm>
            <a:off x="9385300" y="4216400"/>
            <a:ext cx="38100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BESS gross profit per unit</a:t>
            </a:r>
            <a:endParaRPr lang="en-US" sz="1400" noProof="1"/>
          </a:p>
        </p:txBody>
      </p:sp>
      <p:sp>
        <p:nvSpPr>
          <p:cNvPr id="25" name="bess-3-num"/>
          <p:cNvSpPr txBox="1"/>
          <p:nvPr/>
        </p:nvSpPr>
        <p:spPr>
          <a:xfrm>
            <a:off x="9385300" y="4521200"/>
            <a:ext cx="3810000" cy="558800"/>
          </a:xfrm>
          <a:prstGeom prst="rect">
            <a:avLst/>
          </a:prstGeom>
          <a:noFill/>
          <a:ln>
            <a:noFill/>
          </a:ln>
        </p:spPr>
        <p:txBody>
          <a:bodyPr wrap="none" lIns="0" tIns="0" rIns="0" bIns="0" rtlCol="0" anchor="t"/>
          <a:lstStyle/>
          <a:p>
            <a:pPr algn="l">
              <a:lnSpc>
                <a:spcPts val="4356"/>
              </a:lnSpc>
            </a:pPr>
            <a:r>
              <a:rPr lang="en-US" sz="3600" b="1" noProof="1">
                <a:solidFill>
                  <a:srgbClr val="051C2C"/>
                </a:solidFill>
                <a:latin typeface="Georgia"/>
                <a:ea typeface="楷体"/>
              </a:rPr>
              <a:t>~200</a:t>
            </a:r>
            <a:endParaRPr lang="en-US" sz="3600" noProof="1"/>
          </a:p>
        </p:txBody>
      </p:sp>
      <p:sp>
        <p:nvSpPr>
          <p:cNvPr id="26" name="bess-3-desc"/>
          <p:cNvSpPr txBox="1"/>
          <p:nvPr/>
        </p:nvSpPr>
        <p:spPr>
          <a:xfrm>
            <a:off x="9385300" y="5181600"/>
            <a:ext cx="3810000" cy="5080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RMB/kWh, 2030E; ~RMB138/kWh in 2025</a:t>
            </a:r>
            <a:endParaRPr lang="en-US" sz="1400" noProof="1"/>
          </a:p>
        </p:txBody>
      </p:sp>
      <p:sp>
        <p:nvSpPr>
          <p:cNvPr id="27" name="bess-4-kicker"/>
          <p:cNvSpPr txBox="1"/>
          <p:nvPr/>
        </p:nvSpPr>
        <p:spPr>
          <a:xfrm>
            <a:off x="13449300" y="4216400"/>
            <a:ext cx="38100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LTSA gross margin</a:t>
            </a:r>
            <a:endParaRPr lang="en-US" sz="1400" noProof="1"/>
          </a:p>
        </p:txBody>
      </p:sp>
      <p:sp>
        <p:nvSpPr>
          <p:cNvPr id="28" name="bess-4-num"/>
          <p:cNvSpPr txBox="1"/>
          <p:nvPr/>
        </p:nvSpPr>
        <p:spPr>
          <a:xfrm>
            <a:off x="13449300" y="4521200"/>
            <a:ext cx="3810000" cy="558800"/>
          </a:xfrm>
          <a:prstGeom prst="rect">
            <a:avLst/>
          </a:prstGeom>
          <a:noFill/>
          <a:ln>
            <a:noFill/>
          </a:ln>
        </p:spPr>
        <p:txBody>
          <a:bodyPr wrap="none" lIns="0" tIns="0" rIns="0" bIns="0" rtlCol="0" anchor="t"/>
          <a:lstStyle/>
          <a:p>
            <a:pPr algn="l">
              <a:lnSpc>
                <a:spcPts val="4356"/>
              </a:lnSpc>
            </a:pPr>
            <a:r>
              <a:rPr lang="en-US" sz="3600" b="1" noProof="1">
                <a:solidFill>
                  <a:srgbClr val="051C2C"/>
                </a:solidFill>
                <a:latin typeface="Georgia"/>
                <a:ea typeface="楷体"/>
              </a:rPr>
              <a:t>60-70%</a:t>
            </a:r>
            <a:endParaRPr lang="en-US" sz="3600" noProof="1"/>
          </a:p>
        </p:txBody>
      </p:sp>
      <p:sp>
        <p:nvSpPr>
          <p:cNvPr id="29" name="bess-4-desc"/>
          <p:cNvSpPr txBox="1"/>
          <p:nvPr/>
        </p:nvSpPr>
        <p:spPr>
          <a:xfrm>
            <a:off x="13449300" y="5181600"/>
            <a:ext cx="3810000" cy="5080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Long-term service agreements at 1.5-2.5% of capex per year</a:t>
            </a:r>
            <a:endParaRPr lang="en-US" sz="1400" noProof="1"/>
          </a:p>
        </p:txBody>
      </p:sp>
      <p:sp>
        <p:nvSpPr>
          <p:cNvPr id="30" name="lic-title"/>
          <p:cNvSpPr txBox="1"/>
          <p:nvPr/>
        </p:nvSpPr>
        <p:spPr>
          <a:xfrm>
            <a:off x="9385300" y="6019800"/>
            <a:ext cx="7874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'Other' business profit pool: composition awaits verification</a:t>
            </a:r>
            <a:r>
              <a:rPr lang="en-US" sz="1800" b="1" baseline="30000" noProof="1">
                <a:solidFill>
                  <a:srgbClr val="051C2C"/>
                </a:solidFill>
                <a:latin typeface="Arial"/>
                <a:ea typeface="楷体"/>
              </a:rPr>
              <a:t>3</a:t>
            </a:r>
            <a:endParaRPr lang="en-US" sz="1800" noProof="1"/>
          </a:p>
        </p:txBody>
      </p:sp>
      <p:sp>
        <p:nvSpPr>
          <p:cNvPr id="31" name="lic-panel"/>
          <p:cNvSpPr/>
          <p:nvPr/>
        </p:nvSpPr>
        <p:spPr>
          <a:xfrm>
            <a:off x="9359900" y="6375400"/>
            <a:ext cx="8128000" cy="1905000"/>
          </a:xfrm>
          <a:prstGeom prst="rect">
            <a:avLst/>
          </a:prstGeom>
          <a:solidFill>
            <a:srgbClr val="F2F2F2"/>
          </a:solidFill>
          <a:ln>
            <a:noFill/>
          </a:ln>
        </p:spPr>
        <p:txBody>
          <a:bodyPr/>
          <a:lstStyle/>
          <a:p>
            <a:endParaRPr lang="zh-CN" altLang="en-US"/>
          </a:p>
        </p:txBody>
      </p:sp>
      <p:sp>
        <p:nvSpPr>
          <p:cNvPr id="32" name="lic-kicker"/>
          <p:cNvSpPr txBox="1"/>
          <p:nvPr/>
        </p:nvSpPr>
        <p:spPr>
          <a:xfrm>
            <a:off x="9563100" y="6553200"/>
            <a:ext cx="50800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Other-segment profit pool (1H26, Soochow est.)</a:t>
            </a:r>
            <a:endParaRPr lang="en-US" sz="1400" noProof="1"/>
          </a:p>
        </p:txBody>
      </p:sp>
      <p:sp>
        <p:nvSpPr>
          <p:cNvPr id="33" name="lic-num"/>
          <p:cNvSpPr txBox="1"/>
          <p:nvPr/>
        </p:nvSpPr>
        <p:spPr>
          <a:xfrm>
            <a:off x="9563100" y="6858000"/>
            <a:ext cx="5080000" cy="558800"/>
          </a:xfrm>
          <a:prstGeom prst="rect">
            <a:avLst/>
          </a:prstGeom>
          <a:noFill/>
          <a:ln>
            <a:noFill/>
          </a:ln>
        </p:spPr>
        <p:txBody>
          <a:bodyPr wrap="none" lIns="0" tIns="0" rIns="0" bIns="0" rtlCol="0" anchor="t"/>
          <a:lstStyle/>
          <a:p>
            <a:pPr algn="l">
              <a:lnSpc>
                <a:spcPts val="4356"/>
              </a:lnSpc>
            </a:pPr>
            <a:r>
              <a:rPr lang="en-US" sz="3600" b="1" noProof="1">
                <a:solidFill>
                  <a:srgbClr val="051C2C"/>
                </a:solidFill>
                <a:latin typeface="Georgia"/>
                <a:ea typeface="楷体"/>
              </a:rPr>
              <a:t>~RMB6.8bn</a:t>
            </a:r>
            <a:endParaRPr lang="en-US" sz="3600" noProof="1"/>
          </a:p>
        </p:txBody>
      </p:sp>
      <p:sp>
        <p:nvSpPr>
          <p:cNvPr id="34" name="lic-desc"/>
          <p:cNvSpPr txBox="1"/>
          <p:nvPr/>
        </p:nvSpPr>
        <p:spPr>
          <a:xfrm>
            <a:off x="9563100" y="7493000"/>
            <a:ext cx="7721600" cy="5588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15.7% of NP attributable (~RMB9.7bn, 13.4% in 2025); LRS three plants at full output 50GWh × USD7/kWh (MS) ≈ RMB2.36bn/yr explains only part</a:t>
            </a:r>
            <a:endParaRPr lang="en-US" sz="1400" noProof="1"/>
          </a:p>
        </p:txBody>
      </p:sp>
      <p:sp>
        <p:nvSpPr>
          <p:cNvPr id="35" name="lic-note"/>
          <p:cNvSpPr txBox="1"/>
          <p:nvPr/>
        </p:nvSpPr>
        <p:spPr>
          <a:xfrm>
            <a:off x="9359900" y="8345170"/>
            <a:ext cx="8102600" cy="5588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ATL cross-licensing annual fee of USD150mn (~RMB1.01bn, 10 years from 2021); LRS plus ATL total ~RMB3.4bn/yr, a revenue scale of about one-quarter of the 'Other' annualized profit (revenue comparison, not a profit bridge)</a:t>
            </a:r>
            <a:endParaRPr lang="en-US" sz="1400" noProof="1"/>
          </a:p>
        </p:txBody>
      </p:sp>
      <p:sp>
        <p:nvSpPr>
          <p:cNvPr id="36"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2022-2025 shipments company-disclosed (2025 ESS 121GWh); 2026E 238.5GWh = median of 10 broker forecasts (this report's calculation, range 142-280GWh). 2. BESS integration share, GPM and unit gross profit are GS 2030E assumptions (2026-07-09), not realized data; reported ESS segment GM 23.96% (1H26) is a mixed cell + integration basis; LTSA contributes minimal revenue now. 3. 'Other' ~RMB6.8bn is Soochow's estimate; composition not disclosed; LRS ~RMB2.36bn/yr is this report's calculation (MS fee rate, CFETS 6.7330); ATL annual fee per announcement 2021-037; ESS-system share per the 7/24 investor relations record (may refer to domestic only).</a:t>
            </a:r>
            <a:endParaRPr lang="en-US" sz="1400" noProof="1"/>
          </a:p>
        </p:txBody>
      </p:sp>
      <p:sp>
        <p:nvSpPr>
          <p:cNvPr id="37"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38"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company announcements; Soochow/GS/MS/JPM research; this report's calculations</a:t>
            </a:r>
            <a:endParaRPr lang="en-US" sz="1400" noProof="1"/>
          </a:p>
        </p:txBody>
      </p:sp>
      <p:sp>
        <p:nvSpPr>
          <p:cNvPr id="39"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40"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6</a:t>
            </a:r>
            <a:endParaRPr lang="en-US" sz="1400" noProof="1"/>
          </a:p>
        </p:txBody>
      </p:sp>
      <p:sp>
        <p:nvSpPr>
          <p:cNvPr id="41" name="cagr-ess-line-2-5"/>
          <p:cNvSpPr/>
          <p:nvPr>
            <p:extLst>
              <p:ext uri="{F5677B7D-0D2A-4D9B-9A5C-6D8D7D0E5A5D}">
                <pptd:line xmlns:pptd="https://kimi-design.msh.team/pptd/2026" xmlns:mc="http://schemas.openxmlformats.org/markup-compatibility/2006" xmlns:m="http://schemas.openxmlformats.org/officeDocument/2006/math" xmlns:cx="http://schemas.microsoft.com/office/drawing/2014/chartex" xmlns:c="http://schemas.openxmlformats.org/drawingml/2006/chart" xmlns:a14="http://schemas.microsoft.com/office/drawing/2010/main" xmlns="" encoding="base64url">eyJ2aWV3Qm94IjpbMzE1LjgzLDE0Mi4zNl0sInBvaW50cyI6IjAsMTQyLjM2IDMxNS44MywwIiwiY3VydmUiOiJzaGFycCJ9</pptd:line>
              </p:ext>
            </p:extLst>
          </p:nvPr>
        </p:nvSpPr>
        <p:spPr>
          <a:xfrm>
            <a:off x="4193540" y="2611120"/>
            <a:ext cx="4010660" cy="1808480"/>
          </a:xfrm>
          <a:custGeom>
            <a:avLst/>
            <a:gdLst/>
            <a:ahLst/>
            <a:cxnLst/>
            <a:rect l="l" t="t" r="r" b="b"/>
            <a:pathLst>
              <a:path w="316" h="142">
                <a:moveTo>
                  <a:pt x="0" y="142"/>
                </a:moveTo>
                <a:lnTo>
                  <a:pt x="316" y="0"/>
                </a:lnTo>
              </a:path>
            </a:pathLst>
          </a:custGeom>
          <a:noFill/>
          <a:ln w="19050">
            <a:solidFill>
              <a:srgbClr val="051C2C"/>
            </a:solidFill>
            <a:tailEnd type="arrow"/>
          </a:ln>
        </p:spPr>
        <p:txBody>
          <a:bodyPr/>
          <a:lstStyle/>
          <a:p>
            <a:endParaRPr lang="zh-CN" altLang="en-US"/>
          </a:p>
        </p:txBody>
      </p:sp>
      <p:sp>
        <p:nvSpPr>
          <p:cNvPr id="42" name="cagr-ess-bubble-2-5"/>
          <p:cNvSpPr/>
          <p:nvPr/>
        </p:nvSpPr>
        <p:spPr>
          <a:xfrm>
            <a:off x="5727700" y="3350260"/>
            <a:ext cx="711200" cy="431800"/>
          </a:xfrm>
          <a:prstGeom prst="ellipse">
            <a:avLst/>
          </a:prstGeom>
          <a:solidFill>
            <a:srgbClr val="FFFFFF"/>
          </a:solidFill>
          <a:ln w="12700">
            <a:solidFill>
              <a:srgbClr val="051C2C"/>
            </a:solidFill>
          </a:ln>
        </p:spPr>
        <p:txBody>
          <a:bodyPr/>
          <a:lstStyle/>
          <a:p>
            <a:endParaRPr lang="zh-CN" altLang="en-US"/>
          </a:p>
        </p:txBody>
      </p:sp>
      <p:sp>
        <p:nvSpPr>
          <p:cNvPr id="43" name="cagr-ess-bubble-2-5-txt"/>
          <p:cNvSpPr txBox="1"/>
          <p:nvPr/>
        </p:nvSpPr>
        <p:spPr>
          <a:xfrm>
            <a:off x="5727700" y="3350260"/>
            <a:ext cx="711200" cy="431800"/>
          </a:xfrm>
          <a:prstGeom prst="rect">
            <a:avLst/>
          </a:prstGeom>
          <a:noFill/>
          <a:ln>
            <a:noFill/>
          </a:ln>
        </p:spPr>
        <p:txBody>
          <a:bodyPr wrap="none" lIns="0" tIns="0" rIns="0" bIns="0" rtlCol="0" anchor="ctr"/>
          <a:lstStyle/>
          <a:p>
            <a:pPr algn="ctr">
              <a:lnSpc>
                <a:spcPts val="2033"/>
              </a:lnSpc>
            </a:pPr>
            <a:r>
              <a:rPr lang="en-US" sz="1400" b="1" noProof="1">
                <a:solidFill>
                  <a:srgbClr val="051C2C"/>
                </a:solidFill>
                <a:latin typeface="Arial"/>
                <a:ea typeface="楷体"/>
              </a:rPr>
              <a:t>51%</a:t>
            </a:r>
            <a:endParaRPr lang="en-US" sz="1400" noProof="1"/>
          </a:p>
        </p:txBody>
      </p:sp>
      <p:sp>
        <p:nvSpPr>
          <p:cNvPr id="44" name="ess-ev-r4-rule"/>
          <p:cNvSpPr/>
          <p:nvPr/>
        </p:nvSpPr>
        <p:spPr>
          <a:xfrm>
            <a:off x="800100" y="7507224"/>
            <a:ext cx="8128000" cy="10160"/>
          </a:xfrm>
          <a:prstGeom prst="rect">
            <a:avLst/>
          </a:prstGeom>
          <a:solidFill>
            <a:srgbClr val="CCCCCC"/>
          </a:solidFill>
          <a:ln>
            <a:noFill/>
          </a:ln>
        </p:spPr>
        <p:txBody>
          <a:bodyPr/>
          <a:lstStyle/>
          <a:p>
            <a:endParaRPr lang="zh-CN" altLang="en-US"/>
          </a:p>
        </p:txBody>
      </p:sp>
      <p:sp>
        <p:nvSpPr>
          <p:cNvPr id="45" name="ess-ev-r4"/>
          <p:cNvSpPr txBox="1"/>
          <p:nvPr/>
        </p:nvSpPr>
        <p:spPr>
          <a:xfrm>
            <a:off x="825500" y="7580375"/>
            <a:ext cx="8102600" cy="207010"/>
          </a:xfrm>
          <a:prstGeom prst="rect">
            <a:avLst/>
          </a:prstGeom>
          <a:noFill/>
          <a:ln>
            <a:noFill/>
          </a:ln>
        </p:spPr>
        <p:txBody>
          <a:bodyPr wrap="none" lIns="0" tIns="0" rIns="0" bIns="0" rtlCol="0" anchor="t"/>
          <a:lstStyle/>
          <a:p>
            <a:pPr algn="l">
              <a:lnSpc>
                <a:spcPts val="2118"/>
              </a:lnSpc>
            </a:pPr>
            <a:r>
              <a:rPr lang="en-US" sz="1400" noProof="1">
                <a:solidFill>
                  <a:srgbClr val="333333"/>
                </a:solidFill>
                <a:latin typeface="Arial"/>
                <a:ea typeface="楷体"/>
              </a:rPr>
              <a:t>3Q26 ESS sales volume growth near 60% (company earnings call, 10/20)</a:t>
            </a:r>
            <a:endParaRPr lang="en-US" sz="1400" noProof="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01 Investment Thesis › Drawdown Characterization: Sentiment &amp; Narrative</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Drawdown widens to -51.2%: from a 'multiple-only de-rating' to a 'double hit on earnings + multiple' — RMB4.6bn of the buyback executed, RMB432.6bn cash reserves</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New sell-side 2026E center of RMB86-91bn and falling; shares -51.2% off the May-7 peak — pessimism overdone, moat intact; multiple recovery ahead</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c1-card-bg"/>
          <p:cNvSpPr/>
          <p:nvPr/>
        </p:nvSpPr>
        <p:spPr>
          <a:xfrm>
            <a:off x="800100" y="1968500"/>
            <a:ext cx="5207000" cy="6350000"/>
          </a:xfrm>
          <a:prstGeom prst="rect">
            <a:avLst/>
          </a:prstGeom>
          <a:solidFill>
            <a:srgbClr val="F2F2F2"/>
          </a:solidFill>
          <a:ln>
            <a:noFill/>
          </a:ln>
        </p:spPr>
        <p:txBody>
          <a:bodyPr/>
          <a:lstStyle/>
          <a:p>
            <a:endParaRPr lang="zh-CN" altLang="en-US"/>
          </a:p>
        </p:txBody>
      </p:sp>
      <p:sp>
        <p:nvSpPr>
          <p:cNvPr id="7" name="c1-card-tint"/>
          <p:cNvSpPr/>
          <p:nvPr/>
        </p:nvSpPr>
        <p:spPr>
          <a:xfrm>
            <a:off x="1054100" y="2184400"/>
            <a:ext cx="457200" cy="457200"/>
          </a:xfrm>
          <a:prstGeom prst="ellipse">
            <a:avLst/>
          </a:prstGeom>
          <a:solidFill>
            <a:srgbClr val="E3F2FD"/>
          </a:solidFill>
          <a:ln>
            <a:noFill/>
          </a:ln>
        </p:spPr>
        <p:txBody>
          <a:bodyPr/>
          <a:lstStyle/>
          <a:p>
            <a:endParaRPr lang="zh-CN" altLang="en-US"/>
          </a:p>
        </p:txBody>
      </p:sp>
      <p:sp>
        <p:nvSpPr>
          <p:cNvPr id="8" name="c1-header"/>
          <p:cNvSpPr txBox="1"/>
          <p:nvPr/>
        </p:nvSpPr>
        <p:spPr>
          <a:xfrm>
            <a:off x="1638300" y="2311400"/>
            <a:ext cx="4064000" cy="2794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Price &amp; Valuation Position</a:t>
            </a:r>
            <a:r>
              <a:rPr lang="en-US" sz="1600" b="1" baseline="30000" noProof="1">
                <a:solidFill>
                  <a:srgbClr val="051C2C"/>
                </a:solidFill>
                <a:latin typeface="Arial"/>
                <a:ea typeface="楷体"/>
              </a:rPr>
              <a:t>1</a:t>
            </a:r>
            <a:endParaRPr lang="en-US" sz="1600" noProof="1"/>
          </a:p>
        </p:txBody>
      </p:sp>
      <p:sp>
        <p:nvSpPr>
          <p:cNvPr id="9" name="c2-card-bg"/>
          <p:cNvSpPr/>
          <p:nvPr/>
        </p:nvSpPr>
        <p:spPr>
          <a:xfrm>
            <a:off x="6675427" y="1968500"/>
            <a:ext cx="5321300" cy="6350000"/>
          </a:xfrm>
          <a:prstGeom prst="rect">
            <a:avLst/>
          </a:prstGeom>
          <a:solidFill>
            <a:srgbClr val="F2F2F2"/>
          </a:solidFill>
          <a:ln>
            <a:noFill/>
          </a:ln>
        </p:spPr>
        <p:txBody>
          <a:bodyPr/>
          <a:lstStyle/>
          <a:p>
            <a:endParaRPr lang="zh-CN" altLang="en-US"/>
          </a:p>
        </p:txBody>
      </p:sp>
      <p:sp>
        <p:nvSpPr>
          <p:cNvPr id="10" name="c2-card-tint"/>
          <p:cNvSpPr/>
          <p:nvPr/>
        </p:nvSpPr>
        <p:spPr>
          <a:xfrm>
            <a:off x="6929427" y="2184400"/>
            <a:ext cx="457200" cy="457200"/>
          </a:xfrm>
          <a:prstGeom prst="ellipse">
            <a:avLst/>
          </a:prstGeom>
          <a:solidFill>
            <a:srgbClr val="E3F2FD"/>
          </a:solidFill>
          <a:ln>
            <a:noFill/>
          </a:ln>
        </p:spPr>
        <p:txBody>
          <a:bodyPr/>
          <a:lstStyle/>
          <a:p>
            <a:endParaRPr lang="zh-CN" altLang="en-US"/>
          </a:p>
        </p:txBody>
      </p:sp>
      <p:sp>
        <p:nvSpPr>
          <p:cNvPr id="11" name="c2-header"/>
          <p:cNvSpPr txBox="1"/>
          <p:nvPr/>
        </p:nvSpPr>
        <p:spPr>
          <a:xfrm>
            <a:off x="7513627" y="2311400"/>
            <a:ext cx="4064000" cy="2794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Fundamentals: Downgrade Channel Opens</a:t>
            </a:r>
            <a:r>
              <a:rPr lang="en-US" sz="1600" b="1" baseline="30000" noProof="1">
                <a:solidFill>
                  <a:srgbClr val="051C2C"/>
                </a:solidFill>
                <a:latin typeface="Arial"/>
                <a:ea typeface="楷体"/>
              </a:rPr>
              <a:t>2</a:t>
            </a:r>
            <a:endParaRPr lang="en-US" sz="1600" noProof="1"/>
          </a:p>
        </p:txBody>
      </p:sp>
      <p:sp>
        <p:nvSpPr>
          <p:cNvPr id="12" name="c3-card-bg"/>
          <p:cNvSpPr/>
          <p:nvPr/>
        </p:nvSpPr>
        <p:spPr>
          <a:xfrm>
            <a:off x="12665055" y="1968500"/>
            <a:ext cx="4822845" cy="6350000"/>
          </a:xfrm>
          <a:prstGeom prst="rect">
            <a:avLst/>
          </a:prstGeom>
          <a:solidFill>
            <a:srgbClr val="F2F2F2"/>
          </a:solidFill>
          <a:ln>
            <a:noFill/>
          </a:ln>
        </p:spPr>
        <p:txBody>
          <a:bodyPr/>
          <a:lstStyle/>
          <a:p>
            <a:endParaRPr lang="zh-CN" altLang="en-US"/>
          </a:p>
        </p:txBody>
      </p:sp>
      <p:sp>
        <p:nvSpPr>
          <p:cNvPr id="13" name="c3-card-tint"/>
          <p:cNvSpPr/>
          <p:nvPr/>
        </p:nvSpPr>
        <p:spPr>
          <a:xfrm>
            <a:off x="13296900" y="2184400"/>
            <a:ext cx="457200" cy="457200"/>
          </a:xfrm>
          <a:prstGeom prst="ellipse">
            <a:avLst/>
          </a:prstGeom>
          <a:solidFill>
            <a:srgbClr val="E3F2FD"/>
          </a:solidFill>
          <a:ln>
            <a:noFill/>
          </a:ln>
        </p:spPr>
        <p:txBody>
          <a:bodyPr/>
          <a:lstStyle/>
          <a:p>
            <a:endParaRPr lang="zh-CN" altLang="en-US"/>
          </a:p>
        </p:txBody>
      </p:sp>
      <p:sp>
        <p:nvSpPr>
          <p:cNvPr id="14" name="c3-header"/>
          <p:cNvSpPr txBox="1"/>
          <p:nvPr/>
        </p:nvSpPr>
        <p:spPr>
          <a:xfrm>
            <a:off x="13881100" y="2311400"/>
            <a:ext cx="3048000" cy="2794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Buyback: Underway</a:t>
            </a:r>
            <a:r>
              <a:rPr lang="en-US" sz="1600" b="1" baseline="30000" noProof="1">
                <a:solidFill>
                  <a:srgbClr val="051C2C"/>
                </a:solidFill>
                <a:latin typeface="Arial"/>
                <a:ea typeface="楷体"/>
              </a:rPr>
              <a:t>3</a:t>
            </a:r>
            <a:endParaRPr lang="en-US" sz="1600" noProof="1"/>
          </a:p>
        </p:txBody>
      </p:sp>
      <p:sp>
        <p:nvSpPr>
          <p:cNvPr id="15" name="c1s1-kicker"/>
          <p:cNvSpPr txBox="1"/>
          <p:nvPr/>
        </p:nvSpPr>
        <p:spPr>
          <a:xfrm>
            <a:off x="1054100" y="2802584"/>
            <a:ext cx="49530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Drawdown (since the May 2026 peak)</a:t>
            </a:r>
            <a:endParaRPr lang="en-US" sz="1400" noProof="1"/>
          </a:p>
        </p:txBody>
      </p:sp>
      <p:sp>
        <p:nvSpPr>
          <p:cNvPr id="16" name="c1s1-num"/>
          <p:cNvSpPr txBox="1"/>
          <p:nvPr/>
        </p:nvSpPr>
        <p:spPr>
          <a:xfrm>
            <a:off x="1054100" y="2984500"/>
            <a:ext cx="4953000" cy="558800"/>
          </a:xfrm>
          <a:prstGeom prst="rect">
            <a:avLst/>
          </a:prstGeom>
          <a:noFill/>
          <a:ln>
            <a:noFill/>
          </a:ln>
        </p:spPr>
        <p:txBody>
          <a:bodyPr wrap="none" lIns="0" tIns="0" rIns="0" bIns="0" rtlCol="0" anchor="t"/>
          <a:lstStyle/>
          <a:p>
            <a:pPr algn="l">
              <a:lnSpc>
                <a:spcPts val="4356"/>
              </a:lnSpc>
            </a:pPr>
            <a:r>
              <a:rPr lang="en-US" sz="2800" b="1" noProof="1">
                <a:solidFill>
                  <a:srgbClr val="051C2C"/>
                </a:solidFill>
                <a:latin typeface="Georgia"/>
                <a:ea typeface="楷体"/>
              </a:rPr>
              <a:t>-51.2%</a:t>
            </a:r>
            <a:endParaRPr lang="en-US" sz="2800" noProof="1"/>
          </a:p>
        </p:txBody>
      </p:sp>
      <p:sp>
        <p:nvSpPr>
          <p:cNvPr id="17" name="c1s1-desc"/>
          <p:cNvSpPr txBox="1"/>
          <p:nvPr/>
        </p:nvSpPr>
        <p:spPr>
          <a:xfrm>
            <a:off x="1054100" y="3619500"/>
            <a:ext cx="4648200" cy="711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RMB467.35 (intraday high on May 7, adjusted) → RMB227.90 (close on Oct 21), -51.2%; -2.97% on Oct 20, -12.03% on Oct 21</a:t>
            </a:r>
            <a:endParaRPr lang="en-US" sz="1400" noProof="1"/>
          </a:p>
        </p:txBody>
      </p:sp>
      <p:sp>
        <p:nvSpPr>
          <p:cNvPr id="18" name="c1-rule-1"/>
          <p:cNvSpPr/>
          <p:nvPr/>
        </p:nvSpPr>
        <p:spPr>
          <a:xfrm>
            <a:off x="800100" y="4508500"/>
            <a:ext cx="4953000" cy="10160"/>
          </a:xfrm>
          <a:prstGeom prst="rect">
            <a:avLst/>
          </a:prstGeom>
          <a:solidFill>
            <a:srgbClr val="CCCCCC"/>
          </a:solidFill>
          <a:ln>
            <a:noFill/>
          </a:ln>
        </p:spPr>
        <p:txBody>
          <a:bodyPr/>
          <a:lstStyle/>
          <a:p>
            <a:endParaRPr lang="zh-CN" altLang="en-US"/>
          </a:p>
        </p:txBody>
      </p:sp>
      <p:sp>
        <p:nvSpPr>
          <p:cNvPr id="19" name="c1s2-kicker"/>
          <p:cNvSpPr txBox="1"/>
          <p:nvPr/>
        </p:nvSpPr>
        <p:spPr>
          <a:xfrm>
            <a:off x="1054100" y="4645799"/>
            <a:ext cx="49530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Position in 52-Week Range</a:t>
            </a:r>
            <a:endParaRPr lang="en-US" sz="1400" noProof="1"/>
          </a:p>
        </p:txBody>
      </p:sp>
      <p:sp>
        <p:nvSpPr>
          <p:cNvPr id="20" name="c1s2-num"/>
          <p:cNvSpPr txBox="1"/>
          <p:nvPr/>
        </p:nvSpPr>
        <p:spPr>
          <a:xfrm>
            <a:off x="1054100" y="4889500"/>
            <a:ext cx="4953000" cy="558800"/>
          </a:xfrm>
          <a:prstGeom prst="rect">
            <a:avLst/>
          </a:prstGeom>
          <a:noFill/>
          <a:ln>
            <a:noFill/>
          </a:ln>
        </p:spPr>
        <p:txBody>
          <a:bodyPr wrap="none" lIns="0" tIns="0" rIns="0" bIns="0" rtlCol="0" anchor="t"/>
          <a:lstStyle/>
          <a:p>
            <a:pPr algn="l">
              <a:lnSpc>
                <a:spcPts val="4356"/>
              </a:lnSpc>
            </a:pPr>
            <a:r>
              <a:rPr lang="en-US" sz="2800" b="1" noProof="1">
                <a:solidFill>
                  <a:srgbClr val="051C2C"/>
                </a:solidFill>
                <a:latin typeface="Georgia"/>
                <a:ea typeface="楷体"/>
              </a:rPr>
              <a:t>New Low</a:t>
            </a:r>
            <a:endParaRPr lang="en-US" sz="2800" noProof="1"/>
          </a:p>
        </p:txBody>
      </p:sp>
      <p:sp>
        <p:nvSpPr>
          <p:cNvPr id="21" name="c1s2-desc"/>
          <p:cNvSpPr txBox="1"/>
          <p:nvPr/>
        </p:nvSpPr>
        <p:spPr>
          <a:xfrm>
            <a:off x="1054100" y="5524500"/>
            <a:ext cx="4648200" cy="711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52-week range RMB254.55-467.06 (as of Oct 20); the Oct 21 close of RMB227.90 is the lowest since Jul 2025 (Cailian Press)</a:t>
            </a:r>
            <a:endParaRPr lang="en-US" sz="1400" noProof="1"/>
          </a:p>
        </p:txBody>
      </p:sp>
      <p:sp>
        <p:nvSpPr>
          <p:cNvPr id="22" name="c1-rule-2"/>
          <p:cNvSpPr/>
          <p:nvPr/>
        </p:nvSpPr>
        <p:spPr>
          <a:xfrm>
            <a:off x="800100" y="6413500"/>
            <a:ext cx="4953000" cy="10160"/>
          </a:xfrm>
          <a:prstGeom prst="rect">
            <a:avLst/>
          </a:prstGeom>
          <a:solidFill>
            <a:srgbClr val="CCCCCC"/>
          </a:solidFill>
          <a:ln>
            <a:noFill/>
          </a:ln>
        </p:spPr>
        <p:txBody>
          <a:bodyPr/>
          <a:lstStyle/>
          <a:p>
            <a:endParaRPr lang="zh-CN" altLang="en-US"/>
          </a:p>
        </p:txBody>
      </p:sp>
      <p:sp>
        <p:nvSpPr>
          <p:cNvPr id="23" name="c1s3-kicker"/>
          <p:cNvSpPr txBox="1"/>
          <p:nvPr/>
        </p:nvSpPr>
        <p:spPr>
          <a:xfrm>
            <a:off x="1054100" y="6464300"/>
            <a:ext cx="49530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PE TTM</a:t>
            </a:r>
            <a:endParaRPr lang="en-US" sz="1400" noProof="1"/>
          </a:p>
        </p:txBody>
      </p:sp>
      <p:sp>
        <p:nvSpPr>
          <p:cNvPr id="24" name="c1s3-num"/>
          <p:cNvSpPr txBox="1"/>
          <p:nvPr/>
        </p:nvSpPr>
        <p:spPr>
          <a:xfrm>
            <a:off x="1054100" y="6794500"/>
            <a:ext cx="4953000" cy="558800"/>
          </a:xfrm>
          <a:prstGeom prst="rect">
            <a:avLst/>
          </a:prstGeom>
          <a:noFill/>
          <a:ln>
            <a:noFill/>
          </a:ln>
        </p:spPr>
        <p:txBody>
          <a:bodyPr wrap="none" lIns="0" tIns="0" rIns="0" bIns="0" rtlCol="0" anchor="t"/>
          <a:lstStyle/>
          <a:p>
            <a:pPr algn="l">
              <a:lnSpc>
                <a:spcPts val="4356"/>
              </a:lnSpc>
            </a:pPr>
            <a:r>
              <a:rPr lang="en-US" sz="2800" b="1" noProof="1">
                <a:solidFill>
                  <a:srgbClr val="051C2C"/>
                </a:solidFill>
                <a:latin typeface="Georgia"/>
                <a:ea typeface="楷体"/>
              </a:rPr>
              <a:t>12.03x</a:t>
            </a:r>
            <a:endParaRPr lang="en-US" sz="2800" noProof="1"/>
          </a:p>
        </p:txBody>
      </p:sp>
      <p:sp>
        <p:nvSpPr>
          <p:cNvPr id="25" name="c1s3-desc"/>
          <p:cNvSpPr txBox="1"/>
          <p:nvPr/>
        </p:nvSpPr>
        <p:spPr>
          <a:xfrm>
            <a:off x="1054100" y="7429500"/>
            <a:ext cx="4648200" cy="711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Lowest since Oct 2023 (Oct 21, Wind), breaking below the prior Jan 2024 low of 13.98x</a:t>
            </a:r>
            <a:endParaRPr lang="en-US" sz="1400" noProof="1"/>
          </a:p>
        </p:txBody>
      </p:sp>
      <p:sp>
        <p:nvSpPr>
          <p:cNvPr id="27" name="c2s1-kicker"/>
          <p:cNvSpPr txBox="1"/>
          <p:nvPr/>
        </p:nvSpPr>
        <p:spPr>
          <a:xfrm>
            <a:off x="7043727" y="2802584"/>
            <a:ext cx="49530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2026E Consensus NP to Shareholders</a:t>
            </a:r>
            <a:endParaRPr lang="en-US" sz="1400" noProof="1"/>
          </a:p>
        </p:txBody>
      </p:sp>
      <p:sp>
        <p:nvSpPr>
          <p:cNvPr id="28" name="c2s1-num"/>
          <p:cNvSpPr txBox="1"/>
          <p:nvPr/>
        </p:nvSpPr>
        <p:spPr>
          <a:xfrm>
            <a:off x="7043727" y="2984500"/>
            <a:ext cx="4953000" cy="558800"/>
          </a:xfrm>
          <a:prstGeom prst="rect">
            <a:avLst/>
          </a:prstGeom>
          <a:noFill/>
          <a:ln>
            <a:noFill/>
          </a:ln>
        </p:spPr>
        <p:txBody>
          <a:bodyPr wrap="none" lIns="0" tIns="0" rIns="0" bIns="0" rtlCol="0" anchor="t"/>
          <a:lstStyle/>
          <a:p>
            <a:pPr algn="l">
              <a:lnSpc>
                <a:spcPts val="4356"/>
              </a:lnSpc>
            </a:pPr>
            <a:r>
              <a:rPr lang="en-US" sz="2800" b="1" noProof="1">
                <a:solidFill>
                  <a:srgbClr val="051C2C"/>
                </a:solidFill>
                <a:latin typeface="Georgia"/>
                <a:ea typeface="楷体"/>
              </a:rPr>
              <a:t>RMB86-91bn</a:t>
            </a:r>
            <a:endParaRPr lang="en-US" sz="2800" noProof="1"/>
          </a:p>
        </p:txBody>
      </p:sp>
      <p:sp>
        <p:nvSpPr>
          <p:cNvPr id="29" name="c2s1-desc"/>
          <p:cNvSpPr txBox="1"/>
          <p:nvPr/>
        </p:nvSpPr>
        <p:spPr>
          <a:xfrm>
            <a:off x="7043727" y="3619500"/>
            <a:ext cx="4533900" cy="711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UBS cut 2026-28E NP by 11-14%, Soochow -10/18/19%, Citi -9/14/15% (Oct 20-21); Wind/iFinD means falling (9M = 67% of the old consensus)</a:t>
            </a:r>
            <a:endParaRPr lang="en-US" sz="1400" noProof="1"/>
          </a:p>
        </p:txBody>
      </p:sp>
      <p:sp>
        <p:nvSpPr>
          <p:cNvPr id="30" name="c2-rule-1"/>
          <p:cNvSpPr/>
          <p:nvPr/>
        </p:nvSpPr>
        <p:spPr>
          <a:xfrm>
            <a:off x="6675427" y="4508500"/>
            <a:ext cx="5207000" cy="10160"/>
          </a:xfrm>
          <a:prstGeom prst="rect">
            <a:avLst/>
          </a:prstGeom>
          <a:solidFill>
            <a:srgbClr val="CCCCCC"/>
          </a:solidFill>
          <a:ln>
            <a:noFill/>
          </a:ln>
        </p:spPr>
        <p:txBody>
          <a:bodyPr/>
          <a:lstStyle/>
          <a:p>
            <a:endParaRPr lang="zh-CN" altLang="en-US"/>
          </a:p>
        </p:txBody>
      </p:sp>
      <p:sp>
        <p:nvSpPr>
          <p:cNvPr id="31" name="c2s2-kicker"/>
          <p:cNvSpPr txBox="1"/>
          <p:nvPr/>
        </p:nvSpPr>
        <p:spPr>
          <a:xfrm>
            <a:off x="7043727" y="4645799"/>
            <a:ext cx="49530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2026E Consensus EPS Center</a:t>
            </a:r>
            <a:endParaRPr lang="en-US" sz="1400" noProof="1"/>
          </a:p>
        </p:txBody>
      </p:sp>
      <p:sp>
        <p:nvSpPr>
          <p:cNvPr id="32" name="c2s2-num"/>
          <p:cNvSpPr txBox="1"/>
          <p:nvPr/>
        </p:nvSpPr>
        <p:spPr>
          <a:xfrm>
            <a:off x="7043727" y="4889500"/>
            <a:ext cx="4953000" cy="558800"/>
          </a:xfrm>
          <a:prstGeom prst="rect">
            <a:avLst/>
          </a:prstGeom>
          <a:noFill/>
          <a:ln>
            <a:noFill/>
          </a:ln>
        </p:spPr>
        <p:txBody>
          <a:bodyPr wrap="none" lIns="0" tIns="0" rIns="0" bIns="0" rtlCol="0" anchor="t"/>
          <a:lstStyle/>
          <a:p>
            <a:pPr algn="l">
              <a:lnSpc>
                <a:spcPts val="4356"/>
              </a:lnSpc>
            </a:pPr>
            <a:r>
              <a:rPr lang="en-US" sz="2800" b="1" noProof="1">
                <a:solidFill>
                  <a:srgbClr val="051C2C"/>
                </a:solidFill>
                <a:latin typeface="Georgia"/>
                <a:ea typeface="楷体"/>
              </a:rPr>
              <a:t>Downgrading</a:t>
            </a:r>
            <a:endParaRPr lang="en-US" sz="2800" noProof="1"/>
          </a:p>
        </p:txBody>
      </p:sp>
      <p:sp>
        <p:nvSpPr>
          <p:cNvPr id="33" name="c2s2-desc"/>
          <p:cNvSpPr txBox="1"/>
          <p:nvPr/>
        </p:nvSpPr>
        <p:spPr>
          <a:xfrm>
            <a:off x="7043727" y="5524500"/>
            <a:ext cx="4533900" cy="711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iFinD's 37 brokers (Oct 9) at RMB20.82 = pre-downgrade basis; 4Q26 needs RMB31.7bn NP for old consensus — highly unlikely (+49% QoQ)</a:t>
            </a:r>
            <a:endParaRPr lang="en-US" sz="1400" noProof="1"/>
          </a:p>
        </p:txBody>
      </p:sp>
      <p:sp>
        <p:nvSpPr>
          <p:cNvPr id="34" name="c2-rule-2"/>
          <p:cNvSpPr/>
          <p:nvPr/>
        </p:nvSpPr>
        <p:spPr>
          <a:xfrm>
            <a:off x="6675427" y="6413500"/>
            <a:ext cx="5207000" cy="10160"/>
          </a:xfrm>
          <a:prstGeom prst="rect">
            <a:avLst/>
          </a:prstGeom>
          <a:solidFill>
            <a:srgbClr val="CCCCCC"/>
          </a:solidFill>
          <a:ln>
            <a:noFill/>
          </a:ln>
        </p:spPr>
        <p:txBody>
          <a:bodyPr/>
          <a:lstStyle/>
          <a:p>
            <a:endParaRPr lang="zh-CN" altLang="en-US"/>
          </a:p>
        </p:txBody>
      </p:sp>
      <p:sp>
        <p:nvSpPr>
          <p:cNvPr id="35" name="c2s3-kicker"/>
          <p:cNvSpPr txBox="1"/>
          <p:nvPr/>
        </p:nvSpPr>
        <p:spPr>
          <a:xfrm>
            <a:off x="7043727" y="6464300"/>
            <a:ext cx="49530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Global EV Battery Share ·</a:t>
            </a:r>
            <a:endParaRPr lang="en-US" sz="1400" noProof="1"/>
          </a:p>
        </p:txBody>
      </p:sp>
      <p:sp>
        <p:nvSpPr>
          <p:cNvPr id="36" name="c2s3-num"/>
          <p:cNvSpPr txBox="1"/>
          <p:nvPr/>
        </p:nvSpPr>
        <p:spPr>
          <a:xfrm>
            <a:off x="7043727" y="6794500"/>
            <a:ext cx="4953000" cy="558800"/>
          </a:xfrm>
          <a:prstGeom prst="rect">
            <a:avLst/>
          </a:prstGeom>
          <a:noFill/>
          <a:ln>
            <a:noFill/>
          </a:ln>
        </p:spPr>
        <p:txBody>
          <a:bodyPr wrap="none" lIns="0" tIns="0" rIns="0" bIns="0" rtlCol="0" anchor="t"/>
          <a:lstStyle/>
          <a:p>
            <a:pPr algn="l">
              <a:lnSpc>
                <a:spcPts val="4356"/>
              </a:lnSpc>
            </a:pPr>
            <a:r>
              <a:rPr lang="en-US" sz="2800" b="1" noProof="1">
                <a:solidFill>
                  <a:srgbClr val="051C2C"/>
                </a:solidFill>
                <a:latin typeface="Georgia"/>
                <a:ea typeface="楷体"/>
              </a:rPr>
              <a:t>39.4%</a:t>
            </a:r>
            <a:endParaRPr lang="en-US" sz="2800" noProof="1"/>
          </a:p>
        </p:txBody>
      </p:sp>
      <p:sp>
        <p:nvSpPr>
          <p:cNvPr id="37" name="c2s3-desc"/>
          <p:cNvSpPr txBox="1"/>
          <p:nvPr/>
        </p:nvSpPr>
        <p:spPr>
          <a:xfrm>
            <a:off x="7043727" y="7429500"/>
            <a:ext cx="4533900" cy="711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SNE Jan-Aug 39.4% (+1.7pct); October sample production schedule 214.6GWh (+57% YoY) but the top-5 makers only +1% MoM (ZE/Citi, Oct 20)</a:t>
            </a:r>
            <a:endParaRPr lang="en-US" sz="1400" noProof="1"/>
          </a:p>
        </p:txBody>
      </p:sp>
      <p:sp>
        <p:nvSpPr>
          <p:cNvPr id="39" name="c3s1-kicker"/>
          <p:cNvSpPr txBox="1"/>
          <p:nvPr/>
        </p:nvSpPr>
        <p:spPr>
          <a:xfrm>
            <a:off x="13296900" y="2802584"/>
            <a:ext cx="41910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A-Share Buyback</a:t>
            </a:r>
            <a:endParaRPr lang="en-US" sz="1400" noProof="1"/>
          </a:p>
        </p:txBody>
      </p:sp>
      <p:sp>
        <p:nvSpPr>
          <p:cNvPr id="40" name="c3s1-num"/>
          <p:cNvSpPr txBox="1"/>
          <p:nvPr/>
        </p:nvSpPr>
        <p:spPr>
          <a:xfrm>
            <a:off x="13296900" y="2984500"/>
            <a:ext cx="4191000" cy="558800"/>
          </a:xfrm>
          <a:prstGeom prst="rect">
            <a:avLst/>
          </a:prstGeom>
          <a:noFill/>
          <a:ln>
            <a:noFill/>
          </a:ln>
        </p:spPr>
        <p:txBody>
          <a:bodyPr wrap="none" lIns="0" tIns="0" rIns="0" bIns="0" rtlCol="0" anchor="t"/>
          <a:lstStyle/>
          <a:p>
            <a:pPr algn="l">
              <a:lnSpc>
                <a:spcPts val="4356"/>
              </a:lnSpc>
            </a:pPr>
            <a:r>
              <a:rPr lang="en-US" sz="2800" b="1" noProof="1">
                <a:solidFill>
                  <a:srgbClr val="051C2C"/>
                </a:solidFill>
                <a:latin typeface="Georgia"/>
                <a:ea typeface="楷体"/>
              </a:rPr>
              <a:t>RMB20-40bn</a:t>
            </a:r>
            <a:endParaRPr lang="en-US" sz="2800" noProof="1"/>
          </a:p>
        </p:txBody>
      </p:sp>
      <p:sp>
        <p:nvSpPr>
          <p:cNvPr id="41" name="c3s1-desc"/>
          <p:cNvSpPr txBox="1"/>
          <p:nvPr/>
        </p:nvSpPr>
        <p:spPr>
          <a:xfrm>
            <a:off x="13296900" y="3619500"/>
            <a:ext cx="3632200" cy="711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Price cap RMB571.60/share (was RMB573 pre Aug 10 ex-dividend), 49.8% above pre-announcement close; all for cancellation</a:t>
            </a:r>
            <a:endParaRPr lang="en-US" sz="1400" noProof="1"/>
          </a:p>
        </p:txBody>
      </p:sp>
      <p:sp>
        <p:nvSpPr>
          <p:cNvPr id="42" name="c3-rule-1"/>
          <p:cNvSpPr/>
          <p:nvPr/>
        </p:nvSpPr>
        <p:spPr>
          <a:xfrm>
            <a:off x="13064490" y="4508500"/>
            <a:ext cx="4191000" cy="10160"/>
          </a:xfrm>
          <a:prstGeom prst="rect">
            <a:avLst/>
          </a:prstGeom>
          <a:solidFill>
            <a:srgbClr val="CCCCCC"/>
          </a:solidFill>
          <a:ln>
            <a:noFill/>
          </a:ln>
        </p:spPr>
        <p:txBody>
          <a:bodyPr/>
          <a:lstStyle/>
          <a:p>
            <a:endParaRPr lang="zh-CN" altLang="en-US"/>
          </a:p>
        </p:txBody>
      </p:sp>
      <p:sp>
        <p:nvSpPr>
          <p:cNvPr id="43" name="c3s2-kicker"/>
          <p:cNvSpPr txBox="1"/>
          <p:nvPr/>
        </p:nvSpPr>
        <p:spPr>
          <a:xfrm>
            <a:off x="13296900" y="4645799"/>
            <a:ext cx="41910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Executed (Sep 11-Oct 21)</a:t>
            </a:r>
            <a:endParaRPr lang="en-US" sz="1400" noProof="1"/>
          </a:p>
        </p:txBody>
      </p:sp>
      <p:sp>
        <p:nvSpPr>
          <p:cNvPr id="44" name="c3s2-num"/>
          <p:cNvSpPr txBox="1"/>
          <p:nvPr/>
        </p:nvSpPr>
        <p:spPr>
          <a:xfrm>
            <a:off x="13296900" y="4889500"/>
            <a:ext cx="4191000" cy="558800"/>
          </a:xfrm>
          <a:prstGeom prst="rect">
            <a:avLst/>
          </a:prstGeom>
          <a:noFill/>
          <a:ln>
            <a:noFill/>
          </a:ln>
        </p:spPr>
        <p:txBody>
          <a:bodyPr wrap="none" lIns="0" tIns="0" rIns="0" bIns="0" rtlCol="0" anchor="t"/>
          <a:lstStyle/>
          <a:p>
            <a:pPr algn="l">
              <a:lnSpc>
                <a:spcPts val="4356"/>
              </a:lnSpc>
            </a:pPr>
            <a:r>
              <a:rPr lang="en-US" sz="2800" b="1" noProof="1">
                <a:solidFill>
                  <a:srgbClr val="051C2C"/>
                </a:solidFill>
                <a:latin typeface="Georgia"/>
                <a:ea typeface="楷体"/>
              </a:rPr>
              <a:t>RMB4.6bn</a:t>
            </a:r>
            <a:endParaRPr lang="en-US" sz="2800" noProof="1"/>
          </a:p>
        </p:txBody>
      </p:sp>
      <p:sp>
        <p:nvSpPr>
          <p:cNvPr id="45" name="c3s2-desc"/>
          <p:cNvSpPr txBox="1"/>
          <p:nvPr/>
        </p:nvSpPr>
        <p:spPr>
          <a:xfrm>
            <a:off x="13296900" y="5524500"/>
            <a:ext cx="3632200" cy="711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Cumulative ~16.23M shares as of Oct 21 at avg ≈RMB284 — 23% of the lower bound; five October tranches totaled RMB1.3bn</a:t>
            </a:r>
            <a:endParaRPr lang="en-US" sz="1400" noProof="1"/>
          </a:p>
        </p:txBody>
      </p:sp>
      <p:sp>
        <p:nvSpPr>
          <p:cNvPr id="46" name="c3-rule-2"/>
          <p:cNvSpPr/>
          <p:nvPr/>
        </p:nvSpPr>
        <p:spPr>
          <a:xfrm>
            <a:off x="13064490" y="6413500"/>
            <a:ext cx="4191000" cy="10160"/>
          </a:xfrm>
          <a:prstGeom prst="rect">
            <a:avLst/>
          </a:prstGeom>
          <a:solidFill>
            <a:srgbClr val="CCCCCC"/>
          </a:solidFill>
          <a:ln>
            <a:noFill/>
          </a:ln>
        </p:spPr>
        <p:txBody>
          <a:bodyPr/>
          <a:lstStyle/>
          <a:p>
            <a:endParaRPr lang="zh-CN" altLang="en-US"/>
          </a:p>
        </p:txBody>
      </p:sp>
      <p:sp>
        <p:nvSpPr>
          <p:cNvPr id="47" name="c3s3-kicker"/>
          <p:cNvSpPr txBox="1"/>
          <p:nvPr/>
        </p:nvSpPr>
        <p:spPr>
          <a:xfrm>
            <a:off x="13296900" y="6464300"/>
            <a:ext cx="41910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Plan Size as % of Total Shares</a:t>
            </a:r>
            <a:endParaRPr lang="en-US" sz="1400" noProof="1"/>
          </a:p>
        </p:txBody>
      </p:sp>
      <p:sp>
        <p:nvSpPr>
          <p:cNvPr id="48" name="c3s3-num"/>
          <p:cNvSpPr txBox="1"/>
          <p:nvPr/>
        </p:nvSpPr>
        <p:spPr>
          <a:xfrm>
            <a:off x="13296900" y="6794500"/>
            <a:ext cx="4191000" cy="558800"/>
          </a:xfrm>
          <a:prstGeom prst="rect">
            <a:avLst/>
          </a:prstGeom>
          <a:noFill/>
          <a:ln>
            <a:noFill/>
          </a:ln>
        </p:spPr>
        <p:txBody>
          <a:bodyPr wrap="none" lIns="0" tIns="0" rIns="0" bIns="0" rtlCol="0" anchor="t"/>
          <a:lstStyle/>
          <a:p>
            <a:pPr algn="l">
              <a:lnSpc>
                <a:spcPts val="4356"/>
              </a:lnSpc>
            </a:pPr>
            <a:r>
              <a:rPr lang="en-US" sz="2800" b="1" noProof="1">
                <a:solidFill>
                  <a:srgbClr val="051C2C"/>
                </a:solidFill>
                <a:latin typeface="Georgia"/>
                <a:ea typeface="楷体"/>
              </a:rPr>
              <a:t>1.90-3.79%</a:t>
            </a:r>
            <a:endParaRPr lang="en-US" sz="2800" noProof="1"/>
          </a:p>
        </p:txBody>
      </p:sp>
      <p:sp>
        <p:nvSpPr>
          <p:cNvPr id="49" name="c3s3-desc"/>
          <p:cNvSpPr txBox="1"/>
          <p:nvPr/>
        </p:nvSpPr>
        <p:spPr>
          <a:xfrm>
            <a:off x="13296900" y="7429500"/>
            <a:ext cx="3632200" cy="711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At RMB227.90; at the RMB571.60 cap, 0.76-1.51%; ~0.35% executed</a:t>
            </a:r>
            <a:endParaRPr lang="en-US" sz="1400" noProof="1"/>
          </a:p>
        </p:txBody>
      </p:sp>
      <p:sp>
        <p:nvSpPr>
          <p:cNvPr id="51" name="rac-bar"/>
          <p:cNvSpPr/>
          <p:nvPr/>
        </p:nvSpPr>
        <p:spPr>
          <a:xfrm>
            <a:off x="800100" y="8534400"/>
            <a:ext cx="16687800" cy="508000"/>
          </a:xfrm>
          <a:prstGeom prst="rect">
            <a:avLst/>
          </a:prstGeom>
          <a:solidFill>
            <a:srgbClr val="051C2C"/>
          </a:solidFill>
          <a:ln>
            <a:noFill/>
          </a:ln>
        </p:spPr>
        <p:txBody>
          <a:bodyPr/>
          <a:lstStyle/>
          <a:p>
            <a:endParaRPr lang="zh-CN" altLang="en-US"/>
          </a:p>
        </p:txBody>
      </p:sp>
      <p:sp>
        <p:nvSpPr>
          <p:cNvPr id="52" name="rac-label"/>
          <p:cNvSpPr txBox="1"/>
          <p:nvPr/>
        </p:nvSpPr>
        <p:spPr>
          <a:xfrm>
            <a:off x="800100" y="8534400"/>
            <a:ext cx="1866900" cy="508000"/>
          </a:xfrm>
          <a:prstGeom prst="rect">
            <a:avLst/>
          </a:prstGeom>
          <a:noFill/>
          <a:ln>
            <a:noFill/>
          </a:ln>
        </p:spPr>
        <p:txBody>
          <a:bodyPr wrap="none" lIns="0" tIns="0" rIns="0" bIns="0" rtlCol="0" anchor="ctr"/>
          <a:lstStyle/>
          <a:p>
            <a:pPr algn="ctr">
              <a:lnSpc>
                <a:spcPts val="1742"/>
              </a:lnSpc>
            </a:pPr>
            <a:r>
              <a:rPr lang="en-US" sz="1400" noProof="1">
                <a:solidFill>
                  <a:srgbClr val="8FA3B0"/>
                </a:solidFill>
                <a:latin typeface="Arial"/>
                <a:ea typeface="楷体"/>
              </a:rPr>
              <a:t>READ ACROSS</a:t>
            </a:r>
            <a:endParaRPr lang="en-US" sz="1200" noProof="1"/>
          </a:p>
        </p:txBody>
      </p:sp>
      <p:sp>
        <p:nvSpPr>
          <p:cNvPr id="53" name="rac-divider"/>
          <p:cNvSpPr/>
          <p:nvPr/>
        </p:nvSpPr>
        <p:spPr>
          <a:xfrm>
            <a:off x="2667000" y="8534400"/>
            <a:ext cx="10160" cy="508000"/>
          </a:xfrm>
          <a:prstGeom prst="rect">
            <a:avLst/>
          </a:prstGeom>
          <a:solidFill>
            <a:srgbClr val="24435A"/>
          </a:solidFill>
          <a:ln>
            <a:noFill/>
          </a:ln>
        </p:spPr>
        <p:txBody>
          <a:bodyPr/>
          <a:lstStyle/>
          <a:p>
            <a:endParaRPr lang="zh-CN" altLang="en-US"/>
          </a:p>
        </p:txBody>
      </p:sp>
      <p:sp>
        <p:nvSpPr>
          <p:cNvPr id="54" name="rac-text"/>
          <p:cNvSpPr txBox="1"/>
          <p:nvPr/>
        </p:nvSpPr>
        <p:spPr>
          <a:xfrm>
            <a:off x="2895600" y="8534400"/>
            <a:ext cx="14351000" cy="508000"/>
          </a:xfrm>
          <a:prstGeom prst="rect">
            <a:avLst/>
          </a:prstGeom>
          <a:noFill/>
          <a:ln>
            <a:noFill/>
          </a:ln>
        </p:spPr>
        <p:txBody>
          <a:bodyPr wrap="none" lIns="0" tIns="0" rIns="0" bIns="0" rtlCol="0" anchor="ctr"/>
          <a:lstStyle/>
          <a:p>
            <a:pPr algn="l">
              <a:lnSpc>
                <a:spcPts val="2323"/>
              </a:lnSpc>
            </a:pPr>
            <a:r>
              <a:rPr lang="en-US" sz="1600" noProof="1">
                <a:solidFill>
                  <a:srgbClr val="FFFFFF"/>
                </a:solidFill>
                <a:latin typeface="Arial"/>
                <a:ea typeface="楷体"/>
              </a:rPr>
              <a:t>Next checkpoint: 4Q26 unit net profit and CABIA's September share; the invalidation path is a 2027 policy stack-up with failed pass-through, or a price war</a:t>
            </a:r>
            <a:endParaRPr lang="en-US" sz="1600" noProof="1"/>
          </a:p>
        </p:txBody>
      </p:sp>
      <p:sp>
        <p:nvSpPr>
          <p:cNvPr id="55"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Drawdown and 52-week range calculated by this report (Tencent/Sina market data, as of the Oct 21, 2026 close); PE (TTM) quoted from iFinD (Oct 8, 15.61x). 2. Wind 2026-28E NP attributable to shareholders RMB96.2/120.0/144.1bn (as of Oct 9, 2026; 2028E computed as EPS RMB31.15 × 4.6272bn shares); iFinD's 37 brokers as of Oct 9, 2026; Macquarie (Sep 11, 2026): post-2Q earnings revisions were positive. 3. Buyback: plan announcement 2026-060 and HKEX next-day disclosure forms (as of Sep 30, 2026); share-count percentages calculated by this report.</a:t>
            </a:r>
            <a:endParaRPr lang="en-US" sz="1400" noProof="1"/>
          </a:p>
        </p:txBody>
      </p:sp>
      <p:sp>
        <p:nvSpPr>
          <p:cNvPr id="56"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57"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company announcements; iFinD/Wind; Macquarie/SNE; this report's calculations</a:t>
            </a:r>
            <a:endParaRPr lang="en-US" sz="1400" noProof="1"/>
          </a:p>
        </p:txBody>
      </p:sp>
      <p:sp>
        <p:nvSpPr>
          <p:cNvPr id="58"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59"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7</a:t>
            </a:r>
            <a:endParaRPr lang="en-US" sz="1400" noProof="1"/>
          </a:p>
        </p:txBody>
      </p:sp>
      <p:pic>
        <p:nvPicPr>
          <p:cNvPr id="60" name="ic-s7-0"/>
          <p:cNvPicPr/>
          <p:nvPr/>
        </p:nvPicPr>
        <p:blipFill>
          <a:blip>
            <a:extLst>
              <a:ext uri="{96DAC541-7B7A-43D3-8B79-37D633B846F1}">
                <asvg:svgBlip xmlns:asvg="http://schemas.microsoft.com/office/drawing/2016/SVG/main" r:embed="rId3"/>
              </a:ext>
            </a:extLst>
          </a:blip>
          <a:stretch>
            <a:fillRect/>
          </a:stretch>
        </p:blipFill>
        <p:spPr>
          <a:xfrm>
            <a:off x="1168400" y="2298700"/>
            <a:ext cx="228600" cy="228600"/>
          </a:xfrm>
          <a:prstGeom prst="rect">
            <a:avLst/>
          </a:prstGeom>
          <a:ln>
            <a:noFill/>
          </a:ln>
        </p:spPr>
      </p:pic>
      <p:pic>
        <p:nvPicPr>
          <p:cNvPr id="61" name="ic-s7-1"/>
          <p:cNvPicPr/>
          <p:nvPr/>
        </p:nvPicPr>
        <p:blipFill>
          <a:blip>
            <a:extLst>
              <a:ext uri="{96DAC541-7B7A-43D3-8B79-37D633B846F1}">
                <asvg:svgBlip xmlns:asvg="http://schemas.microsoft.com/office/drawing/2016/SVG/main" r:embed="rId4"/>
              </a:ext>
            </a:extLst>
          </a:blip>
          <a:stretch>
            <a:fillRect/>
          </a:stretch>
        </p:blipFill>
        <p:spPr>
          <a:xfrm>
            <a:off x="7043727" y="2298700"/>
            <a:ext cx="228600" cy="228600"/>
          </a:xfrm>
          <a:prstGeom prst="rect">
            <a:avLst/>
          </a:prstGeom>
          <a:ln>
            <a:noFill/>
          </a:ln>
        </p:spPr>
      </p:pic>
      <p:pic>
        <p:nvPicPr>
          <p:cNvPr id="62" name="ic-s7-2"/>
          <p:cNvPicPr/>
          <p:nvPr/>
        </p:nvPicPr>
        <p:blipFill>
          <a:blip>
            <a:extLst>
              <a:ext uri="{96DAC541-7B7A-43D3-8B79-37D633B846F1}">
                <asvg:svgBlip xmlns:asvg="http://schemas.microsoft.com/office/drawing/2016/SVG/main" r:embed="rId5"/>
              </a:ext>
            </a:extLst>
          </a:blip>
          <a:stretch>
            <a:fillRect/>
          </a:stretch>
        </p:blipFill>
        <p:spPr>
          <a:xfrm>
            <a:off x="13411200" y="2298700"/>
            <a:ext cx="228600" cy="228600"/>
          </a:xfrm>
          <a:prstGeom prst="rect">
            <a:avLst/>
          </a:prstGeom>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01 Investment Thesis › The Earnings-Valuation Gap</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nSpc>
                <a:spcPts val="3320"/>
              </a:lnSpc>
            </a:pPr>
            <a:r>
              <a:rPr lang="en-US" altLang="zh-CN" sz="2800" b="1" noProof="1">
                <a:solidFill>
                  <a:srgbClr val="000000"/>
                </a:solidFill>
                <a:latin typeface="Georgia"/>
                <a:ea typeface="楷体"/>
              </a:rPr>
              <a:t>Volume no longer offsets price declines: 3Q26 revenue a record +58.6%, but NP only +14.5%; unit NP at low of RMB0.082</a:t>
            </a:r>
            <a:endParaRPr lang="en-US" altLang="zh-CN"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1H26's volume-price offset (revenue +54.8%, NP +42.0%) broke in 3Q26 on taxes and mix; PE (TTM) 12.03x (Oct 21) is the lowest since Oct 2023</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kpi-rule-top"/>
          <p:cNvSpPr/>
          <p:nvPr/>
        </p:nvSpPr>
        <p:spPr>
          <a:xfrm>
            <a:off x="800100" y="1968500"/>
            <a:ext cx="16687800" cy="10160"/>
          </a:xfrm>
          <a:prstGeom prst="rect">
            <a:avLst/>
          </a:prstGeom>
          <a:solidFill>
            <a:srgbClr val="CCCCCC"/>
          </a:solidFill>
          <a:ln>
            <a:noFill/>
          </a:ln>
        </p:spPr>
        <p:txBody>
          <a:bodyPr/>
          <a:lstStyle/>
          <a:p>
            <a:endParaRPr lang="zh-CN" altLang="en-US"/>
          </a:p>
        </p:txBody>
      </p:sp>
      <p:sp>
        <p:nvSpPr>
          <p:cNvPr id="7" name="kpi-rule-bottom"/>
          <p:cNvSpPr/>
          <p:nvPr/>
        </p:nvSpPr>
        <p:spPr>
          <a:xfrm>
            <a:off x="800100" y="3683000"/>
            <a:ext cx="16687800" cy="10160"/>
          </a:xfrm>
          <a:prstGeom prst="rect">
            <a:avLst/>
          </a:prstGeom>
          <a:solidFill>
            <a:srgbClr val="CCCCCC"/>
          </a:solidFill>
          <a:ln>
            <a:noFill/>
          </a:ln>
        </p:spPr>
        <p:txBody>
          <a:bodyPr/>
          <a:lstStyle/>
          <a:p>
            <a:endParaRPr lang="zh-CN" altLang="en-US"/>
          </a:p>
        </p:txBody>
      </p:sp>
      <p:sp>
        <p:nvSpPr>
          <p:cNvPr id="8" name="kpi-vrule-1"/>
          <p:cNvSpPr/>
          <p:nvPr/>
        </p:nvSpPr>
        <p:spPr>
          <a:xfrm>
            <a:off x="4895850" y="2070100"/>
            <a:ext cx="10160" cy="1511300"/>
          </a:xfrm>
          <a:prstGeom prst="rect">
            <a:avLst/>
          </a:prstGeom>
          <a:solidFill>
            <a:srgbClr val="CCCCCC"/>
          </a:solidFill>
          <a:ln>
            <a:noFill/>
          </a:ln>
        </p:spPr>
        <p:txBody>
          <a:bodyPr/>
          <a:lstStyle/>
          <a:p>
            <a:endParaRPr lang="zh-CN" altLang="en-US"/>
          </a:p>
        </p:txBody>
      </p:sp>
      <p:sp>
        <p:nvSpPr>
          <p:cNvPr id="9" name="kpi-vrule-2"/>
          <p:cNvSpPr/>
          <p:nvPr/>
        </p:nvSpPr>
        <p:spPr>
          <a:xfrm>
            <a:off x="9067800" y="2070100"/>
            <a:ext cx="10160" cy="1511300"/>
          </a:xfrm>
          <a:prstGeom prst="rect">
            <a:avLst/>
          </a:prstGeom>
          <a:solidFill>
            <a:srgbClr val="CCCCCC"/>
          </a:solidFill>
          <a:ln>
            <a:noFill/>
          </a:ln>
        </p:spPr>
        <p:txBody>
          <a:bodyPr/>
          <a:lstStyle/>
          <a:p>
            <a:endParaRPr lang="zh-CN" altLang="en-US"/>
          </a:p>
        </p:txBody>
      </p:sp>
      <p:sp>
        <p:nvSpPr>
          <p:cNvPr id="10" name="kpi-vrule-3"/>
          <p:cNvSpPr/>
          <p:nvPr/>
        </p:nvSpPr>
        <p:spPr>
          <a:xfrm>
            <a:off x="13239750" y="2070100"/>
            <a:ext cx="10160" cy="1511300"/>
          </a:xfrm>
          <a:prstGeom prst="rect">
            <a:avLst/>
          </a:prstGeom>
          <a:solidFill>
            <a:srgbClr val="CCCCCC"/>
          </a:solidFill>
          <a:ln>
            <a:noFill/>
          </a:ln>
        </p:spPr>
        <p:txBody>
          <a:bodyPr/>
          <a:lstStyle/>
          <a:p>
            <a:endParaRPr lang="zh-CN" altLang="en-US"/>
          </a:p>
        </p:txBody>
      </p:sp>
      <p:sp>
        <p:nvSpPr>
          <p:cNvPr id="11" name="kpi-1-kicker"/>
          <p:cNvSpPr txBox="1"/>
          <p:nvPr/>
        </p:nvSpPr>
        <p:spPr>
          <a:xfrm>
            <a:off x="1028700" y="2133600"/>
            <a:ext cx="370586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9M26 Revenue1</a:t>
            </a:r>
            <a:endParaRPr lang="en-US" sz="1400" noProof="1"/>
          </a:p>
        </p:txBody>
      </p:sp>
      <p:sp>
        <p:nvSpPr>
          <p:cNvPr id="12" name="kpi-1-num"/>
          <p:cNvSpPr txBox="1"/>
          <p:nvPr/>
        </p:nvSpPr>
        <p:spPr>
          <a:xfrm>
            <a:off x="1028700" y="2463800"/>
            <a:ext cx="3705860" cy="508000"/>
          </a:xfrm>
          <a:prstGeom prst="rect">
            <a:avLst/>
          </a:prstGeom>
          <a:noFill/>
          <a:ln>
            <a:noFill/>
          </a:ln>
        </p:spPr>
        <p:txBody>
          <a:bodyPr wrap="none" lIns="0" tIns="0" rIns="0" bIns="0" rtlCol="0" anchor="t"/>
          <a:lstStyle/>
          <a:p>
            <a:pPr algn="l">
              <a:lnSpc>
                <a:spcPts val="3388"/>
              </a:lnSpc>
            </a:pPr>
            <a:r>
              <a:rPr lang="en-US" sz="2800" b="1" noProof="1">
                <a:solidFill>
                  <a:srgbClr val="051C2C"/>
                </a:solidFill>
                <a:latin typeface="Georgia"/>
                <a:ea typeface="楷体"/>
              </a:rPr>
              <a:t>RMB442.1bn</a:t>
            </a:r>
            <a:endParaRPr lang="en-US" sz="2800" noProof="1"/>
          </a:p>
        </p:txBody>
      </p:sp>
      <p:sp>
        <p:nvSpPr>
          <p:cNvPr id="13" name="kpi-1-qualifier"/>
          <p:cNvSpPr txBox="1"/>
          <p:nvPr/>
        </p:nvSpPr>
        <p:spPr>
          <a:xfrm>
            <a:off x="1028700" y="3048000"/>
            <a:ext cx="3705860" cy="207010"/>
          </a:xfrm>
          <a:prstGeom prst="rect">
            <a:avLst/>
          </a:prstGeom>
          <a:noFill/>
          <a:ln>
            <a:noFill/>
          </a:ln>
        </p:spPr>
        <p:txBody>
          <a:bodyPr wrap="none" lIns="0" tIns="0" rIns="0" bIns="0" rtlCol="0" anchor="t"/>
          <a:lstStyle/>
          <a:p>
            <a:pPr algn="l">
              <a:lnSpc>
                <a:spcPts val="2033"/>
              </a:lnSpc>
            </a:pPr>
            <a:r>
              <a:rPr lang="en-US" sz="1400" noProof="1">
                <a:solidFill>
                  <a:srgbClr val="999999"/>
                </a:solidFill>
                <a:latin typeface="Arial"/>
                <a:ea typeface="楷体"/>
              </a:rPr>
              <a:t>+56.2% YoY</a:t>
            </a:r>
            <a:endParaRPr lang="en-US" sz="1400" noProof="1"/>
          </a:p>
        </p:txBody>
      </p:sp>
      <p:sp>
        <p:nvSpPr>
          <p:cNvPr id="14" name="kpi-1-support"/>
          <p:cNvSpPr txBox="1"/>
          <p:nvPr/>
        </p:nvSpPr>
        <p:spPr>
          <a:xfrm>
            <a:off x="1028700" y="3352800"/>
            <a:ext cx="3705860" cy="207010"/>
          </a:xfrm>
          <a:prstGeom prst="rect">
            <a:avLst/>
          </a:prstGeom>
          <a:noFill/>
          <a:ln>
            <a:noFill/>
          </a:ln>
        </p:spPr>
        <p:txBody>
          <a:bodyPr wrap="none" lIns="0" tIns="0" rIns="0" bIns="0" rtlCol="0" anchor="t"/>
          <a:lstStyle/>
          <a:p>
            <a:pPr algn="l">
              <a:lnSpc>
                <a:spcPts val="2033"/>
              </a:lnSpc>
            </a:pPr>
            <a:r>
              <a:rPr lang="en-US" sz="1400" noProof="1">
                <a:solidFill>
                  <a:srgbClr val="999999"/>
                </a:solidFill>
                <a:latin typeface="Arial"/>
                <a:ea typeface="楷体"/>
              </a:rPr>
              <a:t>Record high for the period</a:t>
            </a:r>
            <a:endParaRPr lang="en-US" sz="1400" noProof="1"/>
          </a:p>
        </p:txBody>
      </p:sp>
      <p:sp>
        <p:nvSpPr>
          <p:cNvPr id="15" name="kpi-2-kicker"/>
          <p:cNvSpPr txBox="1"/>
          <p:nvPr/>
        </p:nvSpPr>
        <p:spPr>
          <a:xfrm>
            <a:off x="5200650" y="2133600"/>
            <a:ext cx="370586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9M26 NP Attributable to Shareholders1</a:t>
            </a:r>
            <a:endParaRPr lang="en-US" sz="1400" noProof="1"/>
          </a:p>
        </p:txBody>
      </p:sp>
      <p:sp>
        <p:nvSpPr>
          <p:cNvPr id="16" name="kpi-2-num"/>
          <p:cNvSpPr txBox="1"/>
          <p:nvPr/>
        </p:nvSpPr>
        <p:spPr>
          <a:xfrm>
            <a:off x="5200650" y="2463800"/>
            <a:ext cx="3705860" cy="508000"/>
          </a:xfrm>
          <a:prstGeom prst="rect">
            <a:avLst/>
          </a:prstGeom>
          <a:noFill/>
          <a:ln>
            <a:noFill/>
          </a:ln>
        </p:spPr>
        <p:txBody>
          <a:bodyPr wrap="none" lIns="0" tIns="0" rIns="0" bIns="0" rtlCol="0" anchor="t"/>
          <a:lstStyle/>
          <a:p>
            <a:pPr algn="l">
              <a:lnSpc>
                <a:spcPts val="3388"/>
              </a:lnSpc>
            </a:pPr>
            <a:r>
              <a:rPr lang="en-US" sz="2800" b="1" noProof="1">
                <a:solidFill>
                  <a:srgbClr val="051C2C"/>
                </a:solidFill>
                <a:latin typeface="Georgia"/>
                <a:ea typeface="楷体"/>
              </a:rPr>
              <a:t>RMB64.5bn</a:t>
            </a:r>
            <a:endParaRPr lang="en-US" sz="2800" noProof="1"/>
          </a:p>
        </p:txBody>
      </p:sp>
      <p:sp>
        <p:nvSpPr>
          <p:cNvPr id="17" name="kpi-2-qualifier"/>
          <p:cNvSpPr txBox="1"/>
          <p:nvPr/>
        </p:nvSpPr>
        <p:spPr>
          <a:xfrm>
            <a:off x="5200650" y="3048000"/>
            <a:ext cx="3705860" cy="207010"/>
          </a:xfrm>
          <a:prstGeom prst="rect">
            <a:avLst/>
          </a:prstGeom>
          <a:noFill/>
          <a:ln>
            <a:noFill/>
          </a:ln>
        </p:spPr>
        <p:txBody>
          <a:bodyPr wrap="none" lIns="0" tIns="0" rIns="0" bIns="0" rtlCol="0" anchor="t"/>
          <a:lstStyle/>
          <a:p>
            <a:pPr algn="l">
              <a:lnSpc>
                <a:spcPts val="2033"/>
              </a:lnSpc>
            </a:pPr>
            <a:r>
              <a:rPr lang="en-US" sz="1400" noProof="1">
                <a:solidFill>
                  <a:srgbClr val="999999"/>
                </a:solidFill>
                <a:latin typeface="Arial"/>
                <a:ea typeface="楷体"/>
              </a:rPr>
              <a:t>+31.6% YoY</a:t>
            </a:r>
            <a:endParaRPr lang="en-US" sz="1400" noProof="1"/>
          </a:p>
        </p:txBody>
      </p:sp>
      <p:sp>
        <p:nvSpPr>
          <p:cNvPr id="18" name="kpi-2-support"/>
          <p:cNvSpPr txBox="1"/>
          <p:nvPr/>
        </p:nvSpPr>
        <p:spPr>
          <a:xfrm>
            <a:off x="5200650" y="3352800"/>
            <a:ext cx="3705860" cy="207010"/>
          </a:xfrm>
          <a:prstGeom prst="rect">
            <a:avLst/>
          </a:prstGeom>
          <a:noFill/>
          <a:ln>
            <a:noFill/>
          </a:ln>
        </p:spPr>
        <p:txBody>
          <a:bodyPr wrap="none" lIns="0" tIns="0" rIns="0" bIns="0" rtlCol="0" anchor="t"/>
          <a:lstStyle/>
          <a:p>
            <a:pPr algn="l">
              <a:lnSpc>
                <a:spcPts val="2033"/>
              </a:lnSpc>
            </a:pPr>
            <a:r>
              <a:rPr lang="en-US" sz="1400" noProof="1">
                <a:solidFill>
                  <a:srgbClr val="999999"/>
                </a:solidFill>
                <a:latin typeface="Arial"/>
                <a:ea typeface="楷体"/>
              </a:rPr>
              <a:t>Attributable net margin 14.60%</a:t>
            </a:r>
            <a:endParaRPr lang="en-US" sz="1400" noProof="1"/>
          </a:p>
        </p:txBody>
      </p:sp>
      <p:sp>
        <p:nvSpPr>
          <p:cNvPr id="19" name="kpi-3-kicker"/>
          <p:cNvSpPr txBox="1"/>
          <p:nvPr/>
        </p:nvSpPr>
        <p:spPr>
          <a:xfrm>
            <a:off x="9372600" y="2133600"/>
            <a:ext cx="370586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2026H1 Sales Volume</a:t>
            </a:r>
            <a:r>
              <a:rPr lang="en-US" sz="1400" baseline="30000" noProof="1">
                <a:solidFill>
                  <a:srgbClr val="666666"/>
                </a:solidFill>
                <a:latin typeface="Arial"/>
                <a:ea typeface="楷体"/>
              </a:rPr>
              <a:t>2</a:t>
            </a:r>
            <a:endParaRPr lang="en-US" sz="1400" noProof="1"/>
          </a:p>
        </p:txBody>
      </p:sp>
      <p:sp>
        <p:nvSpPr>
          <p:cNvPr id="20" name="kpi-3-num"/>
          <p:cNvSpPr txBox="1"/>
          <p:nvPr/>
        </p:nvSpPr>
        <p:spPr>
          <a:xfrm>
            <a:off x="9372600" y="2463800"/>
            <a:ext cx="3705860" cy="508000"/>
          </a:xfrm>
          <a:prstGeom prst="rect">
            <a:avLst/>
          </a:prstGeom>
          <a:noFill/>
          <a:ln>
            <a:noFill/>
          </a:ln>
        </p:spPr>
        <p:txBody>
          <a:bodyPr wrap="none" lIns="0" tIns="0" rIns="0" bIns="0" rtlCol="0" anchor="t"/>
          <a:lstStyle/>
          <a:p>
            <a:pPr algn="l">
              <a:lnSpc>
                <a:spcPts val="3388"/>
              </a:lnSpc>
            </a:pPr>
            <a:r>
              <a:rPr lang="en-US" sz="2800" b="1" noProof="1">
                <a:solidFill>
                  <a:srgbClr val="051C2C"/>
                </a:solidFill>
                <a:latin typeface="Georgia"/>
                <a:ea typeface="楷体"/>
              </a:rPr>
              <a:t>432-440</a:t>
            </a:r>
            <a:endParaRPr lang="en-US" sz="2800" noProof="1"/>
          </a:p>
        </p:txBody>
      </p:sp>
      <p:sp>
        <p:nvSpPr>
          <p:cNvPr id="21" name="kpi-3-qualifier"/>
          <p:cNvSpPr txBox="1"/>
          <p:nvPr/>
        </p:nvSpPr>
        <p:spPr>
          <a:xfrm>
            <a:off x="9372600" y="3048000"/>
            <a:ext cx="3705860" cy="207010"/>
          </a:xfrm>
          <a:prstGeom prst="rect">
            <a:avLst/>
          </a:prstGeom>
          <a:noFill/>
          <a:ln>
            <a:noFill/>
          </a:ln>
        </p:spPr>
        <p:txBody>
          <a:bodyPr wrap="none" lIns="0" tIns="0" rIns="0" bIns="0" rtlCol="0" anchor="t"/>
          <a:lstStyle/>
          <a:p>
            <a:pPr algn="l">
              <a:lnSpc>
                <a:spcPts val="2033"/>
              </a:lnSpc>
            </a:pPr>
            <a:r>
              <a:rPr lang="en-US" sz="1400" noProof="1">
                <a:solidFill>
                  <a:srgbClr val="999999"/>
                </a:solidFill>
                <a:latin typeface="Arial"/>
                <a:ea typeface="楷体"/>
              </a:rPr>
              <a:t>GWh (broker est.); disclosed ~+60% YoY</a:t>
            </a:r>
            <a:endParaRPr lang="en-US" sz="1400" noProof="1"/>
          </a:p>
        </p:txBody>
      </p:sp>
      <p:sp>
        <p:nvSpPr>
          <p:cNvPr id="22" name="kpi-3-support"/>
          <p:cNvSpPr txBox="1"/>
          <p:nvPr/>
        </p:nvSpPr>
        <p:spPr>
          <a:xfrm>
            <a:off x="9372600" y="3352800"/>
            <a:ext cx="3705860" cy="207010"/>
          </a:xfrm>
          <a:prstGeom prst="rect">
            <a:avLst/>
          </a:prstGeom>
          <a:noFill/>
          <a:ln>
            <a:noFill/>
          </a:ln>
        </p:spPr>
        <p:txBody>
          <a:bodyPr wrap="none" lIns="0" tIns="0" rIns="0" bIns="0" rtlCol="0" anchor="t"/>
          <a:lstStyle/>
          <a:p>
            <a:pPr algn="l">
              <a:lnSpc>
                <a:spcPts val="2033"/>
              </a:lnSpc>
            </a:pPr>
            <a:r>
              <a:rPr lang="en-US" sz="1400" noProof="1">
                <a:solidFill>
                  <a:srgbClr val="999999"/>
                </a:solidFill>
                <a:latin typeface="Arial"/>
                <a:ea typeface="楷体"/>
              </a:rPr>
              <a:t>Output 498GWh, utilization 94.9% (company)</a:t>
            </a:r>
            <a:endParaRPr lang="en-US" sz="1400" noProof="1"/>
          </a:p>
        </p:txBody>
      </p:sp>
      <p:sp>
        <p:nvSpPr>
          <p:cNvPr id="23" name="kpi-4-kicker"/>
          <p:cNvSpPr txBox="1"/>
          <p:nvPr/>
        </p:nvSpPr>
        <p:spPr>
          <a:xfrm>
            <a:off x="13544550" y="2133600"/>
            <a:ext cx="370586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PE TTM</a:t>
            </a:r>
            <a:r>
              <a:rPr lang="en-US" sz="1400" baseline="30000" noProof="1">
                <a:solidFill>
                  <a:srgbClr val="666666"/>
                </a:solidFill>
                <a:latin typeface="Arial"/>
                <a:ea typeface="楷体"/>
              </a:rPr>
              <a:t>3</a:t>
            </a:r>
            <a:endParaRPr lang="en-US" sz="1400" noProof="1"/>
          </a:p>
        </p:txBody>
      </p:sp>
      <p:sp>
        <p:nvSpPr>
          <p:cNvPr id="24" name="kpi-4-num"/>
          <p:cNvSpPr txBox="1"/>
          <p:nvPr/>
        </p:nvSpPr>
        <p:spPr>
          <a:xfrm>
            <a:off x="13544550" y="2463800"/>
            <a:ext cx="3705860" cy="508000"/>
          </a:xfrm>
          <a:prstGeom prst="rect">
            <a:avLst/>
          </a:prstGeom>
          <a:noFill/>
          <a:ln>
            <a:noFill/>
          </a:ln>
        </p:spPr>
        <p:txBody>
          <a:bodyPr wrap="none" lIns="0" tIns="0" rIns="0" bIns="0" rtlCol="0" anchor="t"/>
          <a:lstStyle/>
          <a:p>
            <a:pPr algn="l">
              <a:lnSpc>
                <a:spcPts val="3388"/>
              </a:lnSpc>
            </a:pPr>
            <a:r>
              <a:rPr lang="en-US" sz="2800" b="1" noProof="1">
                <a:solidFill>
                  <a:srgbClr val="051C2C"/>
                </a:solidFill>
                <a:latin typeface="Georgia"/>
                <a:ea typeface="楷体"/>
              </a:rPr>
              <a:t>12.03x</a:t>
            </a:r>
            <a:endParaRPr lang="en-US" sz="2800" noProof="1"/>
          </a:p>
        </p:txBody>
      </p:sp>
      <p:sp>
        <p:nvSpPr>
          <p:cNvPr id="25" name="kpi-4-qualifier"/>
          <p:cNvSpPr txBox="1"/>
          <p:nvPr/>
        </p:nvSpPr>
        <p:spPr>
          <a:xfrm>
            <a:off x="13544550" y="3048000"/>
            <a:ext cx="3705860" cy="207010"/>
          </a:xfrm>
          <a:prstGeom prst="rect">
            <a:avLst/>
          </a:prstGeom>
          <a:noFill/>
          <a:ln>
            <a:noFill/>
          </a:ln>
        </p:spPr>
        <p:txBody>
          <a:bodyPr wrap="none" lIns="0" tIns="0" rIns="0" bIns="0" rtlCol="0" anchor="t"/>
          <a:lstStyle/>
          <a:p>
            <a:pPr algn="l">
              <a:lnSpc>
                <a:spcPts val="2033"/>
              </a:lnSpc>
            </a:pPr>
            <a:r>
              <a:rPr lang="en-US" sz="1400" noProof="1">
                <a:solidFill>
                  <a:srgbClr val="999999"/>
                </a:solidFill>
                <a:latin typeface="Arial"/>
                <a:ea typeface="楷体"/>
              </a:rPr>
              <a:t>Lowest since Oct 2023</a:t>
            </a:r>
            <a:endParaRPr lang="en-US" sz="1400" noProof="1"/>
          </a:p>
        </p:txBody>
      </p:sp>
      <p:sp>
        <p:nvSpPr>
          <p:cNvPr id="26" name="kpi-4-support"/>
          <p:cNvSpPr txBox="1"/>
          <p:nvPr/>
        </p:nvSpPr>
        <p:spPr>
          <a:xfrm>
            <a:off x="13544550" y="3352800"/>
            <a:ext cx="3705860" cy="207010"/>
          </a:xfrm>
          <a:prstGeom prst="rect">
            <a:avLst/>
          </a:prstGeom>
          <a:noFill/>
          <a:ln>
            <a:noFill/>
          </a:ln>
        </p:spPr>
        <p:txBody>
          <a:bodyPr wrap="none" lIns="0" tIns="0" rIns="0" bIns="0" rtlCol="0" anchor="t"/>
          <a:lstStyle/>
          <a:p>
            <a:pPr algn="l">
              <a:lnSpc>
                <a:spcPts val="2033"/>
              </a:lnSpc>
            </a:pPr>
            <a:r>
              <a:rPr lang="en-US" sz="1400" noProof="1">
                <a:solidFill>
                  <a:srgbClr val="999999"/>
                </a:solidFill>
                <a:latin typeface="Arial"/>
                <a:ea typeface="楷体"/>
              </a:rPr>
              <a:t>(Oct 21, Wind)</a:t>
            </a:r>
            <a:endParaRPr lang="en-US" sz="1400" noProof="1"/>
          </a:p>
        </p:txBody>
      </p:sp>
      <p:sp>
        <p:nvSpPr>
          <p:cNvPr id="27" name="lbl-rev-title"/>
          <p:cNvSpPr txBox="1"/>
          <p:nvPr/>
        </p:nvSpPr>
        <p:spPr>
          <a:xfrm>
            <a:off x="825500" y="3784600"/>
            <a:ext cx="8128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Quarterly Revenue (RMB bn): 26Q3 a Record Single-Quarter High</a:t>
            </a:r>
            <a:r>
              <a:rPr lang="en-US" sz="1800" b="1" baseline="30000" noProof="1">
                <a:solidFill>
                  <a:srgbClr val="051C2C"/>
                </a:solidFill>
                <a:latin typeface="Arial"/>
                <a:ea typeface="楷体"/>
              </a:rPr>
              <a:t>1</a:t>
            </a:r>
            <a:endParaRPr lang="en-US" sz="1800" noProof="1"/>
          </a:p>
        </p:txBody>
      </p:sp>
      <p:sp>
        <p:nvSpPr>
          <p:cNvPr id="28" name="lbl-unit"/>
          <p:cNvSpPr txBox="1"/>
          <p:nvPr/>
        </p:nvSpPr>
        <p:spPr>
          <a:xfrm>
            <a:off x="825500" y="4470400"/>
            <a:ext cx="1397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RMB bn</a:t>
            </a:r>
            <a:endParaRPr lang="en-US" sz="1400" noProof="1"/>
          </a:p>
        </p:txBody>
      </p:sp>
      <p:graphicFrame>
        <p:nvGraphicFramePr>
          <p:cNvPr id="29" name="chart-rev"/>
          <p:cNvGraphicFramePr/>
          <p:nvPr/>
        </p:nvGraphicFramePr>
        <p:xfrm>
          <a:off x="800100" y="4419600"/>
          <a:ext cx="8128000" cy="3810000"/>
        </p:xfrm>
        <a:graphic>
          <a:graphicData uri="http://schemas.openxmlformats.org/drawingml/2006/chart">
            <c:chart xmlns:c="http://schemas.openxmlformats.org/drawingml/2006/chart" xmlns:r="http://schemas.openxmlformats.org/officeDocument/2006/relationships" r:id="rId3"/>
          </a:graphicData>
        </a:graphic>
      </p:graphicFrame>
      <p:sp>
        <p:nvSpPr>
          <p:cNvPr id="30" name="lbl-np-title"/>
          <p:cNvSpPr txBox="1"/>
          <p:nvPr/>
        </p:nvSpPr>
        <p:spPr>
          <a:xfrm>
            <a:off x="9385300" y="3784600"/>
            <a:ext cx="7874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Quarterly NP Attributable to Shareholders (RMB bn)</a:t>
            </a:r>
            <a:r>
              <a:rPr lang="en-US" sz="1800" b="1" baseline="30000" noProof="1">
                <a:solidFill>
                  <a:srgbClr val="051C2C"/>
                </a:solidFill>
                <a:latin typeface="Arial"/>
                <a:ea typeface="楷体"/>
              </a:rPr>
              <a:t>1</a:t>
            </a:r>
            <a:endParaRPr lang="en-US" sz="1800" noProof="1"/>
          </a:p>
        </p:txBody>
      </p:sp>
      <p:sp>
        <p:nvSpPr>
          <p:cNvPr id="31" name="lbl-unit-r"/>
          <p:cNvSpPr txBox="1"/>
          <p:nvPr/>
        </p:nvSpPr>
        <p:spPr>
          <a:xfrm>
            <a:off x="9385300" y="4470400"/>
            <a:ext cx="1397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RMB bn</a:t>
            </a:r>
            <a:endParaRPr lang="en-US" sz="1400" noProof="1"/>
          </a:p>
        </p:txBody>
      </p:sp>
      <p:graphicFrame>
        <p:nvGraphicFramePr>
          <p:cNvPr id="32" name="chart-np"/>
          <p:cNvGraphicFramePr/>
          <p:nvPr/>
        </p:nvGraphicFramePr>
        <p:xfrm>
          <a:off x="9359900" y="4419600"/>
          <a:ext cx="8128000" cy="3810000"/>
        </p:xfrm>
        <a:graphic>
          <a:graphicData uri="http://schemas.openxmlformats.org/drawingml/2006/chart">
            <c:chart xmlns:c="http://schemas.openxmlformats.org/drawingml/2006/chart" xmlns:r="http://schemas.openxmlformats.org/officeDocument/2006/relationships" r:id="rId4"/>
          </a:graphicData>
        </a:graphic>
      </p:graphicFrame>
      <p:sp>
        <p:nvSpPr>
          <p:cNvPr id="33" name="rac-bar"/>
          <p:cNvSpPr/>
          <p:nvPr/>
        </p:nvSpPr>
        <p:spPr>
          <a:xfrm>
            <a:off x="800100" y="8483600"/>
            <a:ext cx="16687800" cy="508000"/>
          </a:xfrm>
          <a:prstGeom prst="rect">
            <a:avLst/>
          </a:prstGeom>
          <a:solidFill>
            <a:srgbClr val="051C2C"/>
          </a:solidFill>
          <a:ln>
            <a:noFill/>
          </a:ln>
        </p:spPr>
        <p:txBody>
          <a:bodyPr/>
          <a:lstStyle/>
          <a:p>
            <a:endParaRPr lang="zh-CN" altLang="en-US"/>
          </a:p>
        </p:txBody>
      </p:sp>
      <p:sp>
        <p:nvSpPr>
          <p:cNvPr id="34" name="rac-label"/>
          <p:cNvSpPr txBox="1"/>
          <p:nvPr/>
        </p:nvSpPr>
        <p:spPr>
          <a:xfrm>
            <a:off x="800100" y="8483600"/>
            <a:ext cx="1866900" cy="508000"/>
          </a:xfrm>
          <a:prstGeom prst="rect">
            <a:avLst/>
          </a:prstGeom>
          <a:noFill/>
          <a:ln>
            <a:noFill/>
          </a:ln>
        </p:spPr>
        <p:txBody>
          <a:bodyPr wrap="none" lIns="0" tIns="0" rIns="0" bIns="0" rtlCol="0" anchor="ctr"/>
          <a:lstStyle/>
          <a:p>
            <a:pPr algn="ctr">
              <a:lnSpc>
                <a:spcPts val="1742"/>
              </a:lnSpc>
            </a:pPr>
            <a:r>
              <a:rPr lang="en-US" sz="1400" noProof="1">
                <a:solidFill>
                  <a:srgbClr val="8FA3B0"/>
                </a:solidFill>
                <a:latin typeface="Arial"/>
                <a:ea typeface="楷体"/>
              </a:rPr>
              <a:t>READ ACROSS</a:t>
            </a:r>
            <a:endParaRPr lang="en-US" sz="1200" noProof="1"/>
          </a:p>
        </p:txBody>
      </p:sp>
      <p:sp>
        <p:nvSpPr>
          <p:cNvPr id="35" name="rac-divider"/>
          <p:cNvSpPr/>
          <p:nvPr/>
        </p:nvSpPr>
        <p:spPr>
          <a:xfrm>
            <a:off x="2667000" y="8483600"/>
            <a:ext cx="10160" cy="508000"/>
          </a:xfrm>
          <a:prstGeom prst="rect">
            <a:avLst/>
          </a:prstGeom>
          <a:solidFill>
            <a:srgbClr val="24435A"/>
          </a:solidFill>
          <a:ln>
            <a:noFill/>
          </a:ln>
        </p:spPr>
        <p:txBody>
          <a:bodyPr/>
          <a:lstStyle/>
          <a:p>
            <a:endParaRPr lang="zh-CN" altLang="en-US"/>
          </a:p>
        </p:txBody>
      </p:sp>
      <p:sp>
        <p:nvSpPr>
          <p:cNvPr id="36" name="rac-text"/>
          <p:cNvSpPr txBox="1"/>
          <p:nvPr/>
        </p:nvSpPr>
        <p:spPr>
          <a:xfrm>
            <a:off x="2895600" y="8483600"/>
            <a:ext cx="14351000" cy="508000"/>
          </a:xfrm>
          <a:prstGeom prst="rect">
            <a:avLst/>
          </a:prstGeom>
          <a:noFill/>
          <a:ln>
            <a:noFill/>
          </a:ln>
        </p:spPr>
        <p:txBody>
          <a:bodyPr wrap="none" lIns="0" tIns="0" rIns="0" bIns="0" rtlCol="0" anchor="ctr"/>
          <a:lstStyle/>
          <a:p>
            <a:pPr algn="l">
              <a:lnSpc>
                <a:spcPts val="2323"/>
              </a:lnSpc>
            </a:pPr>
            <a:r>
              <a:rPr lang="en-US" sz="1600" noProof="1">
                <a:solidFill>
                  <a:srgbClr val="FFFFFF"/>
                </a:solidFill>
                <a:latin typeface="Arial"/>
                <a:ea typeface="楷体"/>
              </a:rPr>
              <a:t>Volume-driven revenue growth stays strong (3Q26 +58.6%), but GPM fell two straight quarters and NP slowed to +14.5% — the market now prices in downgrades</a:t>
            </a:r>
            <a:endParaRPr lang="en-US" sz="1600" noProof="1"/>
          </a:p>
        </p:txBody>
      </p:sp>
      <p:sp>
        <p:nvSpPr>
          <p:cNvPr id="37"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Revenue/attributable NP from company periodic reports; 1H26 GPM 23.93%, attributable net margin 15.63% (this report's calculations). 2. 1H26 sales volume of ~432-440GWh is estimated by Guosen/GS/CMS; the company's Jul 24, 2026 investor-relations record disclosed total volume ~+60% YoY with ESS ~1/4; output of 498GWh and capacity utilization of 94.9% are company disclosures. 3. PE (TTM) of 15.61x is iFinD's Oct 8, 2026 reading, the lowest since 2025; the ~16.2x at the Oct 9 close is self-calculated off RMB297.75 and TTM attributable NP of RMB85bn. 4. Chart series updated through 3Q26 (company 3Q report, Oct 20).</a:t>
            </a:r>
            <a:endParaRPr lang="en-US" sz="1400" noProof="1"/>
          </a:p>
        </p:txBody>
      </p:sp>
      <p:sp>
        <p:nvSpPr>
          <p:cNvPr id="38"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39"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company periodic reports (East Money); Guosen/GS/CMS estimates; this report's calculations</a:t>
            </a:r>
            <a:endParaRPr lang="en-US" sz="1400" noProof="1"/>
          </a:p>
        </p:txBody>
      </p:sp>
      <p:sp>
        <p:nvSpPr>
          <p:cNvPr id="40"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41"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8</a:t>
            </a:r>
            <a:endParaRPr lang="en-US" sz="1400" noProof="1"/>
          </a:p>
        </p:txBody>
      </p:sp>
      <p:sp>
        <p:nvSpPr>
          <p:cNvPr id="42" name="cagr-rev-line-0-7"/>
          <p:cNvSpPr/>
          <p:nvPr>
            <p:extLst>
              <p:ext uri="{F5677B7D-0D2A-4D9B-9A5C-6D8D7D0E5A5D}">
                <pptd:line xmlns:pptd="https://kimi-design.msh.team/pptd/2026" xmlns:mc="http://schemas.openxmlformats.org/markup-compatibility/2006" xmlns:m="http://schemas.openxmlformats.org/officeDocument/2006/math" xmlns:cx="http://schemas.microsoft.com/office/drawing/2014/chartex" xmlns:c="http://schemas.openxmlformats.org/drawingml/2006/chart" xmlns:a14="http://schemas.microsoft.com/office/drawing/2010/main" xmlns="" encoding="base64url">eyJ2aWV3Qm94IjpbNTQwLjU1LDg2LjAzXSwicG9pbnRzIjoiMCw4Ni4wMyA1NDAuNTUsMCIsImN1cnZlIjoic2hhcnAifQ</pptd:line>
              </p:ext>
            </p:extLst>
          </p:nvPr>
        </p:nvSpPr>
        <p:spPr>
          <a:xfrm>
            <a:off x="1516380" y="4220210"/>
            <a:ext cx="6865620" cy="1092200"/>
          </a:xfrm>
          <a:custGeom>
            <a:avLst/>
            <a:gdLst/>
            <a:ahLst/>
            <a:cxnLst/>
            <a:rect l="l" t="t" r="r" b="b"/>
            <a:pathLst>
              <a:path w="541" h="86">
                <a:moveTo>
                  <a:pt x="0" y="86"/>
                </a:moveTo>
                <a:lnTo>
                  <a:pt x="541" y="0"/>
                </a:lnTo>
              </a:path>
            </a:pathLst>
          </a:custGeom>
          <a:noFill/>
          <a:ln w="19050">
            <a:solidFill>
              <a:srgbClr val="051C2C"/>
            </a:solidFill>
            <a:tailEnd type="arrow"/>
          </a:ln>
        </p:spPr>
        <p:txBody>
          <a:bodyPr/>
          <a:lstStyle/>
          <a:p>
            <a:endParaRPr lang="zh-CN" altLang="en-US"/>
          </a:p>
        </p:txBody>
      </p:sp>
      <p:sp>
        <p:nvSpPr>
          <p:cNvPr id="43" name="cagr-rev-bubble-0-7"/>
          <p:cNvSpPr/>
          <p:nvPr/>
        </p:nvSpPr>
        <p:spPr>
          <a:xfrm>
            <a:off x="4467860" y="4570730"/>
            <a:ext cx="711200" cy="431800"/>
          </a:xfrm>
          <a:prstGeom prst="ellipse">
            <a:avLst/>
          </a:prstGeom>
          <a:solidFill>
            <a:srgbClr val="FFFFFF"/>
          </a:solidFill>
          <a:ln w="12700">
            <a:solidFill>
              <a:srgbClr val="051C2C"/>
            </a:solidFill>
          </a:ln>
        </p:spPr>
        <p:txBody>
          <a:bodyPr/>
          <a:lstStyle/>
          <a:p>
            <a:endParaRPr lang="zh-CN" altLang="en-US"/>
          </a:p>
        </p:txBody>
      </p:sp>
      <p:sp>
        <p:nvSpPr>
          <p:cNvPr id="44" name="cagr-rev-bubble-0-7-txt"/>
          <p:cNvSpPr txBox="1"/>
          <p:nvPr/>
        </p:nvSpPr>
        <p:spPr>
          <a:xfrm>
            <a:off x="4467860" y="4570730"/>
            <a:ext cx="711200" cy="431800"/>
          </a:xfrm>
          <a:prstGeom prst="rect">
            <a:avLst/>
          </a:prstGeom>
          <a:noFill/>
          <a:ln>
            <a:noFill/>
          </a:ln>
        </p:spPr>
        <p:txBody>
          <a:bodyPr wrap="none" lIns="0" tIns="0" rIns="0" bIns="0" rtlCol="0" anchor="ctr"/>
          <a:lstStyle/>
          <a:p>
            <a:pPr algn="ctr">
              <a:lnSpc>
                <a:spcPts val="2033"/>
              </a:lnSpc>
            </a:pPr>
            <a:r>
              <a:rPr lang="en-US" sz="1400" b="1" noProof="1">
                <a:solidFill>
                  <a:srgbClr val="051C2C"/>
                </a:solidFill>
                <a:latin typeface="Arial"/>
                <a:ea typeface="楷体"/>
              </a:rPr>
              <a:t>7%</a:t>
            </a:r>
            <a:endParaRPr lang="en-US" sz="1400" noProof="1"/>
          </a:p>
        </p:txBody>
      </p:sp>
      <p:sp>
        <p:nvSpPr>
          <p:cNvPr id="45" name="cagr-np-line-0-7"/>
          <p:cNvSpPr/>
          <p:nvPr>
            <p:extLst>
              <p:ext uri="{F5677B7D-0D2A-4D9B-9A5C-6D8D7D0E5A5D}">
                <pptd:line xmlns:pptd="https://kimi-design.msh.team/pptd/2026" xmlns:mc="http://schemas.openxmlformats.org/markup-compatibility/2006" xmlns:m="http://schemas.openxmlformats.org/officeDocument/2006/math" xmlns:cx="http://schemas.microsoft.com/office/drawing/2014/chartex" xmlns:c="http://schemas.openxmlformats.org/drawingml/2006/chart" xmlns:a14="http://schemas.microsoft.com/office/drawing/2010/main" xmlns="" encoding="base64url">eyJ2aWV3Qm94IjpbNTQwLjUxLDkyLjQ1XSwicG9pbnRzIjoiMCw5Mi40NSA1NDAuNTEsMCIsImN1cnZlIjoic2hhcnAifQ</pptd:line>
              </p:ext>
            </p:extLst>
          </p:nvPr>
        </p:nvSpPr>
        <p:spPr>
          <a:xfrm>
            <a:off x="10076180" y="4387850"/>
            <a:ext cx="6864350" cy="1174750"/>
          </a:xfrm>
          <a:custGeom>
            <a:avLst/>
            <a:gdLst/>
            <a:ahLst/>
            <a:cxnLst/>
            <a:rect l="l" t="t" r="r" b="b"/>
            <a:pathLst>
              <a:path w="541" h="92">
                <a:moveTo>
                  <a:pt x="0" y="92"/>
                </a:moveTo>
                <a:lnTo>
                  <a:pt x="541" y="0"/>
                </a:lnTo>
              </a:path>
            </a:pathLst>
          </a:custGeom>
          <a:noFill/>
          <a:ln w="19050">
            <a:solidFill>
              <a:srgbClr val="051C2C"/>
            </a:solidFill>
            <a:tailEnd type="arrow"/>
          </a:ln>
        </p:spPr>
        <p:txBody>
          <a:bodyPr/>
          <a:lstStyle/>
          <a:p>
            <a:endParaRPr lang="zh-CN" altLang="en-US"/>
          </a:p>
        </p:txBody>
      </p:sp>
      <p:sp>
        <p:nvSpPr>
          <p:cNvPr id="46" name="cagr-np-bubble-0-7"/>
          <p:cNvSpPr/>
          <p:nvPr/>
        </p:nvSpPr>
        <p:spPr>
          <a:xfrm>
            <a:off x="13027660" y="4781550"/>
            <a:ext cx="711200" cy="431800"/>
          </a:xfrm>
          <a:prstGeom prst="ellipse">
            <a:avLst/>
          </a:prstGeom>
          <a:solidFill>
            <a:srgbClr val="FFFFFF"/>
          </a:solidFill>
          <a:ln w="12700">
            <a:solidFill>
              <a:srgbClr val="051C2C"/>
            </a:solidFill>
          </a:ln>
        </p:spPr>
        <p:txBody>
          <a:bodyPr/>
          <a:lstStyle/>
          <a:p>
            <a:endParaRPr lang="zh-CN" altLang="en-US"/>
          </a:p>
        </p:txBody>
      </p:sp>
      <p:sp>
        <p:nvSpPr>
          <p:cNvPr id="47" name="cagr-np-bubble-0-7-txt"/>
          <p:cNvSpPr txBox="1"/>
          <p:nvPr/>
        </p:nvSpPr>
        <p:spPr>
          <a:xfrm>
            <a:off x="13027660" y="4781550"/>
            <a:ext cx="711200" cy="431800"/>
          </a:xfrm>
          <a:prstGeom prst="rect">
            <a:avLst/>
          </a:prstGeom>
          <a:noFill/>
          <a:ln>
            <a:noFill/>
          </a:ln>
        </p:spPr>
        <p:txBody>
          <a:bodyPr wrap="none" lIns="0" tIns="0" rIns="0" bIns="0" rtlCol="0" anchor="ctr"/>
          <a:lstStyle/>
          <a:p>
            <a:pPr algn="ctr">
              <a:lnSpc>
                <a:spcPts val="2033"/>
              </a:lnSpc>
            </a:pPr>
            <a:r>
              <a:rPr lang="en-US" sz="1400" b="1" noProof="1">
                <a:solidFill>
                  <a:srgbClr val="051C2C"/>
                </a:solidFill>
                <a:latin typeface="Arial"/>
                <a:ea typeface="楷体"/>
              </a:rPr>
              <a:t>8%</a:t>
            </a:r>
            <a:endParaRPr lang="en-US" sz="1400" noProof="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v-spine"/>
          <p:cNvSpPr/>
          <p:nvPr/>
        </p:nvSpPr>
        <p:spPr>
          <a:xfrm>
            <a:off x="0" y="0"/>
            <a:ext cx="495300" cy="10287000"/>
          </a:xfrm>
          <a:prstGeom prst="rect">
            <a:avLst/>
          </a:prstGeom>
          <a:solidFill>
            <a:srgbClr val="051C2C"/>
          </a:solidFill>
          <a:ln>
            <a:noFill/>
          </a:ln>
        </p:spPr>
        <p:txBody>
          <a:bodyPr/>
          <a:lstStyle/>
          <a:p>
            <a:endParaRPr lang="zh-CN" altLang="en-US"/>
          </a:p>
        </p:txBody>
      </p:sp>
      <p:sp>
        <p:nvSpPr>
          <p:cNvPr id="3" name="div-part-label"/>
          <p:cNvSpPr txBox="1"/>
          <p:nvPr/>
        </p:nvSpPr>
        <p:spPr>
          <a:xfrm>
            <a:off x="1320800" y="2141220"/>
            <a:ext cx="16167100" cy="254000"/>
          </a:xfrm>
          <a:prstGeom prst="rect">
            <a:avLst/>
          </a:prstGeom>
          <a:noFill/>
          <a:ln>
            <a:noFill/>
          </a:ln>
        </p:spPr>
        <p:txBody>
          <a:bodyPr wrap="none" lIns="0" tIns="0" rIns="0" bIns="0" rtlCol="0" anchor="t"/>
          <a:lstStyle/>
          <a:p>
            <a:pPr algn="l">
              <a:lnSpc>
                <a:spcPts val="2614"/>
              </a:lnSpc>
            </a:pPr>
            <a:r>
              <a:rPr lang="en-US" sz="1800" kern="0" spc="450" noProof="1">
                <a:solidFill>
                  <a:srgbClr val="666666"/>
                </a:solidFill>
                <a:latin typeface="Georgia"/>
                <a:ea typeface="楷体"/>
              </a:rPr>
              <a:t>PART TWO</a:t>
            </a:r>
            <a:endParaRPr lang="en-US" sz="1800" noProof="1"/>
          </a:p>
        </p:txBody>
      </p:sp>
      <p:sp>
        <p:nvSpPr>
          <p:cNvPr id="4" name="div-title"/>
          <p:cNvSpPr txBox="1"/>
          <p:nvPr/>
        </p:nvSpPr>
        <p:spPr>
          <a:xfrm>
            <a:off x="1320800" y="2598420"/>
            <a:ext cx="16167100" cy="687070"/>
          </a:xfrm>
          <a:prstGeom prst="rect">
            <a:avLst/>
          </a:prstGeom>
          <a:noFill/>
          <a:ln>
            <a:noFill/>
          </a:ln>
        </p:spPr>
        <p:txBody>
          <a:bodyPr wrap="none" lIns="0" tIns="0" rIns="0" bIns="0" rtlCol="0" anchor="t"/>
          <a:lstStyle/>
          <a:p>
            <a:pPr algn="l">
              <a:lnSpc>
                <a:spcPts val="5748"/>
              </a:lnSpc>
            </a:pPr>
            <a:r>
              <a:rPr lang="en-US" sz="5000" b="1" noProof="1">
                <a:solidFill>
                  <a:srgbClr val="000000"/>
                </a:solidFill>
                <a:latin typeface="Georgia"/>
                <a:ea typeface="楷体"/>
              </a:rPr>
              <a:t>3Q26 Results Review</a:t>
            </a:r>
            <a:endParaRPr lang="en-US" sz="5000" noProof="1"/>
          </a:p>
        </p:txBody>
      </p:sp>
      <p:sp>
        <p:nvSpPr>
          <p:cNvPr id="5" name="div-accent-rule"/>
          <p:cNvSpPr/>
          <p:nvPr/>
        </p:nvSpPr>
        <p:spPr>
          <a:xfrm>
            <a:off x="1295400" y="3520440"/>
            <a:ext cx="1714500" cy="38100"/>
          </a:xfrm>
          <a:prstGeom prst="rect">
            <a:avLst/>
          </a:prstGeom>
          <a:solidFill>
            <a:srgbClr val="00A9F4"/>
          </a:solidFill>
          <a:ln>
            <a:noFill/>
          </a:ln>
        </p:spPr>
        <p:txBody>
          <a:bodyPr/>
          <a:lstStyle/>
          <a:p>
            <a:endParaRPr lang="zh-CN" altLang="en-US"/>
          </a:p>
        </p:txBody>
      </p:sp>
      <p:sp>
        <p:nvSpPr>
          <p:cNvPr id="6" name="div-summary"/>
          <p:cNvSpPr txBox="1"/>
          <p:nvPr/>
        </p:nvSpPr>
        <p:spPr>
          <a:xfrm>
            <a:off x="1320800" y="3831590"/>
            <a:ext cx="9759950" cy="915670"/>
          </a:xfrm>
          <a:prstGeom prst="rect">
            <a:avLst/>
          </a:prstGeom>
          <a:noFill/>
          <a:ln>
            <a:noFill/>
          </a:ln>
        </p:spPr>
        <p:txBody>
          <a:bodyPr wrap="square" lIns="0" tIns="0" rIns="0" bIns="0" rtlCol="0" anchor="t"/>
          <a:lstStyle/>
          <a:p>
            <a:pPr algn="l">
              <a:lnSpc>
                <a:spcPts val="2439"/>
              </a:lnSpc>
            </a:pPr>
            <a:r>
              <a:rPr lang="en-US" sz="1800" noProof="1">
                <a:solidFill>
                  <a:srgbClr val="333333"/>
                </a:solidFill>
                <a:latin typeface="Arial"/>
                <a:ea typeface="楷体"/>
              </a:rPr>
              <a:t>What the market is watching, expectations vs. actuals, an earnings-quality teardown, sell-side revisions and the follow-up verification framework — RMB0.082 breaks the line, the downgrade channel opens</a:t>
            </a:r>
            <a:endParaRPr lang="en-US" sz="1800" noProof="1"/>
          </a:p>
        </p:txBody>
      </p:sp>
      <p:sp>
        <p:nvSpPr>
          <p:cNvPr id="7" name="idx-rule-1"/>
          <p:cNvSpPr/>
          <p:nvPr/>
        </p:nvSpPr>
        <p:spPr>
          <a:xfrm>
            <a:off x="1295400" y="5229860"/>
            <a:ext cx="2190750" cy="19050"/>
          </a:xfrm>
          <a:prstGeom prst="rect">
            <a:avLst/>
          </a:prstGeom>
          <a:solidFill>
            <a:srgbClr val="051C2C"/>
          </a:solidFill>
          <a:ln>
            <a:noFill/>
          </a:ln>
        </p:spPr>
        <p:txBody>
          <a:bodyPr/>
          <a:lstStyle/>
          <a:p>
            <a:endParaRPr lang="zh-CN" altLang="en-US"/>
          </a:p>
        </p:txBody>
      </p:sp>
      <p:sp>
        <p:nvSpPr>
          <p:cNvPr id="8" name="idx-range-1"/>
          <p:cNvSpPr txBox="1"/>
          <p:nvPr/>
        </p:nvSpPr>
        <p:spPr>
          <a:xfrm>
            <a:off x="1320800" y="5398770"/>
            <a:ext cx="235966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10</a:t>
            </a:r>
            <a:endParaRPr lang="en-US" sz="1400" noProof="1"/>
          </a:p>
        </p:txBody>
      </p:sp>
      <p:sp>
        <p:nvSpPr>
          <p:cNvPr id="9" name="idx-title-1"/>
          <p:cNvSpPr txBox="1"/>
          <p:nvPr/>
        </p:nvSpPr>
        <p:spPr>
          <a:xfrm>
            <a:off x="1320800" y="5665470"/>
            <a:ext cx="2216150" cy="207010"/>
          </a:xfrm>
          <a:prstGeom prst="rect">
            <a:avLst/>
          </a:prstGeom>
          <a:noFill/>
          <a:ln>
            <a:noFill/>
          </a:ln>
        </p:spPr>
        <p:txBody>
          <a:bodyPr wrap="square" lIns="0" tIns="0" rIns="0" bIns="0" rtlCol="0" anchor="t"/>
          <a:lstStyle/>
          <a:p>
            <a:pPr algn="l">
              <a:lnSpc>
                <a:spcPts val="2033"/>
              </a:lnSpc>
            </a:pPr>
            <a:r>
              <a:rPr lang="en-US" sz="1400" b="1" noProof="1">
                <a:solidFill>
                  <a:srgbClr val="051C2C"/>
                </a:solidFill>
                <a:latin typeface="Arial"/>
                <a:ea typeface="楷体"/>
              </a:rPr>
              <a:t>What the Market Watches</a:t>
            </a:r>
            <a:endParaRPr lang="en-US" sz="1400" noProof="1"/>
          </a:p>
        </p:txBody>
      </p:sp>
      <p:sp>
        <p:nvSpPr>
          <p:cNvPr id="10" name="idx-desc-1"/>
          <p:cNvSpPr txBox="1"/>
          <p:nvPr/>
        </p:nvSpPr>
        <p:spPr>
          <a:xfrm>
            <a:off x="1320800" y="5932170"/>
            <a:ext cx="2216150" cy="457200"/>
          </a:xfrm>
          <a:prstGeom prst="rect">
            <a:avLst/>
          </a:prstGeom>
          <a:noFill/>
          <a:ln>
            <a:noFill/>
          </a:ln>
        </p:spPr>
        <p:txBody>
          <a:bodyPr wrap="square" lIns="0" tIns="0" rIns="0" bIns="0" rtlCol="0" anchor="t"/>
          <a:lstStyle/>
          <a:p>
            <a:pPr algn="l">
              <a:lnSpc>
                <a:spcPts val="2420"/>
              </a:lnSpc>
            </a:pPr>
            <a:r>
              <a:rPr lang="en-US" sz="1600" noProof="1">
                <a:solidFill>
                  <a:srgbClr val="666666"/>
                </a:solidFill>
                <a:latin typeface="Arial"/>
                <a:ea typeface="楷体"/>
              </a:rPr>
              <a:t>Six focus points and their narratives</a:t>
            </a:r>
            <a:endParaRPr lang="en-US" sz="1600" noProof="1"/>
          </a:p>
        </p:txBody>
      </p:sp>
      <p:sp>
        <p:nvSpPr>
          <p:cNvPr id="11" name="idx-rule-2"/>
          <p:cNvSpPr/>
          <p:nvPr/>
        </p:nvSpPr>
        <p:spPr>
          <a:xfrm>
            <a:off x="3733800" y="5229860"/>
            <a:ext cx="2190750" cy="19050"/>
          </a:xfrm>
          <a:prstGeom prst="rect">
            <a:avLst/>
          </a:prstGeom>
          <a:solidFill>
            <a:srgbClr val="051C2C"/>
          </a:solidFill>
          <a:ln>
            <a:noFill/>
          </a:ln>
        </p:spPr>
        <p:txBody>
          <a:bodyPr/>
          <a:lstStyle/>
          <a:p>
            <a:endParaRPr lang="zh-CN" altLang="en-US"/>
          </a:p>
        </p:txBody>
      </p:sp>
      <p:sp>
        <p:nvSpPr>
          <p:cNvPr id="12" name="idx-range-2"/>
          <p:cNvSpPr txBox="1"/>
          <p:nvPr/>
        </p:nvSpPr>
        <p:spPr>
          <a:xfrm>
            <a:off x="3759200" y="5398770"/>
            <a:ext cx="235966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11</a:t>
            </a:r>
            <a:endParaRPr lang="en-US" sz="1400" noProof="1"/>
          </a:p>
        </p:txBody>
      </p:sp>
      <p:sp>
        <p:nvSpPr>
          <p:cNvPr id="13" name="idx-title-2"/>
          <p:cNvSpPr txBox="1"/>
          <p:nvPr/>
        </p:nvSpPr>
        <p:spPr>
          <a:xfrm>
            <a:off x="3759200" y="5665470"/>
            <a:ext cx="2216150" cy="207010"/>
          </a:xfrm>
          <a:prstGeom prst="rect">
            <a:avLst/>
          </a:prstGeom>
          <a:noFill/>
          <a:ln>
            <a:noFill/>
          </a:ln>
        </p:spPr>
        <p:txBody>
          <a:bodyPr wrap="square" lIns="0" tIns="0" rIns="0" bIns="0" rtlCol="0" anchor="t"/>
          <a:lstStyle/>
          <a:p>
            <a:pPr algn="l">
              <a:lnSpc>
                <a:spcPts val="2033"/>
              </a:lnSpc>
            </a:pPr>
            <a:r>
              <a:rPr lang="en-US" sz="1400" b="1" noProof="1">
                <a:solidFill>
                  <a:srgbClr val="051C2C"/>
                </a:solidFill>
                <a:latin typeface="Arial"/>
                <a:ea typeface="楷体"/>
              </a:rPr>
              <a:t>Expectations vs. Actuals</a:t>
            </a:r>
            <a:endParaRPr lang="en-US" sz="1400" noProof="1"/>
          </a:p>
        </p:txBody>
      </p:sp>
      <p:sp>
        <p:nvSpPr>
          <p:cNvPr id="14" name="idx-desc-2"/>
          <p:cNvSpPr txBox="1"/>
          <p:nvPr/>
        </p:nvSpPr>
        <p:spPr>
          <a:xfrm>
            <a:off x="3759200" y="5932170"/>
            <a:ext cx="2216150" cy="457200"/>
          </a:xfrm>
          <a:prstGeom prst="rect">
            <a:avLst/>
          </a:prstGeom>
          <a:noFill/>
          <a:ln>
            <a:noFill/>
          </a:ln>
        </p:spPr>
        <p:txBody>
          <a:bodyPr wrap="square" lIns="0" tIns="0" rIns="0" bIns="0" rtlCol="0" anchor="t"/>
          <a:lstStyle/>
          <a:p>
            <a:pPr algn="l">
              <a:lnSpc>
                <a:spcPts val="2420"/>
              </a:lnSpc>
            </a:pPr>
            <a:r>
              <a:rPr lang="en-US" sz="1600" noProof="1">
                <a:solidFill>
                  <a:srgbClr val="666666"/>
                </a:solidFill>
                <a:latin typeface="Arial"/>
                <a:ea typeface="楷体"/>
              </a:rPr>
              <a:t>RMB21.2bn, an 11-15% miss; RMB0.082 breaks the line</a:t>
            </a:r>
            <a:endParaRPr lang="en-US" sz="1600" noProof="1"/>
          </a:p>
        </p:txBody>
      </p:sp>
      <p:sp>
        <p:nvSpPr>
          <p:cNvPr id="15" name="idx-rule-3"/>
          <p:cNvSpPr/>
          <p:nvPr/>
        </p:nvSpPr>
        <p:spPr>
          <a:xfrm>
            <a:off x="6172200" y="5229860"/>
            <a:ext cx="2190750" cy="19050"/>
          </a:xfrm>
          <a:prstGeom prst="rect">
            <a:avLst/>
          </a:prstGeom>
          <a:solidFill>
            <a:srgbClr val="051C2C"/>
          </a:solidFill>
          <a:ln>
            <a:noFill/>
          </a:ln>
        </p:spPr>
        <p:txBody>
          <a:bodyPr/>
          <a:lstStyle/>
          <a:p>
            <a:endParaRPr lang="zh-CN" altLang="en-US"/>
          </a:p>
        </p:txBody>
      </p:sp>
      <p:sp>
        <p:nvSpPr>
          <p:cNvPr id="16" name="idx-range-3"/>
          <p:cNvSpPr txBox="1"/>
          <p:nvPr/>
        </p:nvSpPr>
        <p:spPr>
          <a:xfrm>
            <a:off x="6197600" y="5398770"/>
            <a:ext cx="235966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12-14</a:t>
            </a:r>
            <a:endParaRPr lang="en-US" sz="1400" noProof="1"/>
          </a:p>
        </p:txBody>
      </p:sp>
      <p:sp>
        <p:nvSpPr>
          <p:cNvPr id="17" name="idx-title-3"/>
          <p:cNvSpPr txBox="1"/>
          <p:nvPr/>
        </p:nvSpPr>
        <p:spPr>
          <a:xfrm>
            <a:off x="6197600" y="5665470"/>
            <a:ext cx="2216150" cy="207010"/>
          </a:xfrm>
          <a:prstGeom prst="rect">
            <a:avLst/>
          </a:prstGeom>
          <a:noFill/>
          <a:ln>
            <a:noFill/>
          </a:ln>
        </p:spPr>
        <p:txBody>
          <a:bodyPr wrap="square" lIns="0" tIns="0" rIns="0" bIns="0" rtlCol="0" anchor="t"/>
          <a:lstStyle/>
          <a:p>
            <a:pPr algn="l">
              <a:lnSpc>
                <a:spcPts val="2033"/>
              </a:lnSpc>
            </a:pPr>
            <a:r>
              <a:rPr lang="en-US" sz="1400" b="1" noProof="1">
                <a:solidFill>
                  <a:srgbClr val="051C2C"/>
                </a:solidFill>
                <a:latin typeface="Arial"/>
                <a:ea typeface="楷体"/>
              </a:rPr>
              <a:t>Quality &amp; What Follows</a:t>
            </a:r>
            <a:endParaRPr lang="en-US" sz="1400" noProof="1"/>
          </a:p>
        </p:txBody>
      </p:sp>
      <p:sp>
        <p:nvSpPr>
          <p:cNvPr id="18" name="idx-desc-3"/>
          <p:cNvSpPr txBox="1"/>
          <p:nvPr/>
        </p:nvSpPr>
        <p:spPr>
          <a:xfrm>
            <a:off x="6197600" y="5932170"/>
            <a:ext cx="2216150" cy="457200"/>
          </a:xfrm>
          <a:prstGeom prst="rect">
            <a:avLst/>
          </a:prstGeom>
          <a:noFill/>
          <a:ln>
            <a:noFill/>
          </a:ln>
        </p:spPr>
        <p:txBody>
          <a:bodyPr wrap="square" lIns="0" tIns="0" rIns="0" bIns="0" rtlCol="0" anchor="t"/>
          <a:lstStyle/>
          <a:p>
            <a:pPr algn="l">
              <a:lnSpc>
                <a:spcPts val="2420"/>
              </a:lnSpc>
            </a:pPr>
            <a:r>
              <a:rPr lang="en-US" sz="1600" noProof="1">
                <a:solidFill>
                  <a:srgbClr val="666666"/>
                </a:solidFill>
                <a:latin typeface="Arial"/>
                <a:ea typeface="楷体"/>
              </a:rPr>
              <a:t>Earnings quality, sell-side, verification framework</a:t>
            </a:r>
            <a:endParaRPr lang="en-US" sz="1600" noProof="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1AF0A58E-2D7D-87B5-91D2-798CCFA981FC}"/>
              </a:ext>
            </a:extLst>
          </p:cNvPr>
          <p:cNvGraphicFramePr>
            <a:graphicFrameLocks/>
          </p:cNvGraphicFramePr>
          <p:nvPr>
            <p:custDataLst>
              <p:tags r:id="rId1"/>
            </p:custDataLst>
            <p:extLst>
              <p:ext uri="{D42A27DB-BD31-4B8C-83A1-F6EECF244321}">
                <p14:modId xmlns:p14="http://schemas.microsoft.com/office/powerpoint/2010/main" val="69813502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幻灯片" r:id="rId3" imgW="7772400" imgH="10058400" progId="TCLayout.ActiveDocument.1">
                  <p:embed/>
                </p:oleObj>
              </mc:Choice>
              <mc:Fallback>
                <p:oleObj name="thinkcell 幻灯片" r:id="rId3" imgW="7772400" imgH="10058400" progId="TCLayout.ActiveDocument.1">
                  <p:embed/>
                  <p:pic>
                    <p:nvPicPr>
                      <p:cNvPr id="0" name=""/>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113" name="Rectangle 112"/>
          <p:cNvSpPr/>
          <p:nvPr/>
        </p:nvSpPr>
        <p:spPr>
          <a:xfrm>
            <a:off x="12106656" y="5001768"/>
            <a:ext cx="5394960" cy="2670048"/>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02 3Q26 Results Review › What the Market Is Watching</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What the Market Is Watching: Six Focus Points and the Narrative Behind Each</a:t>
            </a:r>
            <a:r>
              <a:rPr lang="zh-CN" altLang="en-US" sz="2800" b="1" noProof="1">
                <a:solidFill>
                  <a:srgbClr val="000000"/>
                </a:solidFill>
                <a:latin typeface="Georgia"/>
                <a:ea typeface="楷体"/>
              </a:rPr>
              <a:t>, </a:t>
            </a:r>
            <a:r>
              <a:rPr lang="en-US" sz="2800" b="1" noProof="1">
                <a:solidFill>
                  <a:srgbClr val="000000"/>
                </a:solidFill>
                <a:latin typeface="Georgia"/>
                <a:ea typeface="楷体"/>
              </a:rPr>
              <a:t>3Q26 Delivered Below Expectations</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The pre-results watch framework (checkpoints + sell-side previews) vs the actuals; the 'Narrative' column = what the market is really pricing</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44" name="c15-bg"/>
          <p:cNvSpPr/>
          <p:nvPr/>
        </p:nvSpPr>
        <p:spPr>
          <a:xfrm>
            <a:off x="800100" y="8026400"/>
            <a:ext cx="16687800" cy="508000"/>
          </a:xfrm>
          <a:prstGeom prst="rect">
            <a:avLst/>
          </a:prstGeom>
          <a:solidFill>
            <a:srgbClr val="051C2C"/>
          </a:solidFill>
          <a:ln>
            <a:noFill/>
          </a:ln>
        </p:spPr>
        <p:txBody>
          <a:bodyPr/>
          <a:lstStyle/>
          <a:p>
            <a:endParaRPr lang="zh-CN" altLang="en-US"/>
          </a:p>
        </p:txBody>
      </p:sp>
      <p:sp>
        <p:nvSpPr>
          <p:cNvPr id="45" name="c15-label"/>
          <p:cNvSpPr txBox="1"/>
          <p:nvPr/>
        </p:nvSpPr>
        <p:spPr>
          <a:xfrm>
            <a:off x="1054100" y="8026400"/>
            <a:ext cx="1612900" cy="508000"/>
          </a:xfrm>
          <a:prstGeom prst="rect">
            <a:avLst/>
          </a:prstGeom>
          <a:noFill/>
          <a:ln>
            <a:noFill/>
          </a:ln>
        </p:spPr>
        <p:txBody>
          <a:bodyPr wrap="none" lIns="0" tIns="0" rIns="0" bIns="0" rtlCol="0" anchor="ctr"/>
          <a:lstStyle/>
          <a:p>
            <a:pPr algn="l">
              <a:lnSpc>
                <a:spcPts val="2033"/>
              </a:lnSpc>
            </a:pPr>
            <a:r>
              <a:rPr lang="en-US" sz="1400" noProof="1">
                <a:solidFill>
                  <a:srgbClr val="8FA3B0"/>
                </a:solidFill>
                <a:latin typeface="Arial"/>
                <a:ea typeface="楷体"/>
              </a:rPr>
              <a:t>READ ACROSS</a:t>
            </a:r>
            <a:endParaRPr lang="en-US" sz="1400" noProof="1"/>
          </a:p>
        </p:txBody>
      </p:sp>
      <p:sp>
        <p:nvSpPr>
          <p:cNvPr id="46" name="c15-rule"/>
          <p:cNvSpPr/>
          <p:nvPr/>
        </p:nvSpPr>
        <p:spPr>
          <a:xfrm>
            <a:off x="2771930" y="8026400"/>
            <a:ext cx="10160" cy="508000"/>
          </a:xfrm>
          <a:prstGeom prst="rect">
            <a:avLst/>
          </a:prstGeom>
          <a:solidFill>
            <a:srgbClr val="24435A"/>
          </a:solidFill>
          <a:ln>
            <a:noFill/>
          </a:ln>
        </p:spPr>
        <p:txBody>
          <a:bodyPr/>
          <a:lstStyle/>
          <a:p>
            <a:endParaRPr lang="zh-CN" altLang="en-US"/>
          </a:p>
        </p:txBody>
      </p:sp>
      <p:sp>
        <p:nvSpPr>
          <p:cNvPr id="47" name="c15-text"/>
          <p:cNvSpPr txBox="1"/>
          <p:nvPr/>
        </p:nvSpPr>
        <p:spPr>
          <a:xfrm>
            <a:off x="2921000" y="8013140"/>
            <a:ext cx="14456664" cy="508000"/>
          </a:xfrm>
          <a:prstGeom prst="rect">
            <a:avLst/>
          </a:prstGeom>
          <a:noFill/>
          <a:ln>
            <a:noFill/>
          </a:ln>
        </p:spPr>
        <p:txBody>
          <a:bodyPr wrap="none" lIns="0" tIns="0" rIns="0" bIns="0" rtlCol="0" anchor="ctr"/>
          <a:lstStyle/>
          <a:p>
            <a:pPr algn="l">
              <a:lnSpc>
                <a:spcPts val="2323"/>
              </a:lnSpc>
            </a:pPr>
            <a:r>
              <a:rPr lang="en-US" sz="1600" noProof="1">
                <a:solidFill>
                  <a:srgbClr val="FFFFFF"/>
                </a:solidFill>
                <a:latin typeface="Arial"/>
                <a:ea typeface="楷体"/>
              </a:rPr>
              <a:t>Two worries — how deep downgrades run and whether demand breaks: former bearish, latter bullish (20-30% guidance) — Buy: a TP cut, not thesis overturned</a:t>
            </a:r>
            <a:endParaRPr lang="en-US" sz="1400" noProof="1"/>
          </a:p>
        </p:txBody>
      </p:sp>
      <p:sp>
        <p:nvSpPr>
          <p:cNvPr id="48"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Watch framework: this report's verification sequence and scenario pages + sell-side pre-results previews (Bernstein RMB22.9bn / GS RMB24.0bn / CLSA RMB25-26bn, October). 2. Results column: company 3Q report (Oct 20), earnings briefing (Cailian Press, Oct 21, media relay), UBS (Oct 21). 3. The 'Narrative' column is this report's distillation of the market's pricing logic.</a:t>
            </a:r>
            <a:endParaRPr lang="en-US" sz="1400" noProof="1"/>
          </a:p>
        </p:txBody>
      </p:sp>
      <p:sp>
        <p:nvSpPr>
          <p:cNvPr id="49"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50"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company 3Q report; Cailian Press; sell-side previews (October); this report's distillation</a:t>
            </a:r>
            <a:endParaRPr lang="en-US" sz="1400" noProof="1"/>
          </a:p>
        </p:txBody>
      </p:sp>
      <p:sp>
        <p:nvSpPr>
          <p:cNvPr id="51"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52"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10</a:t>
            </a:r>
            <a:endParaRPr lang="en-US" sz="1400" noProof="1"/>
          </a:p>
        </p:txBody>
      </p:sp>
      <p:sp>
        <p:nvSpPr>
          <p:cNvPr id="53" name="Rectangle 52"/>
          <p:cNvSpPr/>
          <p:nvPr/>
        </p:nvSpPr>
        <p:spPr>
          <a:xfrm>
            <a:off x="804672" y="2112264"/>
            <a:ext cx="5394960" cy="2670048"/>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Rectangle 53"/>
          <p:cNvSpPr/>
          <p:nvPr/>
        </p:nvSpPr>
        <p:spPr>
          <a:xfrm>
            <a:off x="804672" y="2112264"/>
            <a:ext cx="5394960" cy="64008"/>
          </a:xfrm>
          <a:prstGeom prst="rect">
            <a:avLst/>
          </a:prstGeom>
          <a:solidFill>
            <a:srgbClr val="8B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TextBox 55"/>
          <p:cNvSpPr txBox="1"/>
          <p:nvPr/>
        </p:nvSpPr>
        <p:spPr>
          <a:xfrm>
            <a:off x="1426464" y="2313432"/>
            <a:ext cx="4544568" cy="276999"/>
          </a:xfrm>
          <a:prstGeom prst="rect">
            <a:avLst/>
          </a:prstGeom>
          <a:noFill/>
        </p:spPr>
        <p:txBody>
          <a:bodyPr wrap="square" lIns="0" tIns="0" rIns="0" bIns="0" anchor="t">
            <a:spAutoFit/>
          </a:bodyPr>
          <a:lstStyle/>
          <a:p>
            <a:pPr algn="l">
              <a:lnSpc>
                <a:spcPct val="100000"/>
              </a:lnSpc>
            </a:pPr>
            <a:r>
              <a:rPr sz="1800" b="1" dirty="0" err="1">
                <a:solidFill>
                  <a:srgbClr val="051C2C"/>
                </a:solidFill>
                <a:latin typeface="Arial"/>
                <a:ea typeface="楷体"/>
              </a:rPr>
              <a:t>Unit Net Profit </a:t>
            </a:r>
            <a:r>
              <a:rPr lang="zh-CN" altLang="en-US" sz="1800" b="1" dirty="0">
                <a:solidFill>
                  <a:srgbClr val="051C2C"/>
                </a:solidFill>
                <a:latin typeface="Arial"/>
                <a:ea typeface="楷体"/>
              </a:rPr>
              <a:t>Breaks </a:t>
            </a:r>
            <a:r>
              <a:rPr sz="1800" b="1" dirty="0">
                <a:solidFill>
                  <a:srgbClr val="051C2C"/>
                </a:solidFill>
                <a:latin typeface="Arial"/>
                <a:ea typeface="楷体"/>
              </a:rPr>
              <a:t>RMB0.090 </a:t>
            </a:r>
            <a:r>
              <a:rPr sz="1800" b="1" dirty="0" err="1">
                <a:solidFill>
                  <a:srgbClr val="051C2C"/>
                </a:solidFill>
                <a:latin typeface="Arial"/>
                <a:ea typeface="楷体"/>
              </a:rPr>
              <a:t>Line</a:t>
            </a:r>
            <a:endParaRPr sz="1800" b="1" dirty="0">
              <a:solidFill>
                <a:srgbClr val="051C2C"/>
              </a:solidFill>
              <a:latin typeface="Arial"/>
              <a:ea typeface="楷体"/>
            </a:endParaRPr>
          </a:p>
        </p:txBody>
      </p:sp>
      <p:sp>
        <p:nvSpPr>
          <p:cNvPr id="57" name="TextBox 56"/>
          <p:cNvSpPr txBox="1"/>
          <p:nvPr/>
        </p:nvSpPr>
        <p:spPr>
          <a:xfrm>
            <a:off x="1033271" y="2679192"/>
            <a:ext cx="822960" cy="182880"/>
          </a:xfrm>
          <a:prstGeom prst="rect">
            <a:avLst/>
          </a:prstGeom>
          <a:noFill/>
        </p:spPr>
        <p:txBody>
          <a:bodyPr wrap="square" lIns="0" tIns="0" rIns="0" bIns="0" anchor="t">
            <a:spAutoFit/>
          </a:bodyPr>
          <a:lstStyle/>
          <a:p>
            <a:pPr algn="l">
              <a:lnSpc>
                <a:spcPct val="100000"/>
              </a:lnSpc>
            </a:pPr>
            <a:r>
              <a:rPr sz="1400" b="1">
                <a:solidFill>
                  <a:srgbClr val="999999"/>
                </a:solidFill>
                <a:latin typeface="Arial"/>
                <a:ea typeface="楷体"/>
              </a:rPr>
              <a:t>Exp.</a:t>
            </a:r>
          </a:p>
        </p:txBody>
      </p:sp>
      <p:sp>
        <p:nvSpPr>
          <p:cNvPr id="58" name="TextBox 57"/>
          <p:cNvSpPr txBox="1"/>
          <p:nvPr/>
        </p:nvSpPr>
        <p:spPr>
          <a:xfrm>
            <a:off x="1581912" y="2679192"/>
            <a:ext cx="4389120" cy="384048"/>
          </a:xfrm>
          <a:prstGeom prst="rect">
            <a:avLst/>
          </a:prstGeom>
          <a:noFill/>
        </p:spPr>
        <p:txBody>
          <a:bodyPr wrap="square" lIns="0" tIns="0" rIns="0" bIns="0" anchor="t">
            <a:spAutoFit/>
          </a:bodyPr>
          <a:lstStyle/>
          <a:p>
            <a:pPr algn="l">
              <a:lnSpc>
                <a:spcPct val="100000"/>
              </a:lnSpc>
            </a:pPr>
            <a:r>
              <a:rPr sz="1400" b="0" dirty="0">
                <a:solidFill>
                  <a:srgbClr val="666666"/>
                </a:solidFill>
                <a:latin typeface="Arial"/>
                <a:ea typeface="楷体"/>
              </a:rPr>
              <a:t>Sell-side pre-results implied RMB0.086-0.100/</a:t>
            </a:r>
            <a:r>
              <a:rPr sz="1400" b="0" dirty="0" err="1">
                <a:solidFill>
                  <a:srgbClr val="666666"/>
                </a:solidFill>
                <a:latin typeface="Arial"/>
                <a:ea typeface="楷体"/>
              </a:rPr>
              <a:t>Wh</a:t>
            </a:r>
            <a:r>
              <a:rPr sz="1400" b="0" dirty="0">
                <a:solidFill>
                  <a:srgbClr val="666666"/>
                </a:solidFill>
                <a:latin typeface="Arial"/>
                <a:ea typeface="楷体"/>
              </a:rPr>
              <a:t>; this report's three tiers: &lt;RMB0.090 triggers a downgrade</a:t>
            </a:r>
          </a:p>
        </p:txBody>
      </p:sp>
      <p:sp>
        <p:nvSpPr>
          <p:cNvPr id="59" name="TextBox 58"/>
          <p:cNvSpPr txBox="1"/>
          <p:nvPr/>
        </p:nvSpPr>
        <p:spPr>
          <a:xfrm>
            <a:off x="1033271" y="3241674"/>
            <a:ext cx="822960" cy="182880"/>
          </a:xfrm>
          <a:prstGeom prst="rect">
            <a:avLst/>
          </a:prstGeom>
          <a:noFill/>
        </p:spPr>
        <p:txBody>
          <a:bodyPr wrap="square" lIns="0" tIns="0" rIns="0" bIns="0" anchor="t">
            <a:spAutoFit/>
          </a:bodyPr>
          <a:lstStyle/>
          <a:p>
            <a:pPr algn="l">
              <a:lnSpc>
                <a:spcPct val="100000"/>
              </a:lnSpc>
            </a:pPr>
            <a:r>
              <a:rPr sz="1400" b="1">
                <a:solidFill>
                  <a:srgbClr val="999999"/>
                </a:solidFill>
                <a:latin typeface="Arial"/>
                <a:ea typeface="楷体"/>
              </a:rPr>
              <a:t>Data</a:t>
            </a:r>
          </a:p>
        </p:txBody>
      </p:sp>
      <p:sp>
        <p:nvSpPr>
          <p:cNvPr id="60" name="TextBox 59"/>
          <p:cNvSpPr txBox="1"/>
          <p:nvPr/>
        </p:nvSpPr>
        <p:spPr>
          <a:xfrm>
            <a:off x="1581912" y="3241674"/>
            <a:ext cx="4617720" cy="208583"/>
          </a:xfrm>
          <a:prstGeom prst="rect">
            <a:avLst/>
          </a:prstGeom>
          <a:noFill/>
        </p:spPr>
        <p:txBody>
          <a:bodyPr wrap="square" lIns="0" tIns="0" rIns="0" bIns="0" anchor="t">
            <a:spAutoFit/>
          </a:bodyPr>
          <a:lstStyle/>
          <a:p>
            <a:pPr algn="l">
              <a:lnSpc>
                <a:spcPct val="105000"/>
              </a:lnSpc>
            </a:pPr>
            <a:r>
              <a:rPr sz="1400" b="1" dirty="0">
                <a:solidFill>
                  <a:srgbClr val="051C2C"/>
                </a:solidFill>
                <a:latin typeface="Arial"/>
                <a:ea typeface="楷体"/>
              </a:rPr>
              <a:t>RMB0.082/</a:t>
            </a:r>
            <a:r>
              <a:rPr sz="1400" b="1" dirty="0" err="1">
                <a:solidFill>
                  <a:srgbClr val="051C2C"/>
                </a:solidFill>
                <a:latin typeface="Arial"/>
                <a:ea typeface="楷体"/>
              </a:rPr>
              <a:t>Wh</a:t>
            </a:r>
            <a:r>
              <a:rPr sz="1400" b="0" dirty="0">
                <a:solidFill>
                  <a:srgbClr val="333333"/>
                </a:solidFill>
                <a:latin typeface="Arial"/>
                <a:ea typeface="楷体"/>
              </a:rPr>
              <a:t> (RMB21.2bn ÷ 260GWh), an all-time low</a:t>
            </a:r>
          </a:p>
        </p:txBody>
      </p:sp>
      <p:sp>
        <p:nvSpPr>
          <p:cNvPr id="61" name="TextBox 60"/>
          <p:cNvSpPr txBox="1"/>
          <p:nvPr/>
        </p:nvSpPr>
        <p:spPr>
          <a:xfrm>
            <a:off x="1033271" y="3790314"/>
            <a:ext cx="1280160" cy="182880"/>
          </a:xfrm>
          <a:prstGeom prst="rect">
            <a:avLst/>
          </a:prstGeom>
          <a:noFill/>
        </p:spPr>
        <p:txBody>
          <a:bodyPr wrap="square" lIns="0" tIns="0" rIns="0" bIns="0" anchor="t">
            <a:spAutoFit/>
          </a:bodyPr>
          <a:lstStyle/>
          <a:p>
            <a:pPr algn="l">
              <a:lnSpc>
                <a:spcPct val="100000"/>
              </a:lnSpc>
            </a:pPr>
            <a:r>
              <a:rPr sz="1400" b="1">
                <a:solidFill>
                  <a:srgbClr val="999999"/>
                </a:solidFill>
                <a:latin typeface="Arial"/>
                <a:ea typeface="楷体"/>
              </a:rPr>
              <a:t>Verdict</a:t>
            </a:r>
          </a:p>
        </p:txBody>
      </p:sp>
      <p:sp>
        <p:nvSpPr>
          <p:cNvPr id="62" name="TextBox 61"/>
          <p:cNvSpPr txBox="1"/>
          <p:nvPr/>
        </p:nvSpPr>
        <p:spPr>
          <a:xfrm>
            <a:off x="1033270" y="4092066"/>
            <a:ext cx="5070967" cy="434799"/>
          </a:xfrm>
          <a:prstGeom prst="rect">
            <a:avLst/>
          </a:prstGeom>
          <a:noFill/>
        </p:spPr>
        <p:txBody>
          <a:bodyPr wrap="square" lIns="0" tIns="0" rIns="0" bIns="0" anchor="t">
            <a:spAutoFit/>
          </a:bodyPr>
          <a:lstStyle/>
          <a:p>
            <a:pPr algn="l">
              <a:lnSpc>
                <a:spcPct val="105000"/>
              </a:lnSpc>
            </a:pPr>
            <a:r>
              <a:rPr sz="1400" b="0" dirty="0">
                <a:latin typeface="Arial"/>
                <a:ea typeface="楷体"/>
              </a:rPr>
              <a:t>The 'earnings resilience' narrative is broken; the only debate left is whether RMB0.082 is a short-term dip or the new equilibrium</a:t>
            </a:r>
          </a:p>
        </p:txBody>
      </p:sp>
      <p:sp>
        <p:nvSpPr>
          <p:cNvPr id="65" name="Rectangle 64"/>
          <p:cNvSpPr/>
          <p:nvPr/>
        </p:nvSpPr>
        <p:spPr>
          <a:xfrm>
            <a:off x="6455664" y="2112264"/>
            <a:ext cx="5394960" cy="2670048"/>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 name="Rectangle 65"/>
          <p:cNvSpPr/>
          <p:nvPr/>
        </p:nvSpPr>
        <p:spPr>
          <a:xfrm>
            <a:off x="6455664" y="2112264"/>
            <a:ext cx="5394960" cy="64008"/>
          </a:xfrm>
          <a:prstGeom prst="rect">
            <a:avLst/>
          </a:prstGeom>
          <a:solidFill>
            <a:srgbClr val="8B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 name="TextBox 67"/>
          <p:cNvSpPr txBox="1"/>
          <p:nvPr/>
        </p:nvSpPr>
        <p:spPr>
          <a:xfrm>
            <a:off x="7077455" y="2313432"/>
            <a:ext cx="4544568" cy="276999"/>
          </a:xfrm>
          <a:prstGeom prst="rect">
            <a:avLst/>
          </a:prstGeom>
          <a:noFill/>
        </p:spPr>
        <p:txBody>
          <a:bodyPr wrap="square" lIns="0" tIns="0" rIns="0" bIns="0" anchor="t">
            <a:spAutoFit/>
          </a:bodyPr>
          <a:lstStyle/>
          <a:p>
            <a:pPr algn="l">
              <a:lnSpc>
                <a:spcPct val="100000"/>
              </a:lnSpc>
            </a:pPr>
            <a:r>
              <a:rPr sz="1800" b="1" dirty="0" err="1">
                <a:solidFill>
                  <a:srgbClr val="051C2C"/>
                </a:solidFill>
                <a:latin typeface="Arial" panose="020B0604020202020204" pitchFamily="34" charset="0"/>
                <a:ea typeface="楷体"/>
                <a:cs typeface="Arial" panose="020B0604020202020204" pitchFamily="34" charset="0"/>
              </a:rPr>
              <a:t>Full-Year Consensus: Growing Doubt</a:t>
            </a:r>
            <a:endParaRPr sz="1800" b="1" dirty="0">
              <a:solidFill>
                <a:srgbClr val="051C2C"/>
              </a:solidFill>
              <a:latin typeface="Arial" panose="020B0604020202020204" pitchFamily="34" charset="0"/>
              <a:ea typeface="楷体"/>
              <a:cs typeface="Arial" panose="020B0604020202020204" pitchFamily="34" charset="0"/>
            </a:endParaRPr>
          </a:p>
        </p:txBody>
      </p:sp>
      <p:sp>
        <p:nvSpPr>
          <p:cNvPr id="69" name="TextBox 68"/>
          <p:cNvSpPr txBox="1"/>
          <p:nvPr/>
        </p:nvSpPr>
        <p:spPr>
          <a:xfrm>
            <a:off x="6684264" y="2679192"/>
            <a:ext cx="822960" cy="182880"/>
          </a:xfrm>
          <a:prstGeom prst="rect">
            <a:avLst/>
          </a:prstGeom>
          <a:noFill/>
        </p:spPr>
        <p:txBody>
          <a:bodyPr wrap="square" lIns="0" tIns="0" rIns="0" bIns="0" anchor="t">
            <a:spAutoFit/>
          </a:bodyPr>
          <a:lstStyle/>
          <a:p>
            <a:pPr algn="l">
              <a:lnSpc>
                <a:spcPct val="100000"/>
              </a:lnSpc>
            </a:pPr>
            <a:r>
              <a:rPr sz="1400" b="1">
                <a:solidFill>
                  <a:srgbClr val="999999"/>
                </a:solidFill>
                <a:latin typeface="Arial"/>
                <a:ea typeface="楷体"/>
              </a:rPr>
              <a:t>Exp.</a:t>
            </a:r>
          </a:p>
        </p:txBody>
      </p:sp>
      <p:sp>
        <p:nvSpPr>
          <p:cNvPr id="70" name="TextBox 69"/>
          <p:cNvSpPr txBox="1"/>
          <p:nvPr/>
        </p:nvSpPr>
        <p:spPr>
          <a:xfrm>
            <a:off x="7232903" y="2679192"/>
            <a:ext cx="4389120" cy="384048"/>
          </a:xfrm>
          <a:prstGeom prst="rect">
            <a:avLst/>
          </a:prstGeom>
          <a:noFill/>
        </p:spPr>
        <p:txBody>
          <a:bodyPr wrap="square" lIns="0" tIns="0" rIns="0" bIns="0" anchor="t">
            <a:spAutoFit/>
          </a:bodyPr>
          <a:lstStyle/>
          <a:p>
            <a:pPr algn="l">
              <a:lnSpc>
                <a:spcPct val="100000"/>
              </a:lnSpc>
            </a:pPr>
            <a:r>
              <a:rPr sz="1400" b="0">
                <a:solidFill>
                  <a:srgbClr val="666666"/>
                </a:solidFill>
                <a:latin typeface="Arial"/>
                <a:ea typeface="楷体"/>
              </a:rPr>
              <a:t>Full-year consensus RMB96.2bn (Wind, Oct 9)</a:t>
            </a:r>
          </a:p>
        </p:txBody>
      </p:sp>
      <p:sp>
        <p:nvSpPr>
          <p:cNvPr id="71" name="TextBox 70"/>
          <p:cNvSpPr txBox="1"/>
          <p:nvPr/>
        </p:nvSpPr>
        <p:spPr>
          <a:xfrm>
            <a:off x="6684264" y="3241674"/>
            <a:ext cx="822960" cy="182880"/>
          </a:xfrm>
          <a:prstGeom prst="rect">
            <a:avLst/>
          </a:prstGeom>
          <a:noFill/>
        </p:spPr>
        <p:txBody>
          <a:bodyPr wrap="square" lIns="0" tIns="0" rIns="0" bIns="0" anchor="t">
            <a:spAutoFit/>
          </a:bodyPr>
          <a:lstStyle/>
          <a:p>
            <a:pPr algn="l">
              <a:lnSpc>
                <a:spcPct val="100000"/>
              </a:lnSpc>
            </a:pPr>
            <a:r>
              <a:rPr sz="1400" b="1">
                <a:solidFill>
                  <a:srgbClr val="999999"/>
                </a:solidFill>
                <a:latin typeface="Arial"/>
                <a:ea typeface="楷体"/>
              </a:rPr>
              <a:t>Data</a:t>
            </a:r>
          </a:p>
        </p:txBody>
      </p:sp>
      <p:sp>
        <p:nvSpPr>
          <p:cNvPr id="72" name="TextBox 71"/>
          <p:cNvSpPr txBox="1"/>
          <p:nvPr/>
        </p:nvSpPr>
        <p:spPr>
          <a:xfrm>
            <a:off x="7232903" y="3241674"/>
            <a:ext cx="4048816" cy="436723"/>
          </a:xfrm>
          <a:prstGeom prst="rect">
            <a:avLst/>
          </a:prstGeom>
          <a:noFill/>
        </p:spPr>
        <p:txBody>
          <a:bodyPr wrap="square" lIns="0" tIns="0" rIns="0" bIns="0" anchor="t">
            <a:spAutoFit/>
          </a:bodyPr>
          <a:lstStyle/>
          <a:p>
            <a:pPr algn="l">
              <a:lnSpc>
                <a:spcPct val="105000"/>
              </a:lnSpc>
            </a:pPr>
            <a:r>
              <a:rPr sz="1400" b="1" dirty="0">
                <a:solidFill>
                  <a:srgbClr val="051C2C"/>
                </a:solidFill>
                <a:latin typeface="Arial"/>
                <a:ea typeface="楷体"/>
              </a:rPr>
              <a:t>9M RMB64.5bn = 67%</a:t>
            </a:r>
            <a:r>
              <a:rPr sz="1400" b="0" dirty="0">
                <a:solidFill>
                  <a:srgbClr val="333333"/>
                </a:solidFill>
                <a:latin typeface="Arial"/>
                <a:ea typeface="楷体"/>
              </a:rPr>
              <a:t>; 4Q needs RMB31.7bn, +49% QoQ</a:t>
            </a:r>
          </a:p>
        </p:txBody>
      </p:sp>
      <p:sp>
        <p:nvSpPr>
          <p:cNvPr id="73" name="TextBox 72"/>
          <p:cNvSpPr txBox="1"/>
          <p:nvPr/>
        </p:nvSpPr>
        <p:spPr>
          <a:xfrm>
            <a:off x="6684264" y="3790314"/>
            <a:ext cx="1280160" cy="182880"/>
          </a:xfrm>
          <a:prstGeom prst="rect">
            <a:avLst/>
          </a:prstGeom>
          <a:noFill/>
        </p:spPr>
        <p:txBody>
          <a:bodyPr wrap="square" lIns="0" tIns="0" rIns="0" bIns="0" anchor="t">
            <a:spAutoFit/>
          </a:bodyPr>
          <a:lstStyle/>
          <a:p>
            <a:pPr algn="l">
              <a:lnSpc>
                <a:spcPct val="100000"/>
              </a:lnSpc>
            </a:pPr>
            <a:r>
              <a:rPr sz="1400" b="1">
                <a:solidFill>
                  <a:srgbClr val="999999"/>
                </a:solidFill>
                <a:latin typeface="Arial"/>
                <a:ea typeface="楷体"/>
              </a:rPr>
              <a:t>Verdict</a:t>
            </a:r>
          </a:p>
        </p:txBody>
      </p:sp>
      <p:sp>
        <p:nvSpPr>
          <p:cNvPr id="74" name="TextBox 73"/>
          <p:cNvSpPr txBox="1"/>
          <p:nvPr/>
        </p:nvSpPr>
        <p:spPr>
          <a:xfrm>
            <a:off x="6684264" y="4092066"/>
            <a:ext cx="4937760" cy="208583"/>
          </a:xfrm>
          <a:prstGeom prst="rect">
            <a:avLst/>
          </a:prstGeom>
          <a:noFill/>
        </p:spPr>
        <p:txBody>
          <a:bodyPr wrap="square" lIns="0" tIns="0" rIns="0" bIns="0" anchor="t">
            <a:spAutoFit/>
          </a:bodyPr>
          <a:lstStyle/>
          <a:p>
            <a:pPr algn="l">
              <a:lnSpc>
                <a:spcPct val="105000"/>
              </a:lnSpc>
            </a:pPr>
            <a:r>
              <a:rPr sz="1400" b="0" dirty="0" err="1">
                <a:latin typeface="Arial"/>
                <a:ea typeface="楷体"/>
              </a:rPr>
              <a:t>Consensus downgrade channel opens; UBS first to cut</a:t>
            </a:r>
            <a:r>
              <a:rPr sz="1400" b="0" dirty="0">
                <a:latin typeface="Arial"/>
                <a:ea typeface="楷体"/>
              </a:rPr>
              <a:t> 11-14% — the '</a:t>
            </a:r>
            <a:r>
              <a:rPr sz="1400" b="0" dirty="0" err="1">
                <a:latin typeface="Arial"/>
                <a:ea typeface="楷体"/>
              </a:rPr>
              <a:t>downgrade </a:t>
            </a:r>
            <a:r>
              <a:rPr sz="1400" b="0" dirty="0">
                <a:latin typeface="Arial"/>
                <a:ea typeface="楷体"/>
              </a:rPr>
              <a:t>≤4%' </a:t>
            </a:r>
            <a:r>
              <a:rPr sz="1400" b="0" dirty="0" err="1">
                <a:latin typeface="Arial"/>
                <a:ea typeface="楷体"/>
              </a:rPr>
              <a:t>thesis falsified</a:t>
            </a:r>
            <a:endParaRPr sz="1400" b="0" dirty="0">
              <a:latin typeface="Arial"/>
              <a:ea typeface="楷体"/>
            </a:endParaRPr>
          </a:p>
        </p:txBody>
      </p:sp>
      <p:sp>
        <p:nvSpPr>
          <p:cNvPr id="77" name="Rectangle 76"/>
          <p:cNvSpPr/>
          <p:nvPr/>
        </p:nvSpPr>
        <p:spPr>
          <a:xfrm>
            <a:off x="12106656" y="2112264"/>
            <a:ext cx="5394960" cy="2670048"/>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8" name="Rectangle 77"/>
          <p:cNvSpPr/>
          <p:nvPr/>
        </p:nvSpPr>
        <p:spPr>
          <a:xfrm>
            <a:off x="12106656" y="2112264"/>
            <a:ext cx="5394960" cy="64008"/>
          </a:xfrm>
          <a:prstGeom prst="rect">
            <a:avLst/>
          </a:prstGeom>
          <a:solidFill>
            <a:srgbClr val="8B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0" name="TextBox 79"/>
          <p:cNvSpPr txBox="1"/>
          <p:nvPr/>
        </p:nvSpPr>
        <p:spPr>
          <a:xfrm>
            <a:off x="12728448" y="2313432"/>
            <a:ext cx="4544568" cy="276999"/>
          </a:xfrm>
          <a:prstGeom prst="rect">
            <a:avLst/>
          </a:prstGeom>
          <a:noFill/>
        </p:spPr>
        <p:txBody>
          <a:bodyPr wrap="square" lIns="0" tIns="0" rIns="0" bIns="0" anchor="t">
            <a:spAutoFit/>
          </a:bodyPr>
          <a:lstStyle/>
          <a:p>
            <a:pPr algn="l">
              <a:lnSpc>
                <a:spcPct val="100000"/>
              </a:lnSpc>
            </a:pPr>
            <a:r>
              <a:rPr sz="1800" b="1" dirty="0" err="1">
                <a:solidFill>
                  <a:srgbClr val="051C2C"/>
                </a:solidFill>
                <a:latin typeface="Arial"/>
                <a:ea typeface="楷体"/>
              </a:rPr>
              <a:t>GPM &amp; Product Mix </a:t>
            </a:r>
            <a:r>
              <a:rPr lang="zh-CN" altLang="en-US" sz="1800" b="1" dirty="0">
                <a:solidFill>
                  <a:srgbClr val="051C2C"/>
                </a:solidFill>
                <a:latin typeface="Arial"/>
                <a:ea typeface="楷体"/>
              </a:rPr>
              <a:t>Deteriorated</a:t>
            </a:r>
            <a:endParaRPr sz="1800" b="1" dirty="0">
              <a:solidFill>
                <a:srgbClr val="051C2C"/>
              </a:solidFill>
              <a:latin typeface="Arial"/>
              <a:ea typeface="楷体"/>
            </a:endParaRPr>
          </a:p>
        </p:txBody>
      </p:sp>
      <p:sp>
        <p:nvSpPr>
          <p:cNvPr id="81" name="TextBox 80"/>
          <p:cNvSpPr txBox="1"/>
          <p:nvPr/>
        </p:nvSpPr>
        <p:spPr>
          <a:xfrm>
            <a:off x="12335256" y="2679192"/>
            <a:ext cx="822960" cy="182880"/>
          </a:xfrm>
          <a:prstGeom prst="rect">
            <a:avLst/>
          </a:prstGeom>
          <a:noFill/>
        </p:spPr>
        <p:txBody>
          <a:bodyPr wrap="square" lIns="0" tIns="0" rIns="0" bIns="0" anchor="t">
            <a:spAutoFit/>
          </a:bodyPr>
          <a:lstStyle/>
          <a:p>
            <a:pPr algn="l">
              <a:lnSpc>
                <a:spcPct val="100000"/>
              </a:lnSpc>
            </a:pPr>
            <a:r>
              <a:rPr sz="1400" b="1">
                <a:solidFill>
                  <a:srgbClr val="999999"/>
                </a:solidFill>
                <a:latin typeface="Arial"/>
                <a:ea typeface="楷体"/>
              </a:rPr>
              <a:t>Exp.</a:t>
            </a:r>
          </a:p>
        </p:txBody>
      </p:sp>
      <p:sp>
        <p:nvSpPr>
          <p:cNvPr id="82" name="TextBox 81"/>
          <p:cNvSpPr txBox="1"/>
          <p:nvPr/>
        </p:nvSpPr>
        <p:spPr>
          <a:xfrm>
            <a:off x="12883896" y="2679192"/>
            <a:ext cx="4389120" cy="384048"/>
          </a:xfrm>
          <a:prstGeom prst="rect">
            <a:avLst/>
          </a:prstGeom>
          <a:noFill/>
        </p:spPr>
        <p:txBody>
          <a:bodyPr wrap="square" lIns="0" tIns="0" rIns="0" bIns="0" anchor="t">
            <a:spAutoFit/>
          </a:bodyPr>
          <a:lstStyle/>
          <a:p>
            <a:pPr algn="l">
              <a:lnSpc>
                <a:spcPct val="100000"/>
              </a:lnSpc>
            </a:pPr>
            <a:r>
              <a:rPr sz="1400" b="0">
                <a:solidFill>
                  <a:srgbClr val="666666"/>
                </a:solidFill>
                <a:latin typeface="Arial"/>
                <a:ea typeface="楷体"/>
              </a:rPr>
              <a:t>2Q26 23.15%; the market expected stabilization via cost pass-through + mix improvement</a:t>
            </a:r>
          </a:p>
        </p:txBody>
      </p:sp>
      <p:sp>
        <p:nvSpPr>
          <p:cNvPr id="83" name="TextBox 82"/>
          <p:cNvSpPr txBox="1"/>
          <p:nvPr/>
        </p:nvSpPr>
        <p:spPr>
          <a:xfrm>
            <a:off x="12335256" y="3241674"/>
            <a:ext cx="822960" cy="182880"/>
          </a:xfrm>
          <a:prstGeom prst="rect">
            <a:avLst/>
          </a:prstGeom>
          <a:noFill/>
        </p:spPr>
        <p:txBody>
          <a:bodyPr wrap="square" lIns="0" tIns="0" rIns="0" bIns="0" anchor="t">
            <a:spAutoFit/>
          </a:bodyPr>
          <a:lstStyle/>
          <a:p>
            <a:pPr algn="l">
              <a:lnSpc>
                <a:spcPct val="100000"/>
              </a:lnSpc>
            </a:pPr>
            <a:r>
              <a:rPr sz="1400" b="1">
                <a:solidFill>
                  <a:srgbClr val="999999"/>
                </a:solidFill>
                <a:latin typeface="Arial"/>
                <a:ea typeface="楷体"/>
              </a:rPr>
              <a:t>Data</a:t>
            </a:r>
          </a:p>
        </p:txBody>
      </p:sp>
      <p:sp>
        <p:nvSpPr>
          <p:cNvPr id="84" name="TextBox 83"/>
          <p:cNvSpPr txBox="1"/>
          <p:nvPr/>
        </p:nvSpPr>
        <p:spPr>
          <a:xfrm>
            <a:off x="12883896" y="3241674"/>
            <a:ext cx="4389120" cy="208583"/>
          </a:xfrm>
          <a:prstGeom prst="rect">
            <a:avLst/>
          </a:prstGeom>
          <a:noFill/>
        </p:spPr>
        <p:txBody>
          <a:bodyPr wrap="square" lIns="0" tIns="0" rIns="0" bIns="0" anchor="t">
            <a:spAutoFit/>
          </a:bodyPr>
          <a:lstStyle/>
          <a:p>
            <a:pPr algn="l">
              <a:lnSpc>
                <a:spcPct val="105000"/>
              </a:lnSpc>
            </a:pPr>
            <a:r>
              <a:rPr sz="1400" b="1" dirty="0">
                <a:solidFill>
                  <a:srgbClr val="051C2C"/>
                </a:solidFill>
                <a:latin typeface="Arial"/>
                <a:ea typeface="楷体"/>
              </a:rPr>
              <a:t>20.69%</a:t>
            </a:r>
            <a:r>
              <a:rPr sz="1400" b="0" dirty="0">
                <a:solidFill>
                  <a:srgbClr val="333333"/>
                </a:solidFill>
                <a:latin typeface="Arial"/>
                <a:ea typeface="楷体"/>
              </a:rPr>
              <a:t>, down for two straight quarters (24.8</a:t>
            </a:r>
            <a:r>
              <a:rPr lang="en-US" altLang="zh-CN" sz="1400" b="0" dirty="0">
                <a:solidFill>
                  <a:srgbClr val="333333"/>
                </a:solidFill>
                <a:latin typeface="Arial"/>
                <a:ea typeface="楷体"/>
              </a:rPr>
              <a:t>%</a:t>
            </a:r>
            <a:r>
              <a:rPr sz="1400" b="0" dirty="0">
                <a:solidFill>
                  <a:srgbClr val="333333"/>
                </a:solidFill>
                <a:latin typeface="Arial"/>
                <a:ea typeface="楷体"/>
              </a:rPr>
              <a:t> → 23.</a:t>
            </a:r>
            <a:r>
              <a:rPr lang="en-US" altLang="zh-CN" sz="1400" b="0" dirty="0">
                <a:solidFill>
                  <a:srgbClr val="333333"/>
                </a:solidFill>
                <a:latin typeface="Arial"/>
                <a:ea typeface="楷体"/>
              </a:rPr>
              <a:t>2%</a:t>
            </a:r>
            <a:r>
              <a:rPr sz="1400" b="0" dirty="0">
                <a:solidFill>
                  <a:srgbClr val="333333"/>
                </a:solidFill>
                <a:latin typeface="Arial"/>
                <a:ea typeface="楷体"/>
              </a:rPr>
              <a:t> → 20.</a:t>
            </a:r>
            <a:r>
              <a:rPr lang="en-US" altLang="zh-CN" sz="1400" b="0" dirty="0">
                <a:solidFill>
                  <a:srgbClr val="333333"/>
                </a:solidFill>
                <a:latin typeface="Arial"/>
                <a:ea typeface="楷体"/>
              </a:rPr>
              <a:t>7%</a:t>
            </a:r>
            <a:r>
              <a:rPr sz="1400" b="0" dirty="0">
                <a:solidFill>
                  <a:srgbClr val="333333"/>
                </a:solidFill>
                <a:latin typeface="Arial"/>
                <a:ea typeface="楷体"/>
              </a:rPr>
              <a:t>)</a:t>
            </a:r>
          </a:p>
        </p:txBody>
      </p:sp>
      <p:sp>
        <p:nvSpPr>
          <p:cNvPr id="85" name="TextBox 84"/>
          <p:cNvSpPr txBox="1"/>
          <p:nvPr/>
        </p:nvSpPr>
        <p:spPr>
          <a:xfrm>
            <a:off x="12335256" y="3790314"/>
            <a:ext cx="1280160" cy="182880"/>
          </a:xfrm>
          <a:prstGeom prst="rect">
            <a:avLst/>
          </a:prstGeom>
          <a:noFill/>
        </p:spPr>
        <p:txBody>
          <a:bodyPr wrap="square" lIns="0" tIns="0" rIns="0" bIns="0" anchor="t">
            <a:spAutoFit/>
          </a:bodyPr>
          <a:lstStyle/>
          <a:p>
            <a:pPr algn="l">
              <a:lnSpc>
                <a:spcPct val="100000"/>
              </a:lnSpc>
            </a:pPr>
            <a:r>
              <a:rPr sz="1400" b="1">
                <a:solidFill>
                  <a:srgbClr val="999999"/>
                </a:solidFill>
                <a:latin typeface="Arial"/>
                <a:ea typeface="楷体"/>
              </a:rPr>
              <a:t>Verdict</a:t>
            </a:r>
          </a:p>
        </p:txBody>
      </p:sp>
      <p:sp>
        <p:nvSpPr>
          <p:cNvPr id="86" name="TextBox 85"/>
          <p:cNvSpPr txBox="1"/>
          <p:nvPr/>
        </p:nvSpPr>
        <p:spPr>
          <a:xfrm>
            <a:off x="12335256" y="4092066"/>
            <a:ext cx="4937760" cy="208583"/>
          </a:xfrm>
          <a:prstGeom prst="rect">
            <a:avLst/>
          </a:prstGeom>
          <a:noFill/>
        </p:spPr>
        <p:txBody>
          <a:bodyPr wrap="square" lIns="0" tIns="0" rIns="0" bIns="0" anchor="t">
            <a:spAutoFit/>
          </a:bodyPr>
          <a:lstStyle/>
          <a:p>
            <a:pPr algn="l">
              <a:lnSpc>
                <a:spcPct val="105000"/>
              </a:lnSpc>
            </a:pPr>
            <a:r>
              <a:rPr sz="1400" b="0" dirty="0" err="1">
                <a:latin typeface="Arial"/>
                <a:ea typeface="楷体"/>
              </a:rPr>
              <a:t>Low-value-added projects </a:t>
            </a:r>
            <a:r>
              <a:rPr sz="1400" b="0" dirty="0">
                <a:latin typeface="Arial"/>
                <a:ea typeface="楷体"/>
              </a:rPr>
              <a:t>+ </a:t>
            </a:r>
            <a:r>
              <a:rPr sz="1400" b="0" dirty="0" err="1">
                <a:latin typeface="Arial"/>
                <a:ea typeface="楷体"/>
              </a:rPr>
              <a:t>taxes are a mix-driven pressure, not mere cost timing lag</a:t>
            </a:r>
            <a:endParaRPr sz="1400" b="0" dirty="0">
              <a:latin typeface="Arial"/>
              <a:ea typeface="楷体"/>
            </a:endParaRPr>
          </a:p>
        </p:txBody>
      </p:sp>
      <p:sp>
        <p:nvSpPr>
          <p:cNvPr id="89" name="Rectangle 88"/>
          <p:cNvSpPr/>
          <p:nvPr/>
        </p:nvSpPr>
        <p:spPr>
          <a:xfrm>
            <a:off x="804672" y="5001768"/>
            <a:ext cx="5394960" cy="2670048"/>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 name="Rectangle 89"/>
          <p:cNvSpPr/>
          <p:nvPr/>
        </p:nvSpPr>
        <p:spPr>
          <a:xfrm>
            <a:off x="804672" y="5001768"/>
            <a:ext cx="5394960" cy="64008"/>
          </a:xfrm>
          <a:prstGeom prst="rect">
            <a:avLst/>
          </a:prstGeom>
          <a:solidFill>
            <a:srgbClr val="8B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2" name="TextBox 91"/>
          <p:cNvSpPr txBox="1"/>
          <p:nvPr/>
        </p:nvSpPr>
        <p:spPr>
          <a:xfrm>
            <a:off x="1426464" y="5202936"/>
            <a:ext cx="4544568" cy="276999"/>
          </a:xfrm>
          <a:prstGeom prst="rect">
            <a:avLst/>
          </a:prstGeom>
          <a:noFill/>
        </p:spPr>
        <p:txBody>
          <a:bodyPr wrap="square" lIns="0" tIns="0" rIns="0" bIns="0" anchor="t">
            <a:spAutoFit/>
          </a:bodyPr>
          <a:lstStyle/>
          <a:p>
            <a:pPr algn="l">
              <a:lnSpc>
                <a:spcPct val="100000"/>
              </a:lnSpc>
            </a:pPr>
            <a:r>
              <a:rPr sz="1800" b="1" dirty="0" err="1">
                <a:solidFill>
                  <a:srgbClr val="051C2C"/>
                </a:solidFill>
                <a:latin typeface="Arial"/>
                <a:ea typeface="楷体"/>
              </a:rPr>
              <a:t>Consumption Tax Pass-Through Unclear</a:t>
            </a:r>
            <a:endParaRPr sz="1800" b="1" dirty="0">
              <a:solidFill>
                <a:srgbClr val="051C2C"/>
              </a:solidFill>
              <a:latin typeface="Arial"/>
              <a:ea typeface="楷体"/>
            </a:endParaRPr>
          </a:p>
        </p:txBody>
      </p:sp>
      <p:sp>
        <p:nvSpPr>
          <p:cNvPr id="93" name="TextBox 92"/>
          <p:cNvSpPr txBox="1"/>
          <p:nvPr/>
        </p:nvSpPr>
        <p:spPr>
          <a:xfrm>
            <a:off x="1033271" y="5568696"/>
            <a:ext cx="822960" cy="182880"/>
          </a:xfrm>
          <a:prstGeom prst="rect">
            <a:avLst/>
          </a:prstGeom>
          <a:noFill/>
        </p:spPr>
        <p:txBody>
          <a:bodyPr wrap="square" lIns="0" tIns="0" rIns="0" bIns="0" anchor="t">
            <a:spAutoFit/>
          </a:bodyPr>
          <a:lstStyle/>
          <a:p>
            <a:pPr algn="l">
              <a:lnSpc>
                <a:spcPct val="100000"/>
              </a:lnSpc>
            </a:pPr>
            <a:r>
              <a:rPr sz="1400" b="1">
                <a:solidFill>
                  <a:srgbClr val="999999"/>
                </a:solidFill>
                <a:latin typeface="Arial"/>
                <a:ea typeface="楷体"/>
              </a:rPr>
              <a:t>Exp.</a:t>
            </a:r>
          </a:p>
        </p:txBody>
      </p:sp>
      <p:sp>
        <p:nvSpPr>
          <p:cNvPr id="94" name="TextBox 93"/>
          <p:cNvSpPr txBox="1"/>
          <p:nvPr/>
        </p:nvSpPr>
        <p:spPr>
          <a:xfrm>
            <a:off x="1581912" y="5556339"/>
            <a:ext cx="4389120" cy="384048"/>
          </a:xfrm>
          <a:prstGeom prst="rect">
            <a:avLst/>
          </a:prstGeom>
          <a:noFill/>
        </p:spPr>
        <p:txBody>
          <a:bodyPr wrap="square" lIns="0" tIns="0" rIns="0" bIns="0" anchor="t">
            <a:spAutoFit/>
          </a:bodyPr>
          <a:lstStyle/>
          <a:p>
            <a:pPr algn="l">
              <a:lnSpc>
                <a:spcPct val="100000"/>
              </a:lnSpc>
            </a:pPr>
            <a:r>
              <a:rPr sz="1400" b="0" dirty="0">
                <a:solidFill>
                  <a:srgbClr val="666666"/>
                </a:solidFill>
                <a:latin typeface="Arial"/>
                <a:ea typeface="楷体"/>
              </a:rPr>
              <a:t>Half of the tax burden shared (channel checks: EV makers split evenly, ESS integrators absorb)</a:t>
            </a:r>
          </a:p>
        </p:txBody>
      </p:sp>
      <p:sp>
        <p:nvSpPr>
          <p:cNvPr id="95" name="TextBox 94"/>
          <p:cNvSpPr txBox="1"/>
          <p:nvPr/>
        </p:nvSpPr>
        <p:spPr>
          <a:xfrm>
            <a:off x="1033271" y="6155892"/>
            <a:ext cx="822960" cy="182880"/>
          </a:xfrm>
          <a:prstGeom prst="rect">
            <a:avLst/>
          </a:prstGeom>
          <a:noFill/>
        </p:spPr>
        <p:txBody>
          <a:bodyPr wrap="square" lIns="0" tIns="0" rIns="0" bIns="0" anchor="t">
            <a:spAutoFit/>
          </a:bodyPr>
          <a:lstStyle/>
          <a:p>
            <a:pPr algn="l">
              <a:lnSpc>
                <a:spcPct val="100000"/>
              </a:lnSpc>
            </a:pPr>
            <a:r>
              <a:rPr sz="1400" b="1">
                <a:solidFill>
                  <a:srgbClr val="999999"/>
                </a:solidFill>
                <a:latin typeface="Arial"/>
                <a:ea typeface="楷体"/>
              </a:rPr>
              <a:t>Data</a:t>
            </a:r>
          </a:p>
        </p:txBody>
      </p:sp>
      <p:sp>
        <p:nvSpPr>
          <p:cNvPr id="96" name="TextBox 95"/>
          <p:cNvSpPr txBox="1"/>
          <p:nvPr/>
        </p:nvSpPr>
        <p:spPr>
          <a:xfrm>
            <a:off x="1581912" y="6155892"/>
            <a:ext cx="4389120" cy="436723"/>
          </a:xfrm>
          <a:prstGeom prst="rect">
            <a:avLst/>
          </a:prstGeom>
          <a:noFill/>
        </p:spPr>
        <p:txBody>
          <a:bodyPr wrap="square" lIns="0" tIns="0" rIns="0" bIns="0" anchor="t">
            <a:spAutoFit/>
          </a:bodyPr>
          <a:lstStyle/>
          <a:p>
            <a:pPr>
              <a:lnSpc>
                <a:spcPct val="105000"/>
              </a:lnSpc>
            </a:pPr>
            <a:r>
              <a:rPr lang="en" altLang="zh-CN" sz="1400" b="1" dirty="0">
                <a:solidFill>
                  <a:srgbClr val="051C2C"/>
                </a:solidFill>
                <a:latin typeface="Arial"/>
                <a:ea typeface="楷体"/>
              </a:rPr>
              <a:t>Taxes/surcharges RMB2.2bn (Q2: RMB0.7bn)</a:t>
            </a:r>
            <a:r>
              <a:rPr lang="en" altLang="zh-CN" sz="1400" dirty="0">
                <a:solidFill>
                  <a:srgbClr val="333333"/>
                </a:solidFill>
                <a:latin typeface="Arial"/>
                <a:ea typeface="楷体"/>
              </a:rPr>
              <a:t>; not yet passed through</a:t>
            </a:r>
          </a:p>
        </p:txBody>
      </p:sp>
      <p:sp>
        <p:nvSpPr>
          <p:cNvPr id="97" name="TextBox 96"/>
          <p:cNvSpPr txBox="1"/>
          <p:nvPr/>
        </p:nvSpPr>
        <p:spPr>
          <a:xfrm>
            <a:off x="1033271" y="6704532"/>
            <a:ext cx="1280160" cy="182880"/>
          </a:xfrm>
          <a:prstGeom prst="rect">
            <a:avLst/>
          </a:prstGeom>
          <a:noFill/>
        </p:spPr>
        <p:txBody>
          <a:bodyPr wrap="square" lIns="0" tIns="0" rIns="0" bIns="0" anchor="t">
            <a:spAutoFit/>
          </a:bodyPr>
          <a:lstStyle/>
          <a:p>
            <a:pPr algn="l">
              <a:lnSpc>
                <a:spcPct val="100000"/>
              </a:lnSpc>
            </a:pPr>
            <a:r>
              <a:rPr sz="1400" b="1">
                <a:solidFill>
                  <a:srgbClr val="999999"/>
                </a:solidFill>
                <a:latin typeface="Arial"/>
                <a:ea typeface="楷体"/>
              </a:rPr>
              <a:t>Verdict</a:t>
            </a:r>
          </a:p>
        </p:txBody>
      </p:sp>
      <p:sp>
        <p:nvSpPr>
          <p:cNvPr id="98" name="TextBox 97"/>
          <p:cNvSpPr txBox="1"/>
          <p:nvPr/>
        </p:nvSpPr>
        <p:spPr>
          <a:xfrm>
            <a:off x="1033271" y="6905700"/>
            <a:ext cx="4937760" cy="434799"/>
          </a:xfrm>
          <a:prstGeom prst="rect">
            <a:avLst/>
          </a:prstGeom>
          <a:noFill/>
        </p:spPr>
        <p:txBody>
          <a:bodyPr wrap="square" lIns="0" tIns="0" rIns="0" bIns="0" anchor="t">
            <a:spAutoFit/>
          </a:bodyPr>
          <a:lstStyle/>
          <a:p>
            <a:pPr algn="l">
              <a:lnSpc>
                <a:spcPct val="105000"/>
              </a:lnSpc>
            </a:pPr>
            <a:r>
              <a:rPr sz="1400" b="0">
                <a:latin typeface="Arial"/>
                <a:ea typeface="楷体"/>
              </a:rPr>
              <a:t>'Cost-sharing' unverified; base case modeled conservatively at near-full absorption; a full quarter of the tax in 4Q sets the 2027 starting point</a:t>
            </a:r>
          </a:p>
        </p:txBody>
      </p:sp>
      <p:sp>
        <p:nvSpPr>
          <p:cNvPr id="101" name="Rectangle 100"/>
          <p:cNvSpPr/>
          <p:nvPr/>
        </p:nvSpPr>
        <p:spPr>
          <a:xfrm>
            <a:off x="6455664" y="5001768"/>
            <a:ext cx="5394960" cy="2670048"/>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 name="Rectangle 101"/>
          <p:cNvSpPr/>
          <p:nvPr/>
        </p:nvSpPr>
        <p:spPr>
          <a:xfrm>
            <a:off x="12106656" y="5001768"/>
            <a:ext cx="5394960" cy="64008"/>
          </a:xfrm>
          <a:prstGeom prst="rect">
            <a:avLst/>
          </a:prstGeom>
          <a:solidFill>
            <a:srgbClr val="00A9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4" name="TextBox 103"/>
          <p:cNvSpPr txBox="1"/>
          <p:nvPr/>
        </p:nvSpPr>
        <p:spPr>
          <a:xfrm>
            <a:off x="7077455" y="5202936"/>
            <a:ext cx="4544568" cy="276999"/>
          </a:xfrm>
          <a:prstGeom prst="rect">
            <a:avLst/>
          </a:prstGeom>
          <a:noFill/>
        </p:spPr>
        <p:txBody>
          <a:bodyPr wrap="square" lIns="0" tIns="0" rIns="0" bIns="0" anchor="t">
            <a:spAutoFit/>
          </a:bodyPr>
          <a:lstStyle/>
          <a:p>
            <a:pPr algn="l">
              <a:lnSpc>
                <a:spcPct val="100000"/>
              </a:lnSpc>
            </a:pPr>
            <a:r>
              <a:rPr sz="1800" b="1" dirty="0" err="1">
                <a:solidFill>
                  <a:srgbClr val="051C2C"/>
                </a:solidFill>
                <a:latin typeface="Arial"/>
                <a:ea typeface="楷体"/>
              </a:rPr>
              <a:t>Cash Flow &amp; Earnings Quality Down</a:t>
            </a:r>
            <a:endParaRPr sz="1800" b="1" dirty="0">
              <a:solidFill>
                <a:srgbClr val="051C2C"/>
              </a:solidFill>
              <a:latin typeface="Arial"/>
              <a:ea typeface="楷体"/>
            </a:endParaRPr>
          </a:p>
        </p:txBody>
      </p:sp>
      <p:sp>
        <p:nvSpPr>
          <p:cNvPr id="105" name="TextBox 104"/>
          <p:cNvSpPr txBox="1"/>
          <p:nvPr/>
        </p:nvSpPr>
        <p:spPr>
          <a:xfrm>
            <a:off x="6684264" y="5568696"/>
            <a:ext cx="822960" cy="182880"/>
          </a:xfrm>
          <a:prstGeom prst="rect">
            <a:avLst/>
          </a:prstGeom>
          <a:noFill/>
        </p:spPr>
        <p:txBody>
          <a:bodyPr wrap="square" lIns="0" tIns="0" rIns="0" bIns="0" anchor="t">
            <a:spAutoFit/>
          </a:bodyPr>
          <a:lstStyle/>
          <a:p>
            <a:pPr algn="l">
              <a:lnSpc>
                <a:spcPct val="100000"/>
              </a:lnSpc>
            </a:pPr>
            <a:r>
              <a:rPr sz="1400" b="1">
                <a:solidFill>
                  <a:srgbClr val="999999"/>
                </a:solidFill>
                <a:latin typeface="Arial"/>
                <a:ea typeface="楷体"/>
              </a:rPr>
              <a:t>Exp.</a:t>
            </a:r>
          </a:p>
        </p:txBody>
      </p:sp>
      <p:sp>
        <p:nvSpPr>
          <p:cNvPr id="106" name="TextBox 105"/>
          <p:cNvSpPr txBox="1"/>
          <p:nvPr/>
        </p:nvSpPr>
        <p:spPr>
          <a:xfrm>
            <a:off x="7232903" y="5556339"/>
            <a:ext cx="4389120" cy="384048"/>
          </a:xfrm>
          <a:prstGeom prst="rect">
            <a:avLst/>
          </a:prstGeom>
          <a:noFill/>
        </p:spPr>
        <p:txBody>
          <a:bodyPr wrap="square" lIns="0" tIns="0" rIns="0" bIns="0" anchor="t">
            <a:spAutoFit/>
          </a:bodyPr>
          <a:lstStyle/>
          <a:p>
            <a:pPr algn="l">
              <a:lnSpc>
                <a:spcPct val="100000"/>
              </a:lnSpc>
            </a:pPr>
            <a:r>
              <a:rPr sz="1400" b="0" dirty="0">
                <a:solidFill>
                  <a:srgbClr val="666666"/>
                </a:solidFill>
                <a:latin typeface="Arial"/>
                <a:ea typeface="楷体"/>
              </a:rPr>
              <a:t>CFO to follow high profit growth (1H26 RMB60.2bn, CFO/NI 1.28x)</a:t>
            </a:r>
          </a:p>
        </p:txBody>
      </p:sp>
      <p:sp>
        <p:nvSpPr>
          <p:cNvPr id="107" name="TextBox 106"/>
          <p:cNvSpPr txBox="1"/>
          <p:nvPr/>
        </p:nvSpPr>
        <p:spPr>
          <a:xfrm>
            <a:off x="6684264" y="6155892"/>
            <a:ext cx="822960" cy="182880"/>
          </a:xfrm>
          <a:prstGeom prst="rect">
            <a:avLst/>
          </a:prstGeom>
          <a:noFill/>
        </p:spPr>
        <p:txBody>
          <a:bodyPr wrap="square" lIns="0" tIns="0" rIns="0" bIns="0" anchor="t">
            <a:spAutoFit/>
          </a:bodyPr>
          <a:lstStyle/>
          <a:p>
            <a:pPr algn="l">
              <a:lnSpc>
                <a:spcPct val="100000"/>
              </a:lnSpc>
            </a:pPr>
            <a:r>
              <a:rPr sz="1400" b="1" dirty="0">
                <a:solidFill>
                  <a:srgbClr val="999999"/>
                </a:solidFill>
                <a:latin typeface="Arial"/>
                <a:ea typeface="楷体"/>
              </a:rPr>
              <a:t>Data</a:t>
            </a:r>
          </a:p>
        </p:txBody>
      </p:sp>
      <p:sp>
        <p:nvSpPr>
          <p:cNvPr id="108" name="TextBox 107"/>
          <p:cNvSpPr txBox="1"/>
          <p:nvPr/>
        </p:nvSpPr>
        <p:spPr>
          <a:xfrm>
            <a:off x="7232903" y="6155892"/>
            <a:ext cx="4389120" cy="475488"/>
          </a:xfrm>
          <a:prstGeom prst="rect">
            <a:avLst/>
          </a:prstGeom>
          <a:noFill/>
        </p:spPr>
        <p:txBody>
          <a:bodyPr wrap="square" lIns="0" tIns="0" rIns="0" bIns="0" anchor="t">
            <a:spAutoFit/>
          </a:bodyPr>
          <a:lstStyle/>
          <a:p>
            <a:pPr algn="l">
              <a:lnSpc>
                <a:spcPct val="105000"/>
              </a:lnSpc>
            </a:pPr>
            <a:r>
              <a:rPr sz="1400" b="1">
                <a:solidFill>
                  <a:srgbClr val="051C2C"/>
                </a:solidFill>
                <a:latin typeface="Arial"/>
                <a:ea typeface="楷体"/>
              </a:rPr>
              <a:t>RMB1.4bn in 3Q alone</a:t>
            </a:r>
            <a:r>
              <a:rPr sz="1400" b="0">
                <a:solidFill>
                  <a:srgbClr val="333333"/>
                </a:solidFill>
                <a:latin typeface="Arial"/>
                <a:ea typeface="楷体"/>
              </a:rPr>
              <a:t>; cash collection ratio 92.1% (9M25: 119.5%)</a:t>
            </a:r>
          </a:p>
        </p:txBody>
      </p:sp>
      <p:sp>
        <p:nvSpPr>
          <p:cNvPr id="109" name="TextBox 108"/>
          <p:cNvSpPr txBox="1"/>
          <p:nvPr/>
        </p:nvSpPr>
        <p:spPr>
          <a:xfrm>
            <a:off x="6684264" y="6704532"/>
            <a:ext cx="1280160" cy="182880"/>
          </a:xfrm>
          <a:prstGeom prst="rect">
            <a:avLst/>
          </a:prstGeom>
          <a:noFill/>
        </p:spPr>
        <p:txBody>
          <a:bodyPr wrap="square" lIns="0" tIns="0" rIns="0" bIns="0" anchor="t">
            <a:spAutoFit/>
          </a:bodyPr>
          <a:lstStyle/>
          <a:p>
            <a:pPr algn="l">
              <a:lnSpc>
                <a:spcPct val="100000"/>
              </a:lnSpc>
            </a:pPr>
            <a:r>
              <a:rPr sz="1400" b="1">
                <a:solidFill>
                  <a:srgbClr val="999999"/>
                </a:solidFill>
                <a:latin typeface="Arial"/>
                <a:ea typeface="楷体"/>
              </a:rPr>
              <a:t>Verdict</a:t>
            </a:r>
          </a:p>
        </p:txBody>
      </p:sp>
      <p:sp>
        <p:nvSpPr>
          <p:cNvPr id="110" name="TextBox 109"/>
          <p:cNvSpPr txBox="1"/>
          <p:nvPr/>
        </p:nvSpPr>
        <p:spPr>
          <a:xfrm>
            <a:off x="6684264" y="6905700"/>
            <a:ext cx="4937759" cy="662938"/>
          </a:xfrm>
          <a:prstGeom prst="rect">
            <a:avLst/>
          </a:prstGeom>
          <a:noFill/>
        </p:spPr>
        <p:txBody>
          <a:bodyPr wrap="square" lIns="0" tIns="0" rIns="0" bIns="0" anchor="t">
            <a:spAutoFit/>
          </a:bodyPr>
          <a:lstStyle/>
          <a:p>
            <a:pPr algn="l">
              <a:lnSpc>
                <a:spcPct val="105000"/>
              </a:lnSpc>
            </a:pPr>
            <a:r>
              <a:rPr sz="1400" b="0" dirty="0">
                <a:solidFill>
                  <a:srgbClr val="333333"/>
                </a:solidFill>
                <a:latin typeface="Arial"/>
                <a:ea typeface="楷体"/>
              </a:rPr>
              <a:t>'Earnings quality validated' weakened; company attributes it to proactively supporting the supply chain — watch for a </a:t>
            </a:r>
            <a:r>
              <a:rPr sz="1400" b="0" dirty="0" err="1">
                <a:solidFill>
                  <a:srgbClr val="333333"/>
                </a:solidFill>
                <a:latin typeface="Arial"/>
                <a:ea typeface="楷体"/>
              </a:rPr>
              <a:t>recovery in 4Q</a:t>
            </a:r>
            <a:endParaRPr sz="1400" b="0" dirty="0">
              <a:solidFill>
                <a:srgbClr val="333333"/>
              </a:solidFill>
              <a:latin typeface="Arial"/>
              <a:ea typeface="楷体"/>
            </a:endParaRPr>
          </a:p>
        </p:txBody>
      </p:sp>
      <p:sp>
        <p:nvSpPr>
          <p:cNvPr id="114" name="Rectangle 113"/>
          <p:cNvSpPr/>
          <p:nvPr/>
        </p:nvSpPr>
        <p:spPr>
          <a:xfrm>
            <a:off x="6455664" y="5001768"/>
            <a:ext cx="5394960" cy="64008"/>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6" name="TextBox 115"/>
          <p:cNvSpPr txBox="1"/>
          <p:nvPr/>
        </p:nvSpPr>
        <p:spPr>
          <a:xfrm>
            <a:off x="12728448" y="5202936"/>
            <a:ext cx="4544568" cy="276999"/>
          </a:xfrm>
          <a:prstGeom prst="rect">
            <a:avLst/>
          </a:prstGeom>
          <a:noFill/>
        </p:spPr>
        <p:txBody>
          <a:bodyPr wrap="square" lIns="0" tIns="0" rIns="0" bIns="0" anchor="t">
            <a:spAutoFit/>
          </a:bodyPr>
          <a:lstStyle/>
          <a:p>
            <a:pPr algn="l">
              <a:lnSpc>
                <a:spcPct val="100000"/>
              </a:lnSpc>
            </a:pPr>
            <a:r>
              <a:rPr sz="1800" b="1" dirty="0" err="1">
                <a:solidFill>
                  <a:srgbClr val="051C2C"/>
                </a:solidFill>
                <a:latin typeface="Arial"/>
                <a:ea typeface="楷体"/>
              </a:rPr>
              <a:t>ESS &amp; </a:t>
            </a:r>
            <a:r>
              <a:rPr sz="1800" b="1" dirty="0">
                <a:solidFill>
                  <a:srgbClr val="051C2C"/>
                </a:solidFill>
                <a:latin typeface="Arial"/>
                <a:ea typeface="楷体"/>
              </a:rPr>
              <a:t>2027 </a:t>
            </a:r>
            <a:r>
              <a:rPr sz="1800" b="1" dirty="0" err="1">
                <a:solidFill>
                  <a:srgbClr val="051C2C"/>
                </a:solidFill>
                <a:latin typeface="Arial"/>
                <a:ea typeface="楷体"/>
              </a:rPr>
              <a:t>Demand </a:t>
            </a:r>
            <a:r>
              <a:rPr lang="zh-CN" altLang="en-US" sz="1800" b="1" dirty="0">
                <a:solidFill>
                  <a:srgbClr val="051C2C"/>
                </a:solidFill>
                <a:latin typeface="Arial"/>
                <a:ea typeface="楷体"/>
              </a:rPr>
              <a:t>Still Strong</a:t>
            </a:r>
            <a:endParaRPr sz="1800" b="1" dirty="0">
              <a:solidFill>
                <a:srgbClr val="051C2C"/>
              </a:solidFill>
              <a:latin typeface="Arial"/>
              <a:ea typeface="楷体"/>
            </a:endParaRPr>
          </a:p>
        </p:txBody>
      </p:sp>
      <p:sp>
        <p:nvSpPr>
          <p:cNvPr id="117" name="TextBox 116"/>
          <p:cNvSpPr txBox="1"/>
          <p:nvPr/>
        </p:nvSpPr>
        <p:spPr>
          <a:xfrm>
            <a:off x="12335256" y="5568696"/>
            <a:ext cx="822960" cy="182880"/>
          </a:xfrm>
          <a:prstGeom prst="rect">
            <a:avLst/>
          </a:prstGeom>
          <a:noFill/>
        </p:spPr>
        <p:txBody>
          <a:bodyPr wrap="square" lIns="0" tIns="0" rIns="0" bIns="0" anchor="t">
            <a:spAutoFit/>
          </a:bodyPr>
          <a:lstStyle/>
          <a:p>
            <a:pPr algn="l">
              <a:lnSpc>
                <a:spcPct val="100000"/>
              </a:lnSpc>
            </a:pPr>
            <a:r>
              <a:rPr sz="1400" b="1">
                <a:solidFill>
                  <a:srgbClr val="999999"/>
                </a:solidFill>
                <a:latin typeface="Arial"/>
                <a:ea typeface="楷体"/>
              </a:rPr>
              <a:t>Exp.</a:t>
            </a:r>
          </a:p>
        </p:txBody>
      </p:sp>
      <p:sp>
        <p:nvSpPr>
          <p:cNvPr id="118" name="TextBox 117"/>
          <p:cNvSpPr txBox="1"/>
          <p:nvPr/>
        </p:nvSpPr>
        <p:spPr>
          <a:xfrm>
            <a:off x="12883896" y="5556339"/>
            <a:ext cx="4389120" cy="384048"/>
          </a:xfrm>
          <a:prstGeom prst="rect">
            <a:avLst/>
          </a:prstGeom>
          <a:noFill/>
        </p:spPr>
        <p:txBody>
          <a:bodyPr wrap="square" lIns="0" tIns="0" rIns="0" bIns="0" anchor="t">
            <a:spAutoFit/>
          </a:bodyPr>
          <a:lstStyle/>
          <a:p>
            <a:pPr algn="l">
              <a:lnSpc>
                <a:spcPct val="100000"/>
              </a:lnSpc>
            </a:pPr>
            <a:r>
              <a:rPr sz="1400" b="0" dirty="0">
                <a:solidFill>
                  <a:srgbClr val="666666"/>
                </a:solidFill>
                <a:latin typeface="Arial"/>
                <a:ea typeface="楷体"/>
              </a:rPr>
              <a:t>Second curve growing fast (1H26 </a:t>
            </a:r>
            <a:r>
              <a:rPr sz="1400" b="0" dirty="0" err="1">
                <a:solidFill>
                  <a:srgbClr val="666666"/>
                </a:solidFill>
                <a:latin typeface="Arial"/>
                <a:ea typeface="楷体"/>
              </a:rPr>
              <a:t>revenue</a:t>
            </a:r>
            <a:r>
              <a:rPr sz="1400" b="0" dirty="0">
                <a:solidFill>
                  <a:srgbClr val="666666"/>
                </a:solidFill>
                <a:latin typeface="Arial"/>
                <a:ea typeface="楷体"/>
              </a:rPr>
              <a:t> +88%) vs </a:t>
            </a:r>
            <a:r>
              <a:rPr sz="1400" b="0" dirty="0" err="1">
                <a:solidFill>
                  <a:srgbClr val="666666"/>
                </a:solidFill>
                <a:latin typeface="Arial"/>
                <a:ea typeface="楷体"/>
              </a:rPr>
              <a:t>fears of a production-schedule slowdown</a:t>
            </a:r>
            <a:endParaRPr sz="1400" b="0" dirty="0">
              <a:solidFill>
                <a:srgbClr val="666666"/>
              </a:solidFill>
              <a:latin typeface="Arial"/>
              <a:ea typeface="楷体"/>
            </a:endParaRPr>
          </a:p>
        </p:txBody>
      </p:sp>
      <p:sp>
        <p:nvSpPr>
          <p:cNvPr id="119" name="TextBox 118"/>
          <p:cNvSpPr txBox="1"/>
          <p:nvPr/>
        </p:nvSpPr>
        <p:spPr>
          <a:xfrm>
            <a:off x="12335256" y="6155892"/>
            <a:ext cx="822960" cy="182880"/>
          </a:xfrm>
          <a:prstGeom prst="rect">
            <a:avLst/>
          </a:prstGeom>
          <a:noFill/>
        </p:spPr>
        <p:txBody>
          <a:bodyPr wrap="square" lIns="0" tIns="0" rIns="0" bIns="0" anchor="t">
            <a:spAutoFit/>
          </a:bodyPr>
          <a:lstStyle/>
          <a:p>
            <a:pPr algn="l">
              <a:lnSpc>
                <a:spcPct val="100000"/>
              </a:lnSpc>
            </a:pPr>
            <a:r>
              <a:rPr sz="1400" b="1">
                <a:solidFill>
                  <a:srgbClr val="999999"/>
                </a:solidFill>
                <a:latin typeface="Arial"/>
                <a:ea typeface="楷体"/>
              </a:rPr>
              <a:t>Data</a:t>
            </a:r>
          </a:p>
        </p:txBody>
      </p:sp>
      <p:sp>
        <p:nvSpPr>
          <p:cNvPr id="120" name="TextBox 119"/>
          <p:cNvSpPr txBox="1"/>
          <p:nvPr/>
        </p:nvSpPr>
        <p:spPr>
          <a:xfrm>
            <a:off x="12883896" y="6155892"/>
            <a:ext cx="4389120" cy="475488"/>
          </a:xfrm>
          <a:prstGeom prst="rect">
            <a:avLst/>
          </a:prstGeom>
          <a:noFill/>
        </p:spPr>
        <p:txBody>
          <a:bodyPr wrap="square" lIns="0" tIns="0" rIns="0" bIns="0" anchor="t">
            <a:spAutoFit/>
          </a:bodyPr>
          <a:lstStyle/>
          <a:p>
            <a:pPr algn="l">
              <a:lnSpc>
                <a:spcPct val="105000"/>
              </a:lnSpc>
            </a:pPr>
            <a:r>
              <a:rPr sz="1400" b="1">
                <a:solidFill>
                  <a:srgbClr val="051C2C"/>
                </a:solidFill>
                <a:latin typeface="Arial"/>
                <a:ea typeface="楷体"/>
              </a:rPr>
              <a:t>ESS sales volume growth near 60%</a:t>
            </a:r>
            <a:r>
              <a:rPr sz="1400" b="0">
                <a:solidFill>
                  <a:srgbClr val="333333"/>
                </a:solidFill>
                <a:latin typeface="Arial"/>
                <a:ea typeface="楷体"/>
              </a:rPr>
              <a:t>; 2027 industry growth guided at 20-30%</a:t>
            </a:r>
          </a:p>
        </p:txBody>
      </p:sp>
      <p:sp>
        <p:nvSpPr>
          <p:cNvPr id="121" name="TextBox 120"/>
          <p:cNvSpPr txBox="1"/>
          <p:nvPr/>
        </p:nvSpPr>
        <p:spPr>
          <a:xfrm>
            <a:off x="12335256" y="6704532"/>
            <a:ext cx="1280160" cy="182880"/>
          </a:xfrm>
          <a:prstGeom prst="rect">
            <a:avLst/>
          </a:prstGeom>
          <a:noFill/>
        </p:spPr>
        <p:txBody>
          <a:bodyPr wrap="square" lIns="0" tIns="0" rIns="0" bIns="0" anchor="t">
            <a:spAutoFit/>
          </a:bodyPr>
          <a:lstStyle/>
          <a:p>
            <a:pPr algn="l">
              <a:lnSpc>
                <a:spcPct val="100000"/>
              </a:lnSpc>
            </a:pPr>
            <a:r>
              <a:rPr sz="1400" b="1">
                <a:solidFill>
                  <a:srgbClr val="999999"/>
                </a:solidFill>
                <a:latin typeface="Arial"/>
                <a:ea typeface="楷体"/>
              </a:rPr>
              <a:t>Verdict</a:t>
            </a:r>
          </a:p>
        </p:txBody>
      </p:sp>
      <p:sp>
        <p:nvSpPr>
          <p:cNvPr id="122" name="TextBox 121"/>
          <p:cNvSpPr txBox="1"/>
          <p:nvPr/>
        </p:nvSpPr>
        <p:spPr>
          <a:xfrm>
            <a:off x="12335256" y="6905700"/>
            <a:ext cx="4937760" cy="512064"/>
          </a:xfrm>
          <a:prstGeom prst="rect">
            <a:avLst/>
          </a:prstGeom>
          <a:noFill/>
        </p:spPr>
        <p:txBody>
          <a:bodyPr wrap="square" lIns="0" tIns="0" rIns="0" bIns="0" anchor="t">
            <a:spAutoFit/>
          </a:bodyPr>
          <a:lstStyle/>
          <a:p>
            <a:pPr algn="l">
              <a:lnSpc>
                <a:spcPct val="105000"/>
              </a:lnSpc>
            </a:pPr>
            <a:r>
              <a:rPr sz="1400" b="0">
                <a:solidFill>
                  <a:srgbClr val="333333"/>
                </a:solidFill>
                <a:latin typeface="Arial"/>
                <a:ea typeface="楷体"/>
              </a:rPr>
              <a:t>The demand narrative is unfalsified — the only one of the four pillars that held; but domestic installations were cut by CSC</a:t>
            </a:r>
          </a:p>
        </p:txBody>
      </p:sp>
      <p:pic>
        <p:nvPicPr>
          <p:cNvPr id="124" name="Picture 123" descr="scales_navy.png"/>
          <p:cNvPicPr>
            <a:picLocks noChangeAspect="1"/>
          </p:cNvPicPr>
          <p:nvPr/>
        </p:nvPicPr>
        <p:blipFill>
          <a:blip r:embed="rId5"/>
          <a:stretch>
            <a:fillRect/>
          </a:stretch>
        </p:blipFill>
        <p:spPr>
          <a:xfrm>
            <a:off x="1033271" y="2295144"/>
            <a:ext cx="292608" cy="292608"/>
          </a:xfrm>
          <a:prstGeom prst="rect">
            <a:avLst/>
          </a:prstGeom>
        </p:spPr>
      </p:pic>
      <p:pic>
        <p:nvPicPr>
          <p:cNvPr id="125" name="Picture 124" descr="calendar-check_navy.png"/>
          <p:cNvPicPr>
            <a:picLocks noChangeAspect="1"/>
          </p:cNvPicPr>
          <p:nvPr/>
        </p:nvPicPr>
        <p:blipFill>
          <a:blip r:embed="rId6"/>
          <a:stretch>
            <a:fillRect/>
          </a:stretch>
        </p:blipFill>
        <p:spPr>
          <a:xfrm>
            <a:off x="6684264" y="2295144"/>
            <a:ext cx="292608" cy="292608"/>
          </a:xfrm>
          <a:prstGeom prst="rect">
            <a:avLst/>
          </a:prstGeom>
        </p:spPr>
      </p:pic>
      <p:pic>
        <p:nvPicPr>
          <p:cNvPr id="126" name="Picture 125" descr="chart-pie_navy.png"/>
          <p:cNvPicPr>
            <a:picLocks noChangeAspect="1"/>
          </p:cNvPicPr>
          <p:nvPr/>
        </p:nvPicPr>
        <p:blipFill>
          <a:blip r:embed="rId7"/>
          <a:stretch>
            <a:fillRect/>
          </a:stretch>
        </p:blipFill>
        <p:spPr>
          <a:xfrm>
            <a:off x="12335256" y="2295144"/>
            <a:ext cx="292608" cy="292608"/>
          </a:xfrm>
          <a:prstGeom prst="rect">
            <a:avLst/>
          </a:prstGeom>
        </p:spPr>
      </p:pic>
      <p:pic>
        <p:nvPicPr>
          <p:cNvPr id="127" name="Picture 126" descr="arrows-left-right_navy.png"/>
          <p:cNvPicPr>
            <a:picLocks noChangeAspect="1"/>
          </p:cNvPicPr>
          <p:nvPr/>
        </p:nvPicPr>
        <p:blipFill>
          <a:blip r:embed="rId8"/>
          <a:stretch>
            <a:fillRect/>
          </a:stretch>
        </p:blipFill>
        <p:spPr>
          <a:xfrm>
            <a:off x="1033271" y="5184648"/>
            <a:ext cx="292608" cy="292608"/>
          </a:xfrm>
          <a:prstGeom prst="rect">
            <a:avLst/>
          </a:prstGeom>
        </p:spPr>
      </p:pic>
      <p:pic>
        <p:nvPicPr>
          <p:cNvPr id="128" name="Picture 127" descr="coins_navy.png"/>
          <p:cNvPicPr>
            <a:picLocks noChangeAspect="1"/>
          </p:cNvPicPr>
          <p:nvPr/>
        </p:nvPicPr>
        <p:blipFill>
          <a:blip r:embed="rId9"/>
          <a:stretch>
            <a:fillRect/>
          </a:stretch>
        </p:blipFill>
        <p:spPr>
          <a:xfrm>
            <a:off x="6684264" y="5184648"/>
            <a:ext cx="292608" cy="292608"/>
          </a:xfrm>
          <a:prstGeom prst="rect">
            <a:avLst/>
          </a:prstGeom>
        </p:spPr>
      </p:pic>
      <p:pic>
        <p:nvPicPr>
          <p:cNvPr id="129" name="Picture 128" descr="battery-charging_navy.png"/>
          <p:cNvPicPr>
            <a:picLocks noChangeAspect="1"/>
          </p:cNvPicPr>
          <p:nvPr/>
        </p:nvPicPr>
        <p:blipFill>
          <a:blip r:embed="rId10"/>
          <a:stretch>
            <a:fillRect/>
          </a:stretch>
        </p:blipFill>
        <p:spPr>
          <a:xfrm>
            <a:off x="12335256" y="5184648"/>
            <a:ext cx="292608" cy="29260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rome-breadcrumb"/>
          <p:cNvSpPr txBox="1"/>
          <p:nvPr/>
        </p:nvSpPr>
        <p:spPr>
          <a:xfrm>
            <a:off x="825500" y="158750"/>
            <a:ext cx="13277088"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02 3Q26 Results Review › Expectations vs. Actuals</a:t>
            </a:r>
            <a:endParaRPr lang="en-US" sz="1400" noProof="1"/>
          </a:p>
        </p:txBody>
      </p:sp>
      <p:sp>
        <p:nvSpPr>
          <p:cNvPr id="3" name="chrome-title"/>
          <p:cNvSpPr txBox="1"/>
          <p:nvPr/>
        </p:nvSpPr>
        <p:spPr>
          <a:xfrm>
            <a:off x="825499" y="416560"/>
            <a:ext cx="15646057"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3Q26 attributable NP RMB21.2bn, ~11-15% below the sell-side center: revenue a record single-quarter high, unit net profit RMB0.082/Wh an all-time low</a:t>
            </a:r>
            <a:endParaRPr lang="en-US" sz="2800" noProof="1"/>
          </a:p>
        </p:txBody>
      </p:sp>
      <p:sp>
        <p:nvSpPr>
          <p:cNvPr id="4" name="chrome-subtitle"/>
          <p:cNvSpPr txBox="1"/>
          <p:nvPr/>
        </p:nvSpPr>
        <p:spPr>
          <a:xfrm>
            <a:off x="825500" y="1388110"/>
            <a:ext cx="13277088"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Disclosed after the Oct-20 close: 9M26 revenue RMB442.1bn (+56.2%), NP RMB64.5bn (+31.6%); 9M at 67% of the old consensus, 4Q needs +49% QoQ</a:t>
            </a:r>
            <a:endParaRPr lang="en-US" sz="1800" noProof="1"/>
          </a:p>
        </p:txBody>
      </p:sp>
      <p:sp>
        <p:nvSpPr>
          <p:cNvPr id="36" name="panel"/>
          <p:cNvSpPr/>
          <p:nvPr/>
        </p:nvSpPr>
        <p:spPr>
          <a:xfrm>
            <a:off x="14287500" y="1885950"/>
            <a:ext cx="3200400" cy="6647180"/>
          </a:xfrm>
          <a:prstGeom prst="rect">
            <a:avLst/>
          </a:prstGeom>
          <a:solidFill>
            <a:srgbClr val="F2F2F2"/>
          </a:solidFill>
          <a:ln>
            <a:noFill/>
          </a:ln>
        </p:spPr>
        <p:txBody>
          <a:bodyPr/>
          <a:lstStyle/>
          <a:p>
            <a:endParaRPr lang="zh-CN" altLang="en-US"/>
          </a:p>
        </p:txBody>
      </p:sp>
      <p:sp>
        <p:nvSpPr>
          <p:cNvPr id="44" name="c15-bg"/>
          <p:cNvSpPr/>
          <p:nvPr/>
        </p:nvSpPr>
        <p:spPr>
          <a:xfrm>
            <a:off x="800100" y="8026400"/>
            <a:ext cx="13233400" cy="508000"/>
          </a:xfrm>
          <a:prstGeom prst="rect">
            <a:avLst/>
          </a:prstGeom>
          <a:solidFill>
            <a:srgbClr val="051C2C"/>
          </a:solidFill>
          <a:ln>
            <a:noFill/>
          </a:ln>
        </p:spPr>
        <p:txBody>
          <a:bodyPr/>
          <a:lstStyle/>
          <a:p>
            <a:endParaRPr lang="zh-CN" altLang="en-US"/>
          </a:p>
        </p:txBody>
      </p:sp>
      <p:sp>
        <p:nvSpPr>
          <p:cNvPr id="45" name="c15-label"/>
          <p:cNvSpPr txBox="1"/>
          <p:nvPr/>
        </p:nvSpPr>
        <p:spPr>
          <a:xfrm>
            <a:off x="1054100" y="8026400"/>
            <a:ext cx="1612900" cy="508000"/>
          </a:xfrm>
          <a:prstGeom prst="rect">
            <a:avLst/>
          </a:prstGeom>
          <a:noFill/>
          <a:ln>
            <a:noFill/>
          </a:ln>
        </p:spPr>
        <p:txBody>
          <a:bodyPr wrap="none" lIns="0" tIns="0" rIns="0" bIns="0" rtlCol="0" anchor="ctr"/>
          <a:lstStyle/>
          <a:p>
            <a:pPr algn="l">
              <a:lnSpc>
                <a:spcPts val="2033"/>
              </a:lnSpc>
            </a:pPr>
            <a:r>
              <a:rPr lang="en-US" sz="1400" noProof="1">
                <a:solidFill>
                  <a:srgbClr val="8FA3B0"/>
                </a:solidFill>
                <a:latin typeface="Arial"/>
                <a:ea typeface="楷体"/>
              </a:rPr>
              <a:t>READ ACROSS</a:t>
            </a:r>
            <a:endParaRPr lang="en-US" sz="1400" noProof="1"/>
          </a:p>
        </p:txBody>
      </p:sp>
      <p:sp>
        <p:nvSpPr>
          <p:cNvPr id="46" name="c15-rule"/>
          <p:cNvSpPr/>
          <p:nvPr/>
        </p:nvSpPr>
        <p:spPr>
          <a:xfrm>
            <a:off x="2667000" y="8026400"/>
            <a:ext cx="10160" cy="508000"/>
          </a:xfrm>
          <a:prstGeom prst="rect">
            <a:avLst/>
          </a:prstGeom>
          <a:solidFill>
            <a:srgbClr val="24435A"/>
          </a:solidFill>
          <a:ln>
            <a:noFill/>
          </a:ln>
        </p:spPr>
        <p:txBody>
          <a:bodyPr/>
          <a:lstStyle/>
          <a:p>
            <a:endParaRPr lang="zh-CN" altLang="en-US"/>
          </a:p>
        </p:txBody>
      </p:sp>
      <p:sp>
        <p:nvSpPr>
          <p:cNvPr id="47" name="c15-text"/>
          <p:cNvSpPr txBox="1"/>
          <p:nvPr/>
        </p:nvSpPr>
        <p:spPr>
          <a:xfrm>
            <a:off x="2921000" y="8026400"/>
            <a:ext cx="10922000" cy="508000"/>
          </a:xfrm>
          <a:prstGeom prst="rect">
            <a:avLst/>
          </a:prstGeom>
          <a:noFill/>
          <a:ln>
            <a:noFill/>
          </a:ln>
        </p:spPr>
        <p:txBody>
          <a:bodyPr wrap="none" lIns="0" tIns="0" rIns="0" bIns="0" rtlCol="0" anchor="ctr"/>
          <a:lstStyle/>
          <a:p>
            <a:pPr algn="l">
              <a:lnSpc>
                <a:spcPts val="2323"/>
              </a:lnSpc>
            </a:pPr>
            <a:r>
              <a:rPr lang="en-US" sz="1600" noProof="1">
                <a:solidFill>
                  <a:srgbClr val="FFFFFF"/>
                </a:solidFill>
                <a:latin typeface="Arial"/>
                <a:ea typeface="楷体"/>
              </a:rPr>
              <a:t>'An earnings miss + a cash flow warning'; volume and revenue are fine — all problems sit in unit profit and quality</a:t>
            </a:r>
            <a:endParaRPr lang="en-US" sz="1600" noProof="1"/>
          </a:p>
        </p:txBody>
      </p:sp>
      <p:sp>
        <p:nvSpPr>
          <p:cNvPr id="48" name="chrome-footnotes"/>
          <p:cNvSpPr txBox="1"/>
          <p:nvPr/>
        </p:nvSpPr>
        <p:spPr>
          <a:xfrm>
            <a:off x="825500" y="9196070"/>
            <a:ext cx="13277088"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Sell-side pre-results expectations: Bernstein RMB22.9bn / GS RMB24.0bn (GSe, actual 12% below) / CLSA RMB25-26bn (October); pre-results GPM expectations GSe 24.5% / BofAe 23.9% (Oct 21 original reports). 2. Unit net profit = attributable NP ÷ sales volume; the 260GWh volume is the Q3 standalone caliber (National Business Daily/UBS); East Money's 'over 260GWh for the first three quarters' is a misprint. 3. The cash flow squeeze, per company attribution: proactively shortening supplier payment terms, prepayments and R&amp;D funding support; the 20.69% GPM is the single-quarter blended caliber. 4. The unit-net-profit numerator is recognized attributable NP and the denominator shipments (the shipped-goods and tax-base caliber gap depresses the reading); see page 12 for caliber caveats.</a:t>
            </a:r>
            <a:endParaRPr lang="en-US" sz="1400" noProof="1"/>
          </a:p>
        </p:txBody>
      </p:sp>
      <p:sp>
        <p:nvSpPr>
          <p:cNvPr id="49" name="chrome-rule-bottom"/>
          <p:cNvSpPr/>
          <p:nvPr/>
        </p:nvSpPr>
        <p:spPr>
          <a:xfrm>
            <a:off x="800100" y="9916160"/>
            <a:ext cx="13277088" cy="10160"/>
          </a:xfrm>
          <a:prstGeom prst="rect">
            <a:avLst/>
          </a:prstGeom>
          <a:solidFill>
            <a:srgbClr val="CCCCCC"/>
          </a:solidFill>
          <a:ln>
            <a:noFill/>
          </a:ln>
        </p:spPr>
        <p:txBody>
          <a:bodyPr/>
          <a:lstStyle/>
          <a:p>
            <a:endParaRPr lang="zh-CN" altLang="en-US"/>
          </a:p>
        </p:txBody>
      </p:sp>
      <p:sp>
        <p:nvSpPr>
          <p:cNvPr id="50"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company 2026 3Q report; Cailian Press; UBS (Oct 21); GS/BofA/Bernstein original reports (Oct 21); this report's calculations</a:t>
            </a:r>
            <a:endParaRPr lang="en-US" sz="1400" noProof="1"/>
          </a:p>
        </p:txBody>
      </p:sp>
      <p:sp>
        <p:nvSpPr>
          <p:cNvPr id="51"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52"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11</a:t>
            </a:r>
            <a:endParaRPr lang="en-US" sz="1400" noProof="1"/>
          </a:p>
        </p:txBody>
      </p:sp>
      <p:sp>
        <p:nvSpPr>
          <p:cNvPr id="111" name="TextBox 110"/>
          <p:cNvSpPr txBox="1"/>
          <p:nvPr/>
        </p:nvSpPr>
        <p:spPr>
          <a:xfrm>
            <a:off x="14520672" y="2084831"/>
            <a:ext cx="2779776" cy="192024"/>
          </a:xfrm>
          <a:prstGeom prst="rect">
            <a:avLst/>
          </a:prstGeom>
          <a:noFill/>
        </p:spPr>
        <p:txBody>
          <a:bodyPr wrap="square" lIns="0" tIns="0" rIns="0" bIns="0" anchor="t">
            <a:spAutoFit/>
          </a:bodyPr>
          <a:lstStyle/>
          <a:p>
            <a:pPr algn="l">
              <a:lnSpc>
                <a:spcPct val="100000"/>
              </a:lnSpc>
            </a:pPr>
            <a:r>
              <a:rPr sz="1400" b="1">
                <a:solidFill>
                  <a:srgbClr val="666666"/>
                </a:solidFill>
                <a:latin typeface="Arial"/>
                <a:ea typeface="楷体"/>
              </a:rPr>
              <a:t>KEY TAKEAWAYS</a:t>
            </a:r>
          </a:p>
        </p:txBody>
      </p:sp>
      <p:sp>
        <p:nvSpPr>
          <p:cNvPr id="112" name="Rectangle 111"/>
          <p:cNvSpPr/>
          <p:nvPr/>
        </p:nvSpPr>
        <p:spPr>
          <a:xfrm>
            <a:off x="14493240" y="2350008"/>
            <a:ext cx="2779776" cy="9144"/>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3" name="TextBox 112"/>
          <p:cNvSpPr txBox="1"/>
          <p:nvPr/>
        </p:nvSpPr>
        <p:spPr>
          <a:xfrm>
            <a:off x="14493240" y="2662607"/>
            <a:ext cx="2779776" cy="1708225"/>
          </a:xfrm>
          <a:prstGeom prst="rect">
            <a:avLst/>
          </a:prstGeom>
          <a:noFill/>
        </p:spPr>
        <p:txBody>
          <a:bodyPr wrap="square" lIns="0" tIns="0" rIns="0" bIns="0" anchor="t">
            <a:spAutoFit/>
          </a:bodyPr>
          <a:lstStyle/>
          <a:p>
            <a:pPr algn="l">
              <a:lnSpc>
                <a:spcPct val="110000"/>
              </a:lnSpc>
            </a:pPr>
            <a:r>
              <a:rPr sz="1600" b="1" dirty="0">
                <a:solidFill>
                  <a:srgbClr val="051C2C"/>
                </a:solidFill>
                <a:latin typeface="Arial"/>
                <a:ea typeface="楷体"/>
              </a:rPr>
              <a:t>• The miss </a:t>
            </a:r>
            <a:r>
              <a:rPr sz="1600" b="1" dirty="0" err="1">
                <a:solidFill>
                  <a:srgbClr val="051C2C"/>
                </a:solidFill>
                <a:latin typeface="Arial"/>
                <a:ea typeface="楷体"/>
              </a:rPr>
              <a:t>is in profit, not revenue</a:t>
            </a:r>
            <a:r>
              <a:rPr sz="1200" b="0" dirty="0">
                <a:solidFill>
                  <a:srgbClr val="333333"/>
                </a:solidFill>
                <a:latin typeface="Arial"/>
                <a:ea typeface="楷体"/>
              </a:rPr>
              <a:t>
</a:t>
            </a:r>
            <a:r>
              <a:rPr sz="1400" b="0" dirty="0" err="1">
                <a:solidFill>
                  <a:srgbClr val="333333"/>
                </a:solidFill>
                <a:latin typeface="Arial"/>
                <a:ea typeface="楷体"/>
              </a:rPr>
              <a:t>Revenue</a:t>
            </a:r>
            <a:r>
              <a:rPr sz="1400" b="0" dirty="0">
                <a:solidFill>
                  <a:srgbClr val="333333"/>
                </a:solidFill>
                <a:latin typeface="Arial"/>
                <a:ea typeface="楷体"/>
              </a:rPr>
              <a:t> RMB165.2</a:t>
            </a:r>
            <a:r>
              <a:rPr sz="1400" b="0" dirty="0" err="1">
                <a:solidFill>
                  <a:srgbClr val="333333"/>
                </a:solidFill>
                <a:latin typeface="Arial"/>
                <a:ea typeface="楷体"/>
              </a:rPr>
              <a:t>bn</a:t>
            </a:r>
            <a:r>
              <a:rPr sz="1400" b="0" dirty="0">
                <a:solidFill>
                  <a:srgbClr val="333333"/>
                </a:solidFill>
                <a:latin typeface="Arial"/>
                <a:ea typeface="楷体"/>
              </a:rPr>
              <a:t> +58.6% </a:t>
            </a:r>
            <a:r>
              <a:rPr sz="1400" b="0" dirty="0" err="1">
                <a:solidFill>
                  <a:srgbClr val="333333"/>
                </a:solidFill>
                <a:latin typeface="Arial"/>
                <a:ea typeface="楷体"/>
              </a:rPr>
              <a:t>— a record single-quarter high; profit was eroded by the consumption tax, low-priced ESS long-term contracts, mix and impairments</a:t>
            </a:r>
            <a:endParaRPr sz="1200" b="0" dirty="0">
              <a:solidFill>
                <a:srgbClr val="333333"/>
              </a:solidFill>
              <a:latin typeface="Arial"/>
              <a:ea typeface="楷体"/>
            </a:endParaRPr>
          </a:p>
        </p:txBody>
      </p:sp>
      <p:sp>
        <p:nvSpPr>
          <p:cNvPr id="114" name="Rectangle 113"/>
          <p:cNvSpPr/>
          <p:nvPr/>
        </p:nvSpPr>
        <p:spPr>
          <a:xfrm>
            <a:off x="14493240" y="4581144"/>
            <a:ext cx="2779776" cy="9144"/>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5" name="TextBox 114"/>
          <p:cNvSpPr txBox="1"/>
          <p:nvPr/>
        </p:nvSpPr>
        <p:spPr>
          <a:xfrm>
            <a:off x="14493240" y="4764024"/>
            <a:ext cx="2779776" cy="1708225"/>
          </a:xfrm>
          <a:prstGeom prst="rect">
            <a:avLst/>
          </a:prstGeom>
          <a:noFill/>
        </p:spPr>
        <p:txBody>
          <a:bodyPr wrap="square" lIns="0" tIns="0" rIns="0" bIns="0" anchor="t">
            <a:spAutoFit/>
          </a:bodyPr>
          <a:lstStyle/>
          <a:p>
            <a:pPr algn="l">
              <a:lnSpc>
                <a:spcPct val="110000"/>
              </a:lnSpc>
            </a:pPr>
            <a:r>
              <a:rPr sz="1600" b="1" dirty="0">
                <a:solidFill>
                  <a:srgbClr val="051C2C"/>
                </a:solidFill>
                <a:latin typeface="Arial"/>
                <a:ea typeface="楷体"/>
              </a:rPr>
              <a:t>• RMB0.082 is the core of the debate</a:t>
            </a:r>
            <a:r>
              <a:rPr sz="1400" b="0" dirty="0">
                <a:solidFill>
                  <a:srgbClr val="333333"/>
                </a:solidFill>
                <a:latin typeface="Arial"/>
                <a:ea typeface="楷体"/>
              </a:rPr>
              <a:t>
Sell-side pre-results implied ~RMB0.086-0.100 (the low end already below RMB0.090); UBS calculates an all-time low of RMB82/kWh</a:t>
            </a:r>
          </a:p>
        </p:txBody>
      </p:sp>
      <p:sp>
        <p:nvSpPr>
          <p:cNvPr id="116" name="Rectangle 115"/>
          <p:cNvSpPr/>
          <p:nvPr/>
        </p:nvSpPr>
        <p:spPr>
          <a:xfrm>
            <a:off x="14493240" y="6501383"/>
            <a:ext cx="2779776" cy="9144"/>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7" name="TextBox 116"/>
          <p:cNvSpPr txBox="1"/>
          <p:nvPr/>
        </p:nvSpPr>
        <p:spPr>
          <a:xfrm>
            <a:off x="14493240" y="6684264"/>
            <a:ext cx="2779776" cy="1471237"/>
          </a:xfrm>
          <a:prstGeom prst="rect">
            <a:avLst/>
          </a:prstGeom>
          <a:noFill/>
        </p:spPr>
        <p:txBody>
          <a:bodyPr wrap="square" lIns="0" tIns="0" rIns="0" bIns="0" anchor="t">
            <a:spAutoFit/>
          </a:bodyPr>
          <a:lstStyle/>
          <a:p>
            <a:pPr algn="l">
              <a:lnSpc>
                <a:spcPct val="110000"/>
              </a:lnSpc>
            </a:pPr>
            <a:r>
              <a:rPr sz="1600" b="1" dirty="0">
                <a:solidFill>
                  <a:srgbClr val="051C2C"/>
                </a:solidFill>
                <a:latin typeface="Arial"/>
                <a:ea typeface="楷体"/>
              </a:rPr>
              <a:t>• 4Q needs +49% QoQ to meet consensus</a:t>
            </a:r>
            <a:r>
              <a:rPr sz="1400" b="0" dirty="0">
                <a:solidFill>
                  <a:srgbClr val="333333"/>
                </a:solidFill>
                <a:latin typeface="Arial"/>
                <a:ea typeface="楷体"/>
              </a:rPr>
              <a:t>
9M RMB64.5bn = 67% of the old consensus RMB96.2bn; the consensus downgrade channel is open</a:t>
            </a:r>
          </a:p>
        </p:txBody>
      </p:sp>
      <p:sp>
        <p:nvSpPr>
          <p:cNvPr id="118" name="Rectangle 117"/>
          <p:cNvSpPr/>
          <p:nvPr/>
        </p:nvSpPr>
        <p:spPr>
          <a:xfrm>
            <a:off x="804672" y="2112264"/>
            <a:ext cx="13277088" cy="141732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9" name="TextBox 118"/>
          <p:cNvSpPr txBox="1"/>
          <p:nvPr/>
        </p:nvSpPr>
        <p:spPr>
          <a:xfrm>
            <a:off x="1078992" y="2295144"/>
            <a:ext cx="3877056" cy="215444"/>
          </a:xfrm>
          <a:prstGeom prst="rect">
            <a:avLst/>
          </a:prstGeom>
          <a:noFill/>
        </p:spPr>
        <p:txBody>
          <a:bodyPr wrap="square" lIns="0" tIns="0" rIns="0" bIns="0" anchor="t">
            <a:spAutoFit/>
          </a:bodyPr>
          <a:lstStyle/>
          <a:p>
            <a:pPr algn="l">
              <a:lnSpc>
                <a:spcPct val="100000"/>
              </a:lnSpc>
            </a:pPr>
            <a:r>
              <a:rPr sz="1400" b="1" dirty="0">
                <a:solidFill>
                  <a:srgbClr val="666666"/>
                </a:solidFill>
                <a:latin typeface="Arial"/>
                <a:ea typeface="楷体"/>
              </a:rPr>
              <a:t>NP Attributable to Shareholders (3Q26)</a:t>
            </a:r>
          </a:p>
        </p:txBody>
      </p:sp>
      <p:sp>
        <p:nvSpPr>
          <p:cNvPr id="120" name="TextBox 119"/>
          <p:cNvSpPr txBox="1"/>
          <p:nvPr/>
        </p:nvSpPr>
        <p:spPr>
          <a:xfrm>
            <a:off x="1078992" y="2523744"/>
            <a:ext cx="3877056" cy="502920"/>
          </a:xfrm>
          <a:prstGeom prst="rect">
            <a:avLst/>
          </a:prstGeom>
          <a:noFill/>
        </p:spPr>
        <p:txBody>
          <a:bodyPr wrap="square" lIns="0" tIns="0" rIns="0" bIns="0" anchor="t">
            <a:spAutoFit/>
          </a:bodyPr>
          <a:lstStyle/>
          <a:p>
            <a:pPr algn="l">
              <a:lnSpc>
                <a:spcPct val="100000"/>
              </a:lnSpc>
            </a:pPr>
            <a:r>
              <a:rPr sz="2600" b="1">
                <a:solidFill>
                  <a:srgbClr val="051C2C"/>
                </a:solidFill>
                <a:latin typeface="Georgia"/>
                <a:ea typeface="楷体"/>
              </a:rPr>
              <a:t>RMB21.2bn</a:t>
            </a:r>
          </a:p>
        </p:txBody>
      </p:sp>
      <p:sp>
        <p:nvSpPr>
          <p:cNvPr id="121" name="TextBox 120"/>
          <p:cNvSpPr txBox="1"/>
          <p:nvPr/>
        </p:nvSpPr>
        <p:spPr>
          <a:xfrm>
            <a:off x="1078992" y="3108960"/>
            <a:ext cx="3877056" cy="215444"/>
          </a:xfrm>
          <a:prstGeom prst="rect">
            <a:avLst/>
          </a:prstGeom>
          <a:noFill/>
        </p:spPr>
        <p:txBody>
          <a:bodyPr wrap="square" lIns="0" tIns="0" rIns="0" bIns="0" anchor="t">
            <a:spAutoFit/>
          </a:bodyPr>
          <a:lstStyle/>
          <a:p>
            <a:pPr algn="l">
              <a:lnSpc>
                <a:spcPct val="100000"/>
              </a:lnSpc>
            </a:pPr>
            <a:r>
              <a:rPr sz="1400" b="0" dirty="0">
                <a:solidFill>
                  <a:srgbClr val="333333"/>
                </a:solidFill>
                <a:latin typeface="Arial"/>
                <a:ea typeface="楷体"/>
              </a:rPr>
              <a:t>+14.5%, </a:t>
            </a:r>
            <a:r>
              <a:rPr sz="1400" b="0" dirty="0" err="1">
                <a:solidFill>
                  <a:srgbClr val="333333"/>
                </a:solidFill>
                <a:latin typeface="Arial"/>
                <a:ea typeface="楷体"/>
              </a:rPr>
              <a:t>below the sell-side center by ~</a:t>
            </a:r>
            <a:r>
              <a:rPr sz="1400" b="0" dirty="0">
                <a:solidFill>
                  <a:srgbClr val="333333"/>
                </a:solidFill>
                <a:latin typeface="Arial"/>
                <a:ea typeface="楷体"/>
              </a:rPr>
              <a:t>11-15%</a:t>
            </a:r>
          </a:p>
        </p:txBody>
      </p:sp>
      <p:sp>
        <p:nvSpPr>
          <p:cNvPr id="122" name="Rectangle 121"/>
          <p:cNvSpPr/>
          <p:nvPr/>
        </p:nvSpPr>
        <p:spPr>
          <a:xfrm>
            <a:off x="5230368" y="2295144"/>
            <a:ext cx="10972" cy="1051560"/>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3" name="TextBox 122"/>
          <p:cNvSpPr txBox="1"/>
          <p:nvPr/>
        </p:nvSpPr>
        <p:spPr>
          <a:xfrm>
            <a:off x="5504688" y="2295144"/>
            <a:ext cx="3877056" cy="215444"/>
          </a:xfrm>
          <a:prstGeom prst="rect">
            <a:avLst/>
          </a:prstGeom>
          <a:noFill/>
        </p:spPr>
        <p:txBody>
          <a:bodyPr wrap="square" lIns="0" tIns="0" rIns="0" bIns="0" anchor="t">
            <a:spAutoFit/>
          </a:bodyPr>
          <a:lstStyle/>
          <a:p>
            <a:pPr algn="l">
              <a:lnSpc>
                <a:spcPct val="100000"/>
              </a:lnSpc>
            </a:pPr>
            <a:r>
              <a:rPr sz="1400" b="1">
                <a:solidFill>
                  <a:srgbClr val="666666"/>
                </a:solidFill>
                <a:latin typeface="Arial"/>
                <a:ea typeface="楷体"/>
              </a:rPr>
              <a:t>Unit Net Profit</a:t>
            </a:r>
          </a:p>
        </p:txBody>
      </p:sp>
      <p:sp>
        <p:nvSpPr>
          <p:cNvPr id="124" name="TextBox 123"/>
          <p:cNvSpPr txBox="1"/>
          <p:nvPr/>
        </p:nvSpPr>
        <p:spPr>
          <a:xfrm>
            <a:off x="5504688" y="2523744"/>
            <a:ext cx="3877056" cy="502920"/>
          </a:xfrm>
          <a:prstGeom prst="rect">
            <a:avLst/>
          </a:prstGeom>
          <a:noFill/>
        </p:spPr>
        <p:txBody>
          <a:bodyPr wrap="square" lIns="0" tIns="0" rIns="0" bIns="0" anchor="t">
            <a:spAutoFit/>
          </a:bodyPr>
          <a:lstStyle/>
          <a:p>
            <a:pPr algn="l">
              <a:lnSpc>
                <a:spcPct val="100000"/>
              </a:lnSpc>
            </a:pPr>
            <a:r>
              <a:rPr sz="2600" b="1">
                <a:solidFill>
                  <a:srgbClr val="051C2C"/>
                </a:solidFill>
                <a:latin typeface="Georgia"/>
                <a:ea typeface="楷体"/>
              </a:rPr>
              <a:t>≈RMB0.082/Wh</a:t>
            </a:r>
          </a:p>
        </p:txBody>
      </p:sp>
      <p:sp>
        <p:nvSpPr>
          <p:cNvPr id="125" name="TextBox 124"/>
          <p:cNvSpPr txBox="1"/>
          <p:nvPr/>
        </p:nvSpPr>
        <p:spPr>
          <a:xfrm>
            <a:off x="5504688" y="3108960"/>
            <a:ext cx="3877056" cy="215444"/>
          </a:xfrm>
          <a:prstGeom prst="rect">
            <a:avLst/>
          </a:prstGeom>
          <a:noFill/>
        </p:spPr>
        <p:txBody>
          <a:bodyPr wrap="square" lIns="0" tIns="0" rIns="0" bIns="0" anchor="t">
            <a:spAutoFit/>
          </a:bodyPr>
          <a:lstStyle/>
          <a:p>
            <a:pPr algn="l">
              <a:lnSpc>
                <a:spcPct val="100000"/>
              </a:lnSpc>
            </a:pPr>
            <a:r>
              <a:rPr sz="1400" b="0">
                <a:solidFill>
                  <a:srgbClr val="333333"/>
                </a:solidFill>
                <a:latin typeface="Arial"/>
                <a:ea typeface="楷体"/>
              </a:rPr>
              <a:t>All-time low — breakdown below the RMB0.090 line</a:t>
            </a:r>
          </a:p>
        </p:txBody>
      </p:sp>
      <p:sp>
        <p:nvSpPr>
          <p:cNvPr id="126" name="Rectangle 125"/>
          <p:cNvSpPr/>
          <p:nvPr/>
        </p:nvSpPr>
        <p:spPr>
          <a:xfrm>
            <a:off x="9656064" y="2295144"/>
            <a:ext cx="10972" cy="1051560"/>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7" name="TextBox 126"/>
          <p:cNvSpPr txBox="1"/>
          <p:nvPr/>
        </p:nvSpPr>
        <p:spPr>
          <a:xfrm>
            <a:off x="9930384" y="2295144"/>
            <a:ext cx="3877056" cy="215444"/>
          </a:xfrm>
          <a:prstGeom prst="rect">
            <a:avLst/>
          </a:prstGeom>
          <a:noFill/>
        </p:spPr>
        <p:txBody>
          <a:bodyPr wrap="square" lIns="0" tIns="0" rIns="0" bIns="0" anchor="t">
            <a:spAutoFit/>
          </a:bodyPr>
          <a:lstStyle/>
          <a:p>
            <a:pPr algn="l">
              <a:lnSpc>
                <a:spcPct val="100000"/>
              </a:lnSpc>
            </a:pPr>
            <a:r>
              <a:rPr sz="1400" b="1">
                <a:solidFill>
                  <a:srgbClr val="666666"/>
                </a:solidFill>
                <a:latin typeface="Arial"/>
                <a:ea typeface="楷体"/>
              </a:rPr>
              <a:t>Revenue</a:t>
            </a:r>
          </a:p>
        </p:txBody>
      </p:sp>
      <p:sp>
        <p:nvSpPr>
          <p:cNvPr id="128" name="TextBox 127"/>
          <p:cNvSpPr txBox="1"/>
          <p:nvPr/>
        </p:nvSpPr>
        <p:spPr>
          <a:xfrm>
            <a:off x="9930384" y="2523744"/>
            <a:ext cx="3877056" cy="502920"/>
          </a:xfrm>
          <a:prstGeom prst="rect">
            <a:avLst/>
          </a:prstGeom>
          <a:noFill/>
        </p:spPr>
        <p:txBody>
          <a:bodyPr wrap="square" lIns="0" tIns="0" rIns="0" bIns="0" anchor="t">
            <a:spAutoFit/>
          </a:bodyPr>
          <a:lstStyle/>
          <a:p>
            <a:pPr algn="l">
              <a:lnSpc>
                <a:spcPct val="100000"/>
              </a:lnSpc>
            </a:pPr>
            <a:r>
              <a:rPr sz="2600" b="1">
                <a:solidFill>
                  <a:srgbClr val="051C2C"/>
                </a:solidFill>
                <a:latin typeface="Georgia"/>
                <a:ea typeface="楷体"/>
              </a:rPr>
              <a:t>RMB165.2bn</a:t>
            </a:r>
          </a:p>
        </p:txBody>
      </p:sp>
      <p:sp>
        <p:nvSpPr>
          <p:cNvPr id="129" name="TextBox 128"/>
          <p:cNvSpPr txBox="1"/>
          <p:nvPr/>
        </p:nvSpPr>
        <p:spPr>
          <a:xfrm>
            <a:off x="9930384" y="3108960"/>
            <a:ext cx="3877056" cy="215444"/>
          </a:xfrm>
          <a:prstGeom prst="rect">
            <a:avLst/>
          </a:prstGeom>
          <a:noFill/>
        </p:spPr>
        <p:txBody>
          <a:bodyPr wrap="square" lIns="0" tIns="0" rIns="0" bIns="0" anchor="t">
            <a:spAutoFit/>
          </a:bodyPr>
          <a:lstStyle/>
          <a:p>
            <a:pPr algn="l">
              <a:lnSpc>
                <a:spcPct val="100000"/>
              </a:lnSpc>
            </a:pPr>
            <a:r>
              <a:rPr sz="1400" b="0">
                <a:solidFill>
                  <a:srgbClr val="333333"/>
                </a:solidFill>
                <a:latin typeface="Arial"/>
                <a:ea typeface="楷体"/>
              </a:rPr>
              <a:t>+58.6%, record single-quarter high</a:t>
            </a:r>
          </a:p>
        </p:txBody>
      </p:sp>
      <p:sp>
        <p:nvSpPr>
          <p:cNvPr id="130" name="TextBox 129"/>
          <p:cNvSpPr txBox="1"/>
          <p:nvPr/>
        </p:nvSpPr>
        <p:spPr>
          <a:xfrm>
            <a:off x="1371600" y="3849624"/>
            <a:ext cx="2926080" cy="219456"/>
          </a:xfrm>
          <a:prstGeom prst="rect">
            <a:avLst/>
          </a:prstGeom>
          <a:noFill/>
        </p:spPr>
        <p:txBody>
          <a:bodyPr wrap="square" lIns="0" tIns="0" rIns="0" bIns="0" anchor="t">
            <a:spAutoFit/>
          </a:bodyPr>
          <a:lstStyle/>
          <a:p>
            <a:pPr algn="l">
              <a:lnSpc>
                <a:spcPct val="100000"/>
              </a:lnSpc>
            </a:pPr>
            <a:r>
              <a:rPr sz="1400" b="1">
                <a:solidFill>
                  <a:srgbClr val="666666"/>
                </a:solidFill>
                <a:latin typeface="Arial"/>
                <a:ea typeface="楷体"/>
              </a:rPr>
              <a:t>Metric</a:t>
            </a:r>
          </a:p>
        </p:txBody>
      </p:sp>
      <p:sp>
        <p:nvSpPr>
          <p:cNvPr id="131" name="TextBox 130"/>
          <p:cNvSpPr txBox="1"/>
          <p:nvPr/>
        </p:nvSpPr>
        <p:spPr>
          <a:xfrm>
            <a:off x="4480560" y="3849624"/>
            <a:ext cx="4023360" cy="219456"/>
          </a:xfrm>
          <a:prstGeom prst="rect">
            <a:avLst/>
          </a:prstGeom>
          <a:noFill/>
        </p:spPr>
        <p:txBody>
          <a:bodyPr wrap="square" lIns="0" tIns="0" rIns="0" bIns="0" anchor="t">
            <a:spAutoFit/>
          </a:bodyPr>
          <a:lstStyle/>
          <a:p>
            <a:pPr algn="l">
              <a:lnSpc>
                <a:spcPct val="100000"/>
              </a:lnSpc>
            </a:pPr>
            <a:r>
              <a:rPr sz="1400" b="1">
                <a:solidFill>
                  <a:srgbClr val="666666"/>
                </a:solidFill>
                <a:latin typeface="Arial"/>
                <a:ea typeface="楷体"/>
              </a:rPr>
              <a:t>Pre-Results Expectations</a:t>
            </a:r>
          </a:p>
        </p:txBody>
      </p:sp>
      <p:sp>
        <p:nvSpPr>
          <p:cNvPr id="132" name="TextBox 131"/>
          <p:cNvSpPr txBox="1"/>
          <p:nvPr/>
        </p:nvSpPr>
        <p:spPr>
          <a:xfrm>
            <a:off x="8686800" y="3849624"/>
            <a:ext cx="4023360" cy="219456"/>
          </a:xfrm>
          <a:prstGeom prst="rect">
            <a:avLst/>
          </a:prstGeom>
          <a:noFill/>
        </p:spPr>
        <p:txBody>
          <a:bodyPr wrap="square" lIns="0" tIns="0" rIns="0" bIns="0" anchor="t">
            <a:spAutoFit/>
          </a:bodyPr>
          <a:lstStyle/>
          <a:p>
            <a:pPr algn="l">
              <a:lnSpc>
                <a:spcPct val="100000"/>
              </a:lnSpc>
            </a:pPr>
            <a:r>
              <a:rPr sz="1400" b="1">
                <a:solidFill>
                  <a:srgbClr val="666666"/>
                </a:solidFill>
                <a:latin typeface="Arial"/>
                <a:ea typeface="楷体"/>
              </a:rPr>
              <a:t>Actual</a:t>
            </a:r>
          </a:p>
        </p:txBody>
      </p:sp>
      <p:sp>
        <p:nvSpPr>
          <p:cNvPr id="133" name="TextBox 132"/>
          <p:cNvSpPr txBox="1"/>
          <p:nvPr/>
        </p:nvSpPr>
        <p:spPr>
          <a:xfrm>
            <a:off x="11978640" y="3849624"/>
            <a:ext cx="2103120" cy="219456"/>
          </a:xfrm>
          <a:prstGeom prst="rect">
            <a:avLst/>
          </a:prstGeom>
          <a:noFill/>
        </p:spPr>
        <p:txBody>
          <a:bodyPr wrap="square" lIns="0" tIns="0" rIns="0" bIns="0" anchor="t">
            <a:spAutoFit/>
          </a:bodyPr>
          <a:lstStyle/>
          <a:p>
            <a:pPr algn="l">
              <a:lnSpc>
                <a:spcPct val="100000"/>
              </a:lnSpc>
            </a:pPr>
            <a:r>
              <a:rPr sz="1400" b="1">
                <a:solidFill>
                  <a:srgbClr val="666666"/>
                </a:solidFill>
                <a:latin typeface="Arial"/>
                <a:ea typeface="楷体"/>
              </a:rPr>
              <a:t>Verdict</a:t>
            </a:r>
          </a:p>
        </p:txBody>
      </p:sp>
      <p:sp>
        <p:nvSpPr>
          <p:cNvPr id="134" name="Rectangle 133"/>
          <p:cNvSpPr/>
          <p:nvPr/>
        </p:nvSpPr>
        <p:spPr>
          <a:xfrm>
            <a:off x="804672" y="4142232"/>
            <a:ext cx="13277088" cy="13716"/>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6" name="TextBox 135"/>
          <p:cNvSpPr txBox="1"/>
          <p:nvPr/>
        </p:nvSpPr>
        <p:spPr>
          <a:xfrm>
            <a:off x="1371600" y="4361688"/>
            <a:ext cx="2926080" cy="274320"/>
          </a:xfrm>
          <a:prstGeom prst="rect">
            <a:avLst/>
          </a:prstGeom>
          <a:noFill/>
        </p:spPr>
        <p:txBody>
          <a:bodyPr wrap="square" lIns="0" tIns="0" rIns="0" bIns="0" anchor="t">
            <a:spAutoFit/>
          </a:bodyPr>
          <a:lstStyle/>
          <a:p>
            <a:pPr algn="l">
              <a:lnSpc>
                <a:spcPct val="100000"/>
              </a:lnSpc>
            </a:pPr>
            <a:r>
              <a:rPr sz="1400" b="1">
                <a:solidFill>
                  <a:srgbClr val="051C2C"/>
                </a:solidFill>
                <a:latin typeface="Arial"/>
                <a:ea typeface="楷体"/>
              </a:rPr>
              <a:t>Sales Volume</a:t>
            </a:r>
          </a:p>
        </p:txBody>
      </p:sp>
      <p:sp>
        <p:nvSpPr>
          <p:cNvPr id="137" name="TextBox 136"/>
          <p:cNvSpPr txBox="1"/>
          <p:nvPr/>
        </p:nvSpPr>
        <p:spPr>
          <a:xfrm>
            <a:off x="4480560" y="4361688"/>
            <a:ext cx="4023360" cy="215444"/>
          </a:xfrm>
          <a:prstGeom prst="rect">
            <a:avLst/>
          </a:prstGeom>
          <a:noFill/>
        </p:spPr>
        <p:txBody>
          <a:bodyPr wrap="square" lIns="0" tIns="0" rIns="0" bIns="0" anchor="t">
            <a:spAutoFit/>
          </a:bodyPr>
          <a:lstStyle/>
          <a:p>
            <a:pPr algn="l">
              <a:lnSpc>
                <a:spcPct val="100000"/>
              </a:lnSpc>
            </a:pPr>
            <a:r>
              <a:rPr sz="1400" b="0">
                <a:solidFill>
                  <a:srgbClr val="333333"/>
                </a:solidFill>
                <a:latin typeface="Arial"/>
                <a:ea typeface="楷体"/>
              </a:rPr>
              <a:t>260-265GWh (JPM; GSe ~260GWh consistent)</a:t>
            </a:r>
          </a:p>
        </p:txBody>
      </p:sp>
      <p:sp>
        <p:nvSpPr>
          <p:cNvPr id="138" name="TextBox 137"/>
          <p:cNvSpPr txBox="1"/>
          <p:nvPr/>
        </p:nvSpPr>
        <p:spPr>
          <a:xfrm>
            <a:off x="8686800" y="4361688"/>
            <a:ext cx="4023360" cy="215444"/>
          </a:xfrm>
          <a:prstGeom prst="rect">
            <a:avLst/>
          </a:prstGeom>
          <a:noFill/>
        </p:spPr>
        <p:txBody>
          <a:bodyPr wrap="square" lIns="0" tIns="0" rIns="0" bIns="0" anchor="t">
            <a:spAutoFit/>
          </a:bodyPr>
          <a:lstStyle/>
          <a:p>
            <a:pPr algn="l">
              <a:lnSpc>
                <a:spcPct val="100000"/>
              </a:lnSpc>
            </a:pPr>
            <a:r>
              <a:rPr sz="1400" b="0">
                <a:solidFill>
                  <a:srgbClr val="333333"/>
                </a:solidFill>
                <a:latin typeface="Arial"/>
                <a:ea typeface="楷体"/>
              </a:rPr>
              <a:t>Over 260GWh (ESS ~25%)</a:t>
            </a:r>
          </a:p>
        </p:txBody>
      </p:sp>
      <p:sp>
        <p:nvSpPr>
          <p:cNvPr id="139" name="TextBox 138"/>
          <p:cNvSpPr txBox="1"/>
          <p:nvPr/>
        </p:nvSpPr>
        <p:spPr>
          <a:xfrm>
            <a:off x="11978640" y="4361688"/>
            <a:ext cx="2103120" cy="215444"/>
          </a:xfrm>
          <a:prstGeom prst="rect">
            <a:avLst/>
          </a:prstGeom>
          <a:noFill/>
        </p:spPr>
        <p:txBody>
          <a:bodyPr wrap="square" lIns="0" tIns="0" rIns="0" bIns="0" anchor="t">
            <a:spAutoFit/>
          </a:bodyPr>
          <a:lstStyle/>
          <a:p>
            <a:pPr algn="l">
              <a:lnSpc>
                <a:spcPct val="100000"/>
              </a:lnSpc>
            </a:pPr>
            <a:r>
              <a:rPr sz="1400" b="1">
                <a:solidFill>
                  <a:srgbClr val="051C2C"/>
                </a:solidFill>
                <a:latin typeface="Arial"/>
                <a:ea typeface="楷体"/>
              </a:rPr>
              <a:t>In Line</a:t>
            </a:r>
          </a:p>
        </p:txBody>
      </p:sp>
      <p:sp>
        <p:nvSpPr>
          <p:cNvPr id="140" name="Rectangle 139"/>
          <p:cNvSpPr/>
          <p:nvPr/>
        </p:nvSpPr>
        <p:spPr>
          <a:xfrm>
            <a:off x="804672" y="4782312"/>
            <a:ext cx="13277088" cy="7315"/>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2" name="TextBox 141"/>
          <p:cNvSpPr txBox="1"/>
          <p:nvPr/>
        </p:nvSpPr>
        <p:spPr>
          <a:xfrm>
            <a:off x="1371600" y="5020056"/>
            <a:ext cx="2926080" cy="274320"/>
          </a:xfrm>
          <a:prstGeom prst="rect">
            <a:avLst/>
          </a:prstGeom>
          <a:noFill/>
        </p:spPr>
        <p:txBody>
          <a:bodyPr wrap="square" lIns="0" tIns="0" rIns="0" bIns="0" anchor="t">
            <a:spAutoFit/>
          </a:bodyPr>
          <a:lstStyle/>
          <a:p>
            <a:pPr algn="l">
              <a:lnSpc>
                <a:spcPct val="100000"/>
              </a:lnSpc>
            </a:pPr>
            <a:r>
              <a:rPr sz="1400" b="1">
                <a:solidFill>
                  <a:srgbClr val="051C2C"/>
                </a:solidFill>
                <a:latin typeface="Arial"/>
                <a:ea typeface="楷体"/>
              </a:rPr>
              <a:t>GPM</a:t>
            </a:r>
          </a:p>
        </p:txBody>
      </p:sp>
      <p:sp>
        <p:nvSpPr>
          <p:cNvPr id="143" name="TextBox 142"/>
          <p:cNvSpPr txBox="1"/>
          <p:nvPr/>
        </p:nvSpPr>
        <p:spPr>
          <a:xfrm>
            <a:off x="4480560" y="5020056"/>
            <a:ext cx="4023360" cy="215444"/>
          </a:xfrm>
          <a:prstGeom prst="rect">
            <a:avLst/>
          </a:prstGeom>
          <a:noFill/>
        </p:spPr>
        <p:txBody>
          <a:bodyPr wrap="square" lIns="0" tIns="0" rIns="0" bIns="0" anchor="t">
            <a:spAutoFit/>
          </a:bodyPr>
          <a:lstStyle/>
          <a:p>
            <a:pPr algn="l">
              <a:lnSpc>
                <a:spcPct val="100000"/>
              </a:lnSpc>
            </a:pPr>
            <a:r>
              <a:rPr sz="1400" b="0">
                <a:solidFill>
                  <a:srgbClr val="333333"/>
                </a:solidFill>
                <a:latin typeface="Arial"/>
                <a:ea typeface="楷体"/>
              </a:rPr>
              <a:t>GSe 24.5% / BofAe 23.9% (Oct 21 original reports)</a:t>
            </a:r>
          </a:p>
        </p:txBody>
      </p:sp>
      <p:sp>
        <p:nvSpPr>
          <p:cNvPr id="144" name="TextBox 143"/>
          <p:cNvSpPr txBox="1"/>
          <p:nvPr/>
        </p:nvSpPr>
        <p:spPr>
          <a:xfrm>
            <a:off x="8686800" y="5020056"/>
            <a:ext cx="4023360" cy="215444"/>
          </a:xfrm>
          <a:prstGeom prst="rect">
            <a:avLst/>
          </a:prstGeom>
          <a:noFill/>
        </p:spPr>
        <p:txBody>
          <a:bodyPr wrap="square" lIns="0" tIns="0" rIns="0" bIns="0" anchor="t">
            <a:spAutoFit/>
          </a:bodyPr>
          <a:lstStyle/>
          <a:p>
            <a:pPr algn="l">
              <a:lnSpc>
                <a:spcPct val="100000"/>
              </a:lnSpc>
            </a:pPr>
            <a:r>
              <a:rPr sz="1400" b="0">
                <a:solidFill>
                  <a:srgbClr val="333333"/>
                </a:solidFill>
                <a:latin typeface="Arial"/>
                <a:ea typeface="楷体"/>
              </a:rPr>
              <a:t>20.69%, down for two straight quarters</a:t>
            </a:r>
          </a:p>
        </p:txBody>
      </p:sp>
      <p:sp>
        <p:nvSpPr>
          <p:cNvPr id="145" name="TextBox 144"/>
          <p:cNvSpPr txBox="1"/>
          <p:nvPr/>
        </p:nvSpPr>
        <p:spPr>
          <a:xfrm>
            <a:off x="11978640" y="5020056"/>
            <a:ext cx="2103120" cy="215444"/>
          </a:xfrm>
          <a:prstGeom prst="rect">
            <a:avLst/>
          </a:prstGeom>
          <a:noFill/>
        </p:spPr>
        <p:txBody>
          <a:bodyPr wrap="square" lIns="0" tIns="0" rIns="0" bIns="0" anchor="t">
            <a:spAutoFit/>
          </a:bodyPr>
          <a:lstStyle/>
          <a:p>
            <a:pPr algn="l">
              <a:lnSpc>
                <a:spcPct val="100000"/>
              </a:lnSpc>
            </a:pPr>
            <a:r>
              <a:rPr sz="1400" b="1">
                <a:solidFill>
                  <a:srgbClr val="333333"/>
                </a:solidFill>
                <a:latin typeface="Arial"/>
                <a:ea typeface="楷体"/>
              </a:rPr>
              <a:t>Deteriorated</a:t>
            </a:r>
          </a:p>
        </p:txBody>
      </p:sp>
      <p:sp>
        <p:nvSpPr>
          <p:cNvPr id="146" name="Rectangle 145"/>
          <p:cNvSpPr/>
          <p:nvPr/>
        </p:nvSpPr>
        <p:spPr>
          <a:xfrm>
            <a:off x="804672" y="5440680"/>
            <a:ext cx="13277088" cy="7315"/>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8" name="TextBox 147"/>
          <p:cNvSpPr txBox="1"/>
          <p:nvPr/>
        </p:nvSpPr>
        <p:spPr>
          <a:xfrm>
            <a:off x="1371600" y="5678424"/>
            <a:ext cx="2926080" cy="274320"/>
          </a:xfrm>
          <a:prstGeom prst="rect">
            <a:avLst/>
          </a:prstGeom>
          <a:noFill/>
        </p:spPr>
        <p:txBody>
          <a:bodyPr wrap="square" lIns="0" tIns="0" rIns="0" bIns="0" anchor="t">
            <a:spAutoFit/>
          </a:bodyPr>
          <a:lstStyle/>
          <a:p>
            <a:pPr algn="l">
              <a:lnSpc>
                <a:spcPct val="100000"/>
              </a:lnSpc>
            </a:pPr>
            <a:r>
              <a:rPr sz="1400" b="1">
                <a:solidFill>
                  <a:srgbClr val="051C2C"/>
                </a:solidFill>
                <a:latin typeface="Arial"/>
                <a:ea typeface="楷体"/>
              </a:rPr>
              <a:t>Operating Cash Flow</a:t>
            </a:r>
          </a:p>
        </p:txBody>
      </p:sp>
      <p:sp>
        <p:nvSpPr>
          <p:cNvPr id="149" name="TextBox 148"/>
          <p:cNvSpPr txBox="1"/>
          <p:nvPr/>
        </p:nvSpPr>
        <p:spPr>
          <a:xfrm>
            <a:off x="4480560" y="5678424"/>
            <a:ext cx="4023360" cy="215444"/>
          </a:xfrm>
          <a:prstGeom prst="rect">
            <a:avLst/>
          </a:prstGeom>
          <a:noFill/>
        </p:spPr>
        <p:txBody>
          <a:bodyPr wrap="square" lIns="0" tIns="0" rIns="0" bIns="0" anchor="t">
            <a:spAutoFit/>
          </a:bodyPr>
          <a:lstStyle/>
          <a:p>
            <a:pPr algn="l">
              <a:lnSpc>
                <a:spcPct val="100000"/>
              </a:lnSpc>
            </a:pPr>
            <a:r>
              <a:rPr sz="1400" b="0">
                <a:solidFill>
                  <a:srgbClr val="333333"/>
                </a:solidFill>
                <a:latin typeface="Arial"/>
                <a:ea typeface="楷体"/>
              </a:rPr>
              <a:t>No quantified expectation seen (Q2 RMB26.5bn)</a:t>
            </a:r>
          </a:p>
        </p:txBody>
      </p:sp>
      <p:sp>
        <p:nvSpPr>
          <p:cNvPr id="150" name="TextBox 149"/>
          <p:cNvSpPr txBox="1"/>
          <p:nvPr/>
        </p:nvSpPr>
        <p:spPr>
          <a:xfrm>
            <a:off x="8686800" y="5678424"/>
            <a:ext cx="4023360" cy="215444"/>
          </a:xfrm>
          <a:prstGeom prst="rect">
            <a:avLst/>
          </a:prstGeom>
          <a:noFill/>
        </p:spPr>
        <p:txBody>
          <a:bodyPr wrap="square" lIns="0" tIns="0" rIns="0" bIns="0" anchor="t">
            <a:spAutoFit/>
          </a:bodyPr>
          <a:lstStyle/>
          <a:p>
            <a:pPr algn="l">
              <a:lnSpc>
                <a:spcPct val="100000"/>
              </a:lnSpc>
            </a:pPr>
            <a:r>
              <a:rPr sz="1400" b="0">
                <a:solidFill>
                  <a:srgbClr val="333333"/>
                </a:solidFill>
                <a:latin typeface="Arial"/>
                <a:ea typeface="楷体"/>
              </a:rPr>
              <a:t>RMB1.4bn in 3Q (Q1 33.7/Q2 26.5)</a:t>
            </a:r>
          </a:p>
        </p:txBody>
      </p:sp>
      <p:sp>
        <p:nvSpPr>
          <p:cNvPr id="151" name="TextBox 150"/>
          <p:cNvSpPr txBox="1"/>
          <p:nvPr/>
        </p:nvSpPr>
        <p:spPr>
          <a:xfrm>
            <a:off x="11978640" y="5678424"/>
            <a:ext cx="2103120" cy="215444"/>
          </a:xfrm>
          <a:prstGeom prst="rect">
            <a:avLst/>
          </a:prstGeom>
          <a:noFill/>
        </p:spPr>
        <p:txBody>
          <a:bodyPr wrap="square" lIns="0" tIns="0" rIns="0" bIns="0" anchor="t">
            <a:spAutoFit/>
          </a:bodyPr>
          <a:lstStyle/>
          <a:p>
            <a:pPr algn="l">
              <a:lnSpc>
                <a:spcPct val="100000"/>
              </a:lnSpc>
            </a:pPr>
            <a:r>
              <a:rPr sz="1400" b="1">
                <a:solidFill>
                  <a:srgbClr val="333333"/>
                </a:solidFill>
                <a:latin typeface="Arial"/>
                <a:ea typeface="楷体"/>
              </a:rPr>
              <a:t>Warning</a:t>
            </a:r>
          </a:p>
        </p:txBody>
      </p:sp>
      <p:sp>
        <p:nvSpPr>
          <p:cNvPr id="152" name="Rectangle 151"/>
          <p:cNvSpPr/>
          <p:nvPr/>
        </p:nvSpPr>
        <p:spPr>
          <a:xfrm>
            <a:off x="804672" y="6099048"/>
            <a:ext cx="13277088" cy="7315"/>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4" name="TextBox 153"/>
          <p:cNvSpPr txBox="1"/>
          <p:nvPr/>
        </p:nvSpPr>
        <p:spPr>
          <a:xfrm>
            <a:off x="1371600" y="6336792"/>
            <a:ext cx="2926080" cy="274320"/>
          </a:xfrm>
          <a:prstGeom prst="rect">
            <a:avLst/>
          </a:prstGeom>
          <a:noFill/>
        </p:spPr>
        <p:txBody>
          <a:bodyPr wrap="square" lIns="0" tIns="0" rIns="0" bIns="0" anchor="t">
            <a:spAutoFit/>
          </a:bodyPr>
          <a:lstStyle/>
          <a:p>
            <a:pPr algn="l">
              <a:lnSpc>
                <a:spcPct val="100000"/>
              </a:lnSpc>
            </a:pPr>
            <a:r>
              <a:rPr sz="1400" b="1">
                <a:solidFill>
                  <a:srgbClr val="051C2C"/>
                </a:solidFill>
                <a:latin typeface="Arial"/>
                <a:ea typeface="楷体"/>
              </a:rPr>
              <a:t>Attributable NP ex-Non-Recurring</a:t>
            </a:r>
          </a:p>
        </p:txBody>
      </p:sp>
      <p:sp>
        <p:nvSpPr>
          <p:cNvPr id="155" name="TextBox 154"/>
          <p:cNvSpPr txBox="1"/>
          <p:nvPr/>
        </p:nvSpPr>
        <p:spPr>
          <a:xfrm>
            <a:off x="4480560" y="6336792"/>
            <a:ext cx="4023360" cy="215444"/>
          </a:xfrm>
          <a:prstGeom prst="rect">
            <a:avLst/>
          </a:prstGeom>
          <a:noFill/>
        </p:spPr>
        <p:txBody>
          <a:bodyPr wrap="square" lIns="0" tIns="0" rIns="0" bIns="0" anchor="t">
            <a:spAutoFit/>
          </a:bodyPr>
          <a:lstStyle/>
          <a:p>
            <a:pPr algn="l">
              <a:lnSpc>
                <a:spcPct val="100000"/>
              </a:lnSpc>
            </a:pPr>
            <a:r>
              <a:rPr sz="1400" b="0">
                <a:solidFill>
                  <a:srgbClr val="333333"/>
                </a:solidFill>
                <a:latin typeface="Arial"/>
                <a:ea typeface="楷体"/>
              </a:rPr>
              <a:t>No quantified expectation seen (2Q26 ex-non-recurring RMB21.0bn)</a:t>
            </a:r>
          </a:p>
        </p:txBody>
      </p:sp>
      <p:sp>
        <p:nvSpPr>
          <p:cNvPr id="156" name="TextBox 155"/>
          <p:cNvSpPr txBox="1"/>
          <p:nvPr/>
        </p:nvSpPr>
        <p:spPr>
          <a:xfrm>
            <a:off x="8686800" y="6336792"/>
            <a:ext cx="4023360" cy="215444"/>
          </a:xfrm>
          <a:prstGeom prst="rect">
            <a:avLst/>
          </a:prstGeom>
          <a:noFill/>
        </p:spPr>
        <p:txBody>
          <a:bodyPr wrap="square" lIns="0" tIns="0" rIns="0" bIns="0" anchor="t">
            <a:spAutoFit/>
          </a:bodyPr>
          <a:lstStyle/>
          <a:p>
            <a:pPr algn="l">
              <a:lnSpc>
                <a:spcPct val="100000"/>
              </a:lnSpc>
            </a:pPr>
            <a:r>
              <a:rPr sz="1400" b="0">
                <a:solidFill>
                  <a:srgbClr val="333333"/>
                </a:solidFill>
                <a:latin typeface="Arial"/>
                <a:ea typeface="楷体"/>
              </a:rPr>
              <a:t>RMB18.9bn, +14.9% YoY, -10% QoQ</a:t>
            </a:r>
          </a:p>
        </p:txBody>
      </p:sp>
      <p:sp>
        <p:nvSpPr>
          <p:cNvPr id="157" name="TextBox 156"/>
          <p:cNvSpPr txBox="1"/>
          <p:nvPr/>
        </p:nvSpPr>
        <p:spPr>
          <a:xfrm>
            <a:off x="11978640" y="6336792"/>
            <a:ext cx="2103120" cy="215444"/>
          </a:xfrm>
          <a:prstGeom prst="rect">
            <a:avLst/>
          </a:prstGeom>
          <a:noFill/>
        </p:spPr>
        <p:txBody>
          <a:bodyPr wrap="square" lIns="0" tIns="0" rIns="0" bIns="0" anchor="t">
            <a:spAutoFit/>
          </a:bodyPr>
          <a:lstStyle/>
          <a:p>
            <a:pPr algn="l">
              <a:lnSpc>
                <a:spcPct val="100000"/>
              </a:lnSpc>
            </a:pPr>
            <a:r>
              <a:rPr sz="1400" b="1">
                <a:solidFill>
                  <a:srgbClr val="333333"/>
                </a:solidFill>
                <a:latin typeface="Arial"/>
                <a:ea typeface="楷体"/>
              </a:rPr>
              <a:t>Up YoY, Down QoQ</a:t>
            </a:r>
          </a:p>
        </p:txBody>
      </p:sp>
      <p:sp>
        <p:nvSpPr>
          <p:cNvPr id="158" name="Rectangle 157"/>
          <p:cNvSpPr/>
          <p:nvPr/>
        </p:nvSpPr>
        <p:spPr>
          <a:xfrm>
            <a:off x="804672" y="6757416"/>
            <a:ext cx="13277088" cy="7315"/>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0" name="TextBox 159"/>
          <p:cNvSpPr txBox="1"/>
          <p:nvPr/>
        </p:nvSpPr>
        <p:spPr>
          <a:xfrm>
            <a:off x="1371600" y="6995160"/>
            <a:ext cx="2926080" cy="274320"/>
          </a:xfrm>
          <a:prstGeom prst="rect">
            <a:avLst/>
          </a:prstGeom>
          <a:noFill/>
        </p:spPr>
        <p:txBody>
          <a:bodyPr wrap="square" lIns="0" tIns="0" rIns="0" bIns="0" anchor="t">
            <a:spAutoFit/>
          </a:bodyPr>
          <a:lstStyle/>
          <a:p>
            <a:pPr algn="l">
              <a:lnSpc>
                <a:spcPct val="100000"/>
              </a:lnSpc>
            </a:pPr>
            <a:r>
              <a:rPr sz="1400" b="1">
                <a:solidFill>
                  <a:srgbClr val="051C2C"/>
                </a:solidFill>
                <a:latin typeface="Arial"/>
                <a:ea typeface="楷体"/>
              </a:rPr>
              <a:t>9M Progress</a:t>
            </a:r>
          </a:p>
        </p:txBody>
      </p:sp>
      <p:sp>
        <p:nvSpPr>
          <p:cNvPr id="161" name="TextBox 160"/>
          <p:cNvSpPr txBox="1"/>
          <p:nvPr/>
        </p:nvSpPr>
        <p:spPr>
          <a:xfrm>
            <a:off x="4480560" y="6995160"/>
            <a:ext cx="4023360" cy="215444"/>
          </a:xfrm>
          <a:prstGeom prst="rect">
            <a:avLst/>
          </a:prstGeom>
          <a:noFill/>
        </p:spPr>
        <p:txBody>
          <a:bodyPr wrap="square" lIns="0" tIns="0" rIns="0" bIns="0" anchor="t">
            <a:spAutoFit/>
          </a:bodyPr>
          <a:lstStyle/>
          <a:p>
            <a:pPr algn="l">
              <a:lnSpc>
                <a:spcPct val="100000"/>
              </a:lnSpc>
            </a:pPr>
            <a:r>
              <a:rPr sz="1400" b="0">
                <a:solidFill>
                  <a:srgbClr val="333333"/>
                </a:solidFill>
                <a:latin typeface="Arial"/>
                <a:ea typeface="楷体"/>
              </a:rPr>
              <a:t>Old full-year consensus RMB96.2bn</a:t>
            </a:r>
          </a:p>
        </p:txBody>
      </p:sp>
      <p:sp>
        <p:nvSpPr>
          <p:cNvPr id="162" name="TextBox 161"/>
          <p:cNvSpPr txBox="1"/>
          <p:nvPr/>
        </p:nvSpPr>
        <p:spPr>
          <a:xfrm>
            <a:off x="8686800" y="6995160"/>
            <a:ext cx="4023360" cy="215444"/>
          </a:xfrm>
          <a:prstGeom prst="rect">
            <a:avLst/>
          </a:prstGeom>
          <a:noFill/>
        </p:spPr>
        <p:txBody>
          <a:bodyPr wrap="square" lIns="0" tIns="0" rIns="0" bIns="0" anchor="t">
            <a:spAutoFit/>
          </a:bodyPr>
          <a:lstStyle/>
          <a:p>
            <a:pPr algn="l">
              <a:lnSpc>
                <a:spcPct val="100000"/>
              </a:lnSpc>
            </a:pPr>
            <a:r>
              <a:rPr sz="1400" b="0" dirty="0">
                <a:solidFill>
                  <a:srgbClr val="333333"/>
                </a:solidFill>
                <a:latin typeface="Arial"/>
                <a:ea typeface="楷体"/>
              </a:rPr>
              <a:t>RMB64.5bn = 67% of old RMB96.2bn</a:t>
            </a:r>
          </a:p>
        </p:txBody>
      </p:sp>
      <p:sp>
        <p:nvSpPr>
          <p:cNvPr id="163" name="TextBox 162"/>
          <p:cNvSpPr txBox="1"/>
          <p:nvPr/>
        </p:nvSpPr>
        <p:spPr>
          <a:xfrm>
            <a:off x="11978640" y="6995160"/>
            <a:ext cx="2103120" cy="215444"/>
          </a:xfrm>
          <a:prstGeom prst="rect">
            <a:avLst/>
          </a:prstGeom>
          <a:noFill/>
        </p:spPr>
        <p:txBody>
          <a:bodyPr wrap="square" lIns="0" tIns="0" rIns="0" bIns="0" anchor="t">
            <a:spAutoFit/>
          </a:bodyPr>
          <a:lstStyle/>
          <a:p>
            <a:pPr algn="l">
              <a:lnSpc>
                <a:spcPct val="100000"/>
              </a:lnSpc>
            </a:pPr>
            <a:r>
              <a:rPr sz="1400" b="1">
                <a:solidFill>
                  <a:srgbClr val="333333"/>
                </a:solidFill>
                <a:latin typeface="Arial"/>
                <a:ea typeface="楷体"/>
              </a:rPr>
              <a:t>4Q needs +49% QoQ</a:t>
            </a:r>
          </a:p>
        </p:txBody>
      </p:sp>
      <p:sp>
        <p:nvSpPr>
          <p:cNvPr id="164" name="Rectangle 163"/>
          <p:cNvSpPr/>
          <p:nvPr/>
        </p:nvSpPr>
        <p:spPr>
          <a:xfrm>
            <a:off x="804672" y="7415783"/>
            <a:ext cx="13277088" cy="13716"/>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69" name="Picture 168" descr="image.png"/>
          <p:cNvPicPr>
            <a:picLocks noChangeAspect="1"/>
          </p:cNvPicPr>
          <p:nvPr/>
        </p:nvPicPr>
        <p:blipFill>
          <a:blip r:embed="rId2"/>
          <a:stretch>
            <a:fillRect/>
          </a:stretch>
        </p:blipFill>
        <p:spPr>
          <a:xfrm>
            <a:off x="1051560" y="4370832"/>
            <a:ext cx="219456" cy="219456"/>
          </a:xfrm>
          <a:prstGeom prst="rect">
            <a:avLst/>
          </a:prstGeom>
        </p:spPr>
      </p:pic>
      <p:pic>
        <p:nvPicPr>
          <p:cNvPr id="170" name="Picture 169" descr="image.png"/>
          <p:cNvPicPr>
            <a:picLocks noChangeAspect="1"/>
          </p:cNvPicPr>
          <p:nvPr/>
        </p:nvPicPr>
        <p:blipFill>
          <a:blip r:embed="rId3"/>
          <a:stretch>
            <a:fillRect/>
          </a:stretch>
        </p:blipFill>
        <p:spPr>
          <a:xfrm>
            <a:off x="1051560" y="5029200"/>
            <a:ext cx="219456" cy="219456"/>
          </a:xfrm>
          <a:prstGeom prst="rect">
            <a:avLst/>
          </a:prstGeom>
        </p:spPr>
      </p:pic>
      <p:pic>
        <p:nvPicPr>
          <p:cNvPr id="171" name="Picture 170" descr="image.png"/>
          <p:cNvPicPr>
            <a:picLocks noChangeAspect="1"/>
          </p:cNvPicPr>
          <p:nvPr/>
        </p:nvPicPr>
        <p:blipFill>
          <a:blip r:embed="rId4"/>
          <a:stretch>
            <a:fillRect/>
          </a:stretch>
        </p:blipFill>
        <p:spPr>
          <a:xfrm>
            <a:off x="1051560" y="5687568"/>
            <a:ext cx="219456" cy="219456"/>
          </a:xfrm>
          <a:prstGeom prst="rect">
            <a:avLst/>
          </a:prstGeom>
        </p:spPr>
      </p:pic>
      <p:pic>
        <p:nvPicPr>
          <p:cNvPr id="172" name="Picture 171" descr="image.png"/>
          <p:cNvPicPr>
            <a:picLocks noChangeAspect="1"/>
          </p:cNvPicPr>
          <p:nvPr/>
        </p:nvPicPr>
        <p:blipFill>
          <a:blip r:embed="rId3"/>
          <a:stretch>
            <a:fillRect/>
          </a:stretch>
        </p:blipFill>
        <p:spPr>
          <a:xfrm>
            <a:off x="1051560" y="6345936"/>
            <a:ext cx="219456" cy="219456"/>
          </a:xfrm>
          <a:prstGeom prst="rect">
            <a:avLst/>
          </a:prstGeom>
        </p:spPr>
      </p:pic>
      <p:pic>
        <p:nvPicPr>
          <p:cNvPr id="173" name="Picture 172" descr="image.png"/>
          <p:cNvPicPr>
            <a:picLocks noChangeAspect="1"/>
          </p:cNvPicPr>
          <p:nvPr/>
        </p:nvPicPr>
        <p:blipFill>
          <a:blip r:embed="rId4"/>
          <a:stretch>
            <a:fillRect/>
          </a:stretch>
        </p:blipFill>
        <p:spPr>
          <a:xfrm>
            <a:off x="1051560" y="7004304"/>
            <a:ext cx="219456" cy="219456"/>
          </a:xfrm>
          <a:prstGeom prst="rect">
            <a:avLst/>
          </a:prstGeom>
        </p:spPr>
      </p:pic>
      <p:sp>
        <p:nvSpPr>
          <p:cNvPr id="6" name="chrome-rule-top">
            <a:extLst>
              <a:ext uri="{FF2B5EF4-FFF2-40B4-BE49-F238E27FC236}">
                <a16:creationId xmlns:a16="http://schemas.microsoft.com/office/drawing/2014/main" id="{E23F669A-D85F-99B2-0F80-BC19873C97AF}"/>
              </a:ext>
            </a:extLst>
          </p:cNvPr>
          <p:cNvSpPr/>
          <p:nvPr/>
        </p:nvSpPr>
        <p:spPr>
          <a:xfrm>
            <a:off x="800100" y="1743710"/>
            <a:ext cx="16687800" cy="10160"/>
          </a:xfrm>
          <a:prstGeom prst="rect">
            <a:avLst/>
          </a:prstGeom>
          <a:solidFill>
            <a:srgbClr val="000000"/>
          </a:solidFill>
          <a:ln>
            <a:noFill/>
          </a:ln>
        </p:spPr>
        <p:txBody>
          <a:bodyPr/>
          <a:lstStyle/>
          <a:p>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02 3Q26 Results Review › Earnings Quality Teardown</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nSpc>
                <a:spcPts val="3320"/>
              </a:lnSpc>
            </a:pPr>
            <a:r>
              <a:rPr lang="en-US" altLang="zh-CN" sz="2800" b="1" noProof="1">
                <a:solidFill>
                  <a:srgbClr val="000000"/>
                </a:solidFill>
                <a:latin typeface="Georgia"/>
                <a:ea typeface="楷体"/>
              </a:rPr>
              <a:t>RMB61bn revenue gain only RMB2.7bn profit; RMB1.3bn QoQ decline driven by taxes and impairments, partly offset by FX</a:t>
            </a:r>
            <a:endParaRPr lang="en-US" altLang="zh-CN"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YoY: revenue up, profit not; QoQ: taxes + impairments + GPM; ex-non-recurring 88.8%, Q3 cash flow RMB1.4bn — quality weakened in tandem</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44" name="c15-bg"/>
          <p:cNvSpPr/>
          <p:nvPr/>
        </p:nvSpPr>
        <p:spPr>
          <a:xfrm>
            <a:off x="800100" y="8026400"/>
            <a:ext cx="16662400" cy="508000"/>
          </a:xfrm>
          <a:prstGeom prst="rect">
            <a:avLst/>
          </a:prstGeom>
          <a:solidFill>
            <a:srgbClr val="051C2C"/>
          </a:solidFill>
          <a:ln>
            <a:noFill/>
          </a:ln>
        </p:spPr>
        <p:txBody>
          <a:bodyPr/>
          <a:lstStyle/>
          <a:p>
            <a:endParaRPr lang="zh-CN" altLang="en-US"/>
          </a:p>
        </p:txBody>
      </p:sp>
      <p:sp>
        <p:nvSpPr>
          <p:cNvPr id="45" name="c15-label"/>
          <p:cNvSpPr txBox="1"/>
          <p:nvPr/>
        </p:nvSpPr>
        <p:spPr>
          <a:xfrm>
            <a:off x="1054100" y="8026400"/>
            <a:ext cx="1612900" cy="508000"/>
          </a:xfrm>
          <a:prstGeom prst="rect">
            <a:avLst/>
          </a:prstGeom>
          <a:noFill/>
          <a:ln>
            <a:noFill/>
          </a:ln>
        </p:spPr>
        <p:txBody>
          <a:bodyPr wrap="none" lIns="0" tIns="0" rIns="0" bIns="0" rtlCol="0" anchor="ctr"/>
          <a:lstStyle/>
          <a:p>
            <a:pPr algn="l">
              <a:lnSpc>
                <a:spcPts val="2033"/>
              </a:lnSpc>
            </a:pPr>
            <a:r>
              <a:rPr lang="en-US" sz="1400" noProof="1">
                <a:solidFill>
                  <a:srgbClr val="8FA3B0"/>
                </a:solidFill>
                <a:latin typeface="Arial"/>
                <a:ea typeface="楷体"/>
              </a:rPr>
              <a:t>READ ACROSS</a:t>
            </a:r>
            <a:endParaRPr lang="en-US" sz="1400" noProof="1"/>
          </a:p>
        </p:txBody>
      </p:sp>
      <p:sp>
        <p:nvSpPr>
          <p:cNvPr id="46" name="c15-rule"/>
          <p:cNvSpPr/>
          <p:nvPr/>
        </p:nvSpPr>
        <p:spPr>
          <a:xfrm>
            <a:off x="2667000" y="8026400"/>
            <a:ext cx="10160" cy="508000"/>
          </a:xfrm>
          <a:prstGeom prst="rect">
            <a:avLst/>
          </a:prstGeom>
          <a:solidFill>
            <a:srgbClr val="24435A"/>
          </a:solidFill>
          <a:ln>
            <a:noFill/>
          </a:ln>
        </p:spPr>
        <p:txBody>
          <a:bodyPr/>
          <a:lstStyle/>
          <a:p>
            <a:endParaRPr lang="zh-CN" altLang="en-US"/>
          </a:p>
        </p:txBody>
      </p:sp>
      <p:sp>
        <p:nvSpPr>
          <p:cNvPr id="47" name="c15-text"/>
          <p:cNvSpPr txBox="1"/>
          <p:nvPr/>
        </p:nvSpPr>
        <p:spPr>
          <a:xfrm>
            <a:off x="3004126" y="8026400"/>
            <a:ext cx="10922000" cy="508000"/>
          </a:xfrm>
          <a:prstGeom prst="rect">
            <a:avLst/>
          </a:prstGeom>
          <a:noFill/>
          <a:ln>
            <a:noFill/>
          </a:ln>
        </p:spPr>
        <p:txBody>
          <a:bodyPr wrap="none" lIns="0" tIns="0" rIns="0" bIns="0" rtlCol="0" anchor="ctr"/>
          <a:lstStyle/>
          <a:p>
            <a:pPr algn="l">
              <a:lnSpc>
                <a:spcPts val="2323"/>
              </a:lnSpc>
            </a:pPr>
            <a:r>
              <a:rPr lang="en-US" sz="1600" noProof="1">
                <a:solidFill>
                  <a:srgbClr val="FFFFFF"/>
                </a:solidFill>
                <a:latin typeface="Arial"/>
                <a:ea typeface="楷体"/>
              </a:rPr>
              <a:t>The miss = margin erosion from mix + tax + impairments, not demand; quality is deteriorating — 4Q26 must show pass-through and cash flow repair</a:t>
            </a:r>
            <a:endParaRPr lang="en-US" sz="1600" noProof="1"/>
          </a:p>
        </p:txBody>
      </p:sp>
      <p:sp>
        <p:nvSpPr>
          <p:cNvPr id="48"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3Q standalone line items = company 3Q report (9M26) minus the 2026 interim report, backed out; 3Q25 standalone GPM and 2Q26 ex-non-recurring figures are on a UBS basis or calculated by this report, as marked. 2. Cash collection ratio = cash received from goods sold ÷ revenue (9M cumulative caliber). 3. Management attribution (earnings briefing Oct 20, Cailian Press media relay): proactively shortening payment terms / prepayments / R&amp;D funding support; inventory growth is mainly shipped goods.</a:t>
            </a:r>
            <a:endParaRPr lang="en-US" sz="1400" noProof="1"/>
          </a:p>
        </p:txBody>
      </p:sp>
      <p:sp>
        <p:nvSpPr>
          <p:cNvPr id="49"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50"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company 2026 3Q report; earnings briefing (Oct 20); UBS (Oct 21); this report's calculations</a:t>
            </a:r>
            <a:endParaRPr lang="en-US" sz="1400" noProof="1"/>
          </a:p>
        </p:txBody>
      </p:sp>
      <p:sp>
        <p:nvSpPr>
          <p:cNvPr id="51"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52"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12</a:t>
            </a:r>
            <a:endParaRPr lang="en-US" sz="1400" noProof="1"/>
          </a:p>
        </p:txBody>
      </p:sp>
      <p:sp>
        <p:nvSpPr>
          <p:cNvPr id="53" name="Rectangle 52"/>
          <p:cNvSpPr/>
          <p:nvPr/>
        </p:nvSpPr>
        <p:spPr>
          <a:xfrm>
            <a:off x="804672" y="1883664"/>
            <a:ext cx="8503920" cy="5843016"/>
          </a:xfrm>
          <a:prstGeom prst="rect">
            <a:avLst/>
          </a:prstGeom>
          <a:solidFill>
            <a:srgbClr val="E3F2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TextBox 53"/>
          <p:cNvSpPr txBox="1"/>
          <p:nvPr/>
        </p:nvSpPr>
        <p:spPr>
          <a:xfrm>
            <a:off x="1051560" y="2112264"/>
            <a:ext cx="7315200" cy="192024"/>
          </a:xfrm>
          <a:prstGeom prst="rect">
            <a:avLst/>
          </a:prstGeom>
          <a:noFill/>
        </p:spPr>
        <p:txBody>
          <a:bodyPr wrap="square" lIns="0" tIns="0" rIns="0" bIns="0" anchor="t">
            <a:spAutoFit/>
          </a:bodyPr>
          <a:lstStyle/>
          <a:p>
            <a:pPr algn="l">
              <a:lnSpc>
                <a:spcPct val="100000"/>
              </a:lnSpc>
            </a:pPr>
            <a:r>
              <a:rPr sz="1400" b="1">
                <a:solidFill>
                  <a:srgbClr val="666666"/>
                </a:solidFill>
                <a:latin typeface="Arial"/>
                <a:ea typeface="楷体"/>
              </a:rPr>
              <a:t>EARNINGS BRIDGE — YoY / QoQ Dual Calibers</a:t>
            </a:r>
          </a:p>
        </p:txBody>
      </p:sp>
      <p:sp>
        <p:nvSpPr>
          <p:cNvPr id="55" name="TextBox 54"/>
          <p:cNvSpPr txBox="1"/>
          <p:nvPr/>
        </p:nvSpPr>
        <p:spPr>
          <a:xfrm>
            <a:off x="1051560" y="2395728"/>
            <a:ext cx="7863840" cy="548640"/>
          </a:xfrm>
          <a:prstGeom prst="rect">
            <a:avLst/>
          </a:prstGeom>
          <a:noFill/>
        </p:spPr>
        <p:txBody>
          <a:bodyPr wrap="square" lIns="0" tIns="0" rIns="0" bIns="0" anchor="t">
            <a:spAutoFit/>
          </a:bodyPr>
          <a:lstStyle/>
          <a:p>
            <a:pPr algn="l">
              <a:lnSpc>
                <a:spcPct val="100000"/>
              </a:lnSpc>
            </a:pPr>
            <a:r>
              <a:rPr sz="1700" b="1">
                <a:solidFill>
                  <a:srgbClr val="051C2C"/>
                </a:solidFill>
                <a:latin typeface="Arial"/>
                <a:ea typeface="楷体"/>
              </a:rPr>
              <a:t>What the miss is made of: not demand, but margin and quality</a:t>
            </a:r>
          </a:p>
        </p:txBody>
      </p:sp>
      <p:sp>
        <p:nvSpPr>
          <p:cNvPr id="67" name="TextBox 66"/>
          <p:cNvSpPr txBox="1"/>
          <p:nvPr/>
        </p:nvSpPr>
        <p:spPr>
          <a:xfrm>
            <a:off x="1051560" y="5394960"/>
            <a:ext cx="7863840" cy="237744"/>
          </a:xfrm>
          <a:prstGeom prst="rect">
            <a:avLst/>
          </a:prstGeom>
          <a:noFill/>
        </p:spPr>
        <p:txBody>
          <a:bodyPr wrap="square" lIns="0" tIns="0" rIns="0" bIns="0" anchor="t">
            <a:spAutoFit/>
          </a:bodyPr>
          <a:lstStyle/>
          <a:p>
            <a:pPr algn="l">
              <a:lnSpc>
                <a:spcPct val="100000"/>
              </a:lnSpc>
            </a:pPr>
            <a:r>
              <a:rPr sz="1500" b="1">
                <a:solidFill>
                  <a:srgbClr val="051C2C"/>
                </a:solidFill>
                <a:latin typeface="Georgia"/>
                <a:ea typeface="楷体"/>
              </a:rPr>
              <a:t>QoQ (3Q26 vs 2Q26): where the RMB1.3bn attributable NP decline went</a:t>
            </a:r>
          </a:p>
        </p:txBody>
      </p:sp>
      <p:graphicFrame>
        <p:nvGraphicFramePr>
          <p:cNvPr id="68" name="Chart 67"/>
          <p:cNvGraphicFramePr>
            <a:graphicFrameLocks noGrp="1"/>
          </p:cNvGraphicFramePr>
          <p:nvPr>
            <p:extLst>
              <p:ext uri="{D42A27DB-BD31-4B8C-83A1-F6EECF244321}">
                <p14:modId xmlns:p14="http://schemas.microsoft.com/office/powerpoint/2010/main" val="1422942348"/>
              </p:ext>
            </p:extLst>
          </p:nvPr>
        </p:nvGraphicFramePr>
        <p:xfrm>
          <a:off x="960120" y="5669280"/>
          <a:ext cx="8183879" cy="2011680"/>
        </p:xfrm>
        <a:graphic>
          <a:graphicData uri="http://schemas.openxmlformats.org/drawingml/2006/chart">
            <c:chart xmlns:c="http://schemas.openxmlformats.org/drawingml/2006/chart" xmlns:r="http://schemas.openxmlformats.org/officeDocument/2006/relationships" r:id="rId2"/>
          </a:graphicData>
        </a:graphic>
      </p:graphicFrame>
      <p:sp>
        <p:nvSpPr>
          <p:cNvPr id="69" name="Rectangle 68"/>
          <p:cNvSpPr/>
          <p:nvPr/>
        </p:nvSpPr>
        <p:spPr>
          <a:xfrm>
            <a:off x="9528048" y="1883664"/>
            <a:ext cx="7955279" cy="5843016"/>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TextBox 69"/>
          <p:cNvSpPr txBox="1"/>
          <p:nvPr/>
        </p:nvSpPr>
        <p:spPr>
          <a:xfrm>
            <a:off x="9774936" y="2112264"/>
            <a:ext cx="6858000" cy="192024"/>
          </a:xfrm>
          <a:prstGeom prst="rect">
            <a:avLst/>
          </a:prstGeom>
          <a:noFill/>
        </p:spPr>
        <p:txBody>
          <a:bodyPr wrap="square" lIns="0" tIns="0" rIns="0" bIns="0" anchor="t">
            <a:spAutoFit/>
          </a:bodyPr>
          <a:lstStyle/>
          <a:p>
            <a:pPr algn="l">
              <a:lnSpc>
                <a:spcPct val="100000"/>
              </a:lnSpc>
            </a:pPr>
            <a:r>
              <a:rPr sz="1400" b="1">
                <a:solidFill>
                  <a:srgbClr val="666666"/>
                </a:solidFill>
                <a:latin typeface="Arial"/>
                <a:ea typeface="楷体"/>
              </a:rPr>
              <a:t>QUALITY FLAGS — Red Flags and Offsets</a:t>
            </a:r>
          </a:p>
        </p:txBody>
      </p:sp>
      <p:sp>
        <p:nvSpPr>
          <p:cNvPr id="71" name="TextBox 70"/>
          <p:cNvSpPr txBox="1"/>
          <p:nvPr/>
        </p:nvSpPr>
        <p:spPr>
          <a:xfrm>
            <a:off x="9774936" y="2395728"/>
            <a:ext cx="7315200" cy="548640"/>
          </a:xfrm>
          <a:prstGeom prst="rect">
            <a:avLst/>
          </a:prstGeom>
          <a:noFill/>
        </p:spPr>
        <p:txBody>
          <a:bodyPr wrap="square" lIns="0" tIns="0" rIns="0" bIns="0" anchor="t">
            <a:spAutoFit/>
          </a:bodyPr>
          <a:lstStyle/>
          <a:p>
            <a:pPr algn="l">
              <a:lnSpc>
                <a:spcPct val="100000"/>
              </a:lnSpc>
            </a:pPr>
            <a:r>
              <a:rPr sz="1700" b="1">
                <a:solidFill>
                  <a:srgbClr val="051C2C"/>
                </a:solidFill>
                <a:latin typeface="Arial"/>
                <a:ea typeface="楷体"/>
              </a:rPr>
              <a:t>Beyond margins, quality metrics are weakening too</a:t>
            </a:r>
          </a:p>
        </p:txBody>
      </p:sp>
      <p:sp>
        <p:nvSpPr>
          <p:cNvPr id="73" name="TextBox 72"/>
          <p:cNvSpPr txBox="1"/>
          <p:nvPr/>
        </p:nvSpPr>
        <p:spPr>
          <a:xfrm>
            <a:off x="10149840" y="2825745"/>
            <a:ext cx="7132320" cy="219456"/>
          </a:xfrm>
          <a:prstGeom prst="rect">
            <a:avLst/>
          </a:prstGeom>
          <a:noFill/>
        </p:spPr>
        <p:txBody>
          <a:bodyPr wrap="square" lIns="0" tIns="0" rIns="0" bIns="0" anchor="t">
            <a:spAutoFit/>
          </a:bodyPr>
          <a:lstStyle/>
          <a:p>
            <a:pPr algn="l">
              <a:lnSpc>
                <a:spcPct val="100000"/>
              </a:lnSpc>
            </a:pPr>
            <a:r>
              <a:rPr sz="1400" b="1">
                <a:solidFill>
                  <a:srgbClr val="051C2C"/>
                </a:solidFill>
                <a:latin typeface="Arial"/>
                <a:ea typeface="楷体"/>
              </a:rPr>
              <a:t>Non-Recurring Reliance</a:t>
            </a:r>
          </a:p>
        </p:txBody>
      </p:sp>
      <p:sp>
        <p:nvSpPr>
          <p:cNvPr id="74" name="TextBox 73"/>
          <p:cNvSpPr txBox="1"/>
          <p:nvPr/>
        </p:nvSpPr>
        <p:spPr>
          <a:xfrm>
            <a:off x="10149840" y="3072633"/>
            <a:ext cx="7086600" cy="434799"/>
          </a:xfrm>
          <a:prstGeom prst="rect">
            <a:avLst/>
          </a:prstGeom>
          <a:noFill/>
        </p:spPr>
        <p:txBody>
          <a:bodyPr wrap="square" lIns="0" tIns="0" rIns="0" bIns="0" anchor="t">
            <a:spAutoFit/>
          </a:bodyPr>
          <a:lstStyle/>
          <a:p>
            <a:pPr algn="l">
              <a:lnSpc>
                <a:spcPct val="105000"/>
              </a:lnSpc>
            </a:pPr>
            <a:r>
              <a:rPr sz="1400" b="0" dirty="0" err="1">
                <a:solidFill>
                  <a:srgbClr val="333333"/>
                </a:solidFill>
                <a:latin typeface="Arial"/>
                <a:ea typeface="楷体"/>
              </a:rPr>
              <a:t>Non-recurring items</a:t>
            </a:r>
            <a:r>
              <a:rPr sz="1400" b="0" dirty="0">
                <a:solidFill>
                  <a:srgbClr val="333333"/>
                </a:solidFill>
                <a:latin typeface="Arial"/>
                <a:ea typeface="楷体"/>
              </a:rPr>
              <a:t> RMB2.4</a:t>
            </a:r>
            <a:r>
              <a:rPr sz="1400" b="0" dirty="0" err="1">
                <a:solidFill>
                  <a:srgbClr val="333333"/>
                </a:solidFill>
                <a:latin typeface="Arial"/>
                <a:ea typeface="楷体"/>
              </a:rPr>
              <a:t>bn </a:t>
            </a:r>
            <a:r>
              <a:rPr sz="1400" b="0" dirty="0">
                <a:solidFill>
                  <a:srgbClr val="333333"/>
                </a:solidFill>
                <a:latin typeface="Arial"/>
                <a:ea typeface="楷体"/>
              </a:rPr>
              <a:t>= </a:t>
            </a:r>
            <a:r>
              <a:rPr sz="1400" b="0" dirty="0" err="1">
                <a:solidFill>
                  <a:srgbClr val="333333"/>
                </a:solidFill>
                <a:latin typeface="Arial"/>
                <a:ea typeface="楷体"/>
              </a:rPr>
              <a:t>attributable NP </a:t>
            </a:r>
            <a:r>
              <a:rPr sz="1400" b="0" dirty="0">
                <a:solidFill>
                  <a:srgbClr val="333333"/>
                </a:solidFill>
                <a:latin typeface="Arial"/>
                <a:ea typeface="楷体"/>
              </a:rPr>
              <a:t>11.2% (</a:t>
            </a:r>
            <a:r>
              <a:rPr sz="1400" b="0" dirty="0" err="1">
                <a:solidFill>
                  <a:srgbClr val="333333"/>
                </a:solidFill>
                <a:latin typeface="Arial"/>
                <a:ea typeface="楷体"/>
              </a:rPr>
              <a:t>pre-tax: government grants </a:t>
            </a:r>
            <a:r>
              <a:rPr sz="1400" b="0" dirty="0">
                <a:solidFill>
                  <a:srgbClr val="333333"/>
                </a:solidFill>
                <a:latin typeface="Arial"/>
                <a:ea typeface="楷体"/>
              </a:rPr>
              <a:t>RMB1.9</a:t>
            </a:r>
            <a:r>
              <a:rPr sz="1400" b="0" dirty="0" err="1">
                <a:solidFill>
                  <a:srgbClr val="333333"/>
                </a:solidFill>
                <a:latin typeface="Arial"/>
                <a:ea typeface="楷体"/>
              </a:rPr>
              <a:t>bn </a:t>
            </a:r>
            <a:r>
              <a:rPr sz="1400" b="0" dirty="0">
                <a:solidFill>
                  <a:srgbClr val="333333"/>
                </a:solidFill>
                <a:latin typeface="Arial"/>
                <a:ea typeface="楷体"/>
              </a:rPr>
              <a:t>+ </a:t>
            </a:r>
            <a:r>
              <a:rPr sz="1400" b="0" dirty="0" err="1">
                <a:solidFill>
                  <a:srgbClr val="333333"/>
                </a:solidFill>
                <a:latin typeface="Arial"/>
                <a:ea typeface="楷体"/>
              </a:rPr>
              <a:t>financial assets </a:t>
            </a:r>
            <a:r>
              <a:rPr sz="1400" b="0" dirty="0">
                <a:solidFill>
                  <a:srgbClr val="333333"/>
                </a:solidFill>
                <a:latin typeface="Arial"/>
                <a:ea typeface="楷体"/>
              </a:rPr>
              <a:t>RMB1.5</a:t>
            </a:r>
            <a:r>
              <a:rPr sz="1400" b="0" dirty="0" err="1">
                <a:solidFill>
                  <a:srgbClr val="333333"/>
                </a:solidFill>
                <a:latin typeface="Arial"/>
                <a:ea typeface="楷体"/>
              </a:rPr>
              <a:t>bn; after tax and offsets, total </a:t>
            </a:r>
            <a:r>
              <a:rPr sz="1400" b="0" dirty="0">
                <a:solidFill>
                  <a:srgbClr val="333333"/>
                </a:solidFill>
                <a:latin typeface="Arial"/>
                <a:ea typeface="楷体"/>
              </a:rPr>
              <a:t>RMB2.4</a:t>
            </a:r>
            <a:r>
              <a:rPr sz="1400" b="0" dirty="0" err="1">
                <a:solidFill>
                  <a:srgbClr val="333333"/>
                </a:solidFill>
                <a:latin typeface="Arial"/>
                <a:ea typeface="楷体"/>
              </a:rPr>
              <a:t>bn </a:t>
            </a:r>
            <a:r>
              <a:rPr sz="1400" b="0" dirty="0">
                <a:solidFill>
                  <a:srgbClr val="333333"/>
                </a:solidFill>
                <a:latin typeface="Arial"/>
                <a:ea typeface="楷体"/>
              </a:rPr>
              <a:t>); </a:t>
            </a:r>
            <a:r>
              <a:rPr sz="1400" b="0" dirty="0" err="1">
                <a:solidFill>
                  <a:srgbClr val="333333"/>
                </a:solidFill>
                <a:latin typeface="Arial"/>
                <a:ea typeface="楷体"/>
              </a:rPr>
              <a:t>ex-non-recurring </a:t>
            </a:r>
            <a:r>
              <a:rPr sz="1400" b="0" dirty="0">
                <a:solidFill>
                  <a:srgbClr val="333333"/>
                </a:solidFill>
                <a:latin typeface="Arial"/>
                <a:ea typeface="楷体"/>
              </a:rPr>
              <a:t>/ </a:t>
            </a:r>
            <a:r>
              <a:rPr sz="1400" b="0" dirty="0" err="1">
                <a:solidFill>
                  <a:srgbClr val="333333"/>
                </a:solidFill>
                <a:latin typeface="Arial"/>
                <a:ea typeface="楷体"/>
              </a:rPr>
              <a:t>attributable </a:t>
            </a:r>
            <a:r>
              <a:rPr sz="1400" b="0" dirty="0">
                <a:solidFill>
                  <a:srgbClr val="333333"/>
                </a:solidFill>
                <a:latin typeface="Arial"/>
                <a:ea typeface="楷体"/>
              </a:rPr>
              <a:t>88.8%</a:t>
            </a:r>
          </a:p>
        </p:txBody>
      </p:sp>
      <p:sp>
        <p:nvSpPr>
          <p:cNvPr id="75" name="Rectangle 74"/>
          <p:cNvSpPr/>
          <p:nvPr/>
        </p:nvSpPr>
        <p:spPr>
          <a:xfrm>
            <a:off x="9820656" y="3830288"/>
            <a:ext cx="7461504" cy="7315"/>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7" name="TextBox 76"/>
          <p:cNvSpPr txBox="1"/>
          <p:nvPr/>
        </p:nvSpPr>
        <p:spPr>
          <a:xfrm>
            <a:off x="10149840" y="3879933"/>
            <a:ext cx="7132320" cy="219456"/>
          </a:xfrm>
          <a:prstGeom prst="rect">
            <a:avLst/>
          </a:prstGeom>
          <a:noFill/>
        </p:spPr>
        <p:txBody>
          <a:bodyPr wrap="square" lIns="0" tIns="0" rIns="0" bIns="0" anchor="t">
            <a:spAutoFit/>
          </a:bodyPr>
          <a:lstStyle/>
          <a:p>
            <a:pPr algn="l">
              <a:lnSpc>
                <a:spcPct val="100000"/>
              </a:lnSpc>
            </a:pPr>
            <a:r>
              <a:rPr sz="1400" b="1" dirty="0">
                <a:solidFill>
                  <a:srgbClr val="051C2C"/>
                </a:solidFill>
                <a:latin typeface="Arial"/>
                <a:ea typeface="楷体"/>
              </a:rPr>
              <a:t>Cash Flow Warning</a:t>
            </a:r>
          </a:p>
        </p:txBody>
      </p:sp>
      <p:sp>
        <p:nvSpPr>
          <p:cNvPr id="78" name="TextBox 77"/>
          <p:cNvSpPr txBox="1"/>
          <p:nvPr/>
        </p:nvSpPr>
        <p:spPr>
          <a:xfrm>
            <a:off x="10149840" y="4126821"/>
            <a:ext cx="7086600" cy="434799"/>
          </a:xfrm>
          <a:prstGeom prst="rect">
            <a:avLst/>
          </a:prstGeom>
          <a:noFill/>
        </p:spPr>
        <p:txBody>
          <a:bodyPr wrap="square" lIns="0" tIns="0" rIns="0" bIns="0" anchor="t">
            <a:spAutoFit/>
          </a:bodyPr>
          <a:lstStyle/>
          <a:p>
            <a:pPr algn="l">
              <a:lnSpc>
                <a:spcPct val="105000"/>
              </a:lnSpc>
            </a:pPr>
            <a:r>
              <a:rPr sz="1400" b="0" dirty="0">
                <a:solidFill>
                  <a:srgbClr val="333333"/>
                </a:solidFill>
                <a:latin typeface="Arial"/>
                <a:ea typeface="楷体"/>
              </a:rPr>
              <a:t>3Q </a:t>
            </a:r>
            <a:r>
              <a:rPr sz="1400" b="0" dirty="0" err="1">
                <a:solidFill>
                  <a:srgbClr val="333333"/>
                </a:solidFill>
                <a:latin typeface="Arial"/>
                <a:ea typeface="楷体"/>
              </a:rPr>
              <a:t>operating cash flow </a:t>
            </a:r>
            <a:r>
              <a:rPr sz="1400" b="0" dirty="0">
                <a:solidFill>
                  <a:srgbClr val="333333"/>
                </a:solidFill>
                <a:latin typeface="Arial"/>
                <a:ea typeface="楷体"/>
              </a:rPr>
              <a:t>RMB1.4bn (Q1 RMB33.7bn / Q2 RMB26.5bn); </a:t>
            </a:r>
            <a:r>
              <a:rPr sz="1400" b="0" dirty="0" err="1">
                <a:solidFill>
                  <a:srgbClr val="333333"/>
                </a:solidFill>
                <a:latin typeface="Arial"/>
                <a:ea typeface="楷体"/>
              </a:rPr>
              <a:t>cash collection ratio </a:t>
            </a:r>
            <a:r>
              <a:rPr sz="1400" b="0" dirty="0">
                <a:solidFill>
                  <a:srgbClr val="333333"/>
                </a:solidFill>
                <a:latin typeface="Arial"/>
                <a:ea typeface="楷体"/>
              </a:rPr>
              <a:t>92.1% (9M26 cumulative; 9M25: 119.5%); </a:t>
            </a:r>
            <a:r>
              <a:rPr sz="1400" b="0" dirty="0" err="1">
                <a:solidFill>
                  <a:srgbClr val="333333"/>
                </a:solidFill>
                <a:latin typeface="Arial"/>
                <a:ea typeface="楷体"/>
              </a:rPr>
              <a:t>company attributes it to proactively shortening supplier payment terms</a:t>
            </a:r>
            <a:endParaRPr sz="1400" b="0" dirty="0">
              <a:solidFill>
                <a:srgbClr val="333333"/>
              </a:solidFill>
              <a:latin typeface="Arial"/>
              <a:ea typeface="楷体"/>
            </a:endParaRPr>
          </a:p>
        </p:txBody>
      </p:sp>
      <p:sp>
        <p:nvSpPr>
          <p:cNvPr id="79" name="Rectangle 78"/>
          <p:cNvSpPr/>
          <p:nvPr/>
        </p:nvSpPr>
        <p:spPr>
          <a:xfrm>
            <a:off x="9774936" y="4882896"/>
            <a:ext cx="7461504" cy="7315"/>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1" name="TextBox 80"/>
          <p:cNvSpPr txBox="1"/>
          <p:nvPr/>
        </p:nvSpPr>
        <p:spPr>
          <a:xfrm>
            <a:off x="10149840" y="4962644"/>
            <a:ext cx="7132320" cy="219456"/>
          </a:xfrm>
          <a:prstGeom prst="rect">
            <a:avLst/>
          </a:prstGeom>
          <a:noFill/>
        </p:spPr>
        <p:txBody>
          <a:bodyPr wrap="square" lIns="0" tIns="0" rIns="0" bIns="0" anchor="t">
            <a:spAutoFit/>
          </a:bodyPr>
          <a:lstStyle/>
          <a:p>
            <a:pPr algn="l">
              <a:lnSpc>
                <a:spcPct val="100000"/>
              </a:lnSpc>
            </a:pPr>
            <a:r>
              <a:rPr sz="1400" b="1">
                <a:solidFill>
                  <a:srgbClr val="051C2C"/>
                </a:solidFill>
                <a:latin typeface="Arial"/>
                <a:ea typeface="楷体"/>
              </a:rPr>
              <a:t>Balance Sheet Signals</a:t>
            </a:r>
          </a:p>
        </p:txBody>
      </p:sp>
      <p:sp>
        <p:nvSpPr>
          <p:cNvPr id="82" name="TextBox 81"/>
          <p:cNvSpPr txBox="1"/>
          <p:nvPr/>
        </p:nvSpPr>
        <p:spPr>
          <a:xfrm>
            <a:off x="10149840" y="5209532"/>
            <a:ext cx="7086600" cy="434799"/>
          </a:xfrm>
          <a:prstGeom prst="rect">
            <a:avLst/>
          </a:prstGeom>
          <a:noFill/>
        </p:spPr>
        <p:txBody>
          <a:bodyPr wrap="square" lIns="0" tIns="0" rIns="0" bIns="0" anchor="t">
            <a:spAutoFit/>
          </a:bodyPr>
          <a:lstStyle/>
          <a:p>
            <a:pPr algn="l">
              <a:lnSpc>
                <a:spcPct val="105000"/>
              </a:lnSpc>
            </a:pPr>
            <a:r>
              <a:rPr sz="1400" b="0" dirty="0" err="1">
                <a:solidFill>
                  <a:srgbClr val="333333"/>
                </a:solidFill>
                <a:latin typeface="Arial"/>
                <a:ea typeface="楷体"/>
              </a:rPr>
              <a:t>Receivables</a:t>
            </a:r>
            <a:r>
              <a:rPr sz="1400" b="0" dirty="0">
                <a:solidFill>
                  <a:srgbClr val="333333"/>
                </a:solidFill>
                <a:latin typeface="Arial"/>
                <a:ea typeface="楷体"/>
              </a:rPr>
              <a:t> +47.8%, </a:t>
            </a:r>
            <a:r>
              <a:rPr sz="1400" b="0" dirty="0" err="1">
                <a:solidFill>
                  <a:srgbClr val="333333"/>
                </a:solidFill>
                <a:latin typeface="Arial"/>
                <a:ea typeface="楷体"/>
              </a:rPr>
              <a:t>inventory</a:t>
            </a:r>
            <a:r>
              <a:rPr sz="1400" b="0" dirty="0">
                <a:solidFill>
                  <a:srgbClr val="333333"/>
                </a:solidFill>
                <a:latin typeface="Arial"/>
                <a:ea typeface="楷体"/>
              </a:rPr>
              <a:t> +53.2% (</a:t>
            </a:r>
            <a:r>
              <a:rPr sz="1400" b="0" dirty="0" err="1">
                <a:solidFill>
                  <a:srgbClr val="333333"/>
                </a:solidFill>
                <a:latin typeface="Arial"/>
                <a:ea typeface="楷体"/>
              </a:rPr>
              <a:t>vs </a:t>
            </a:r>
            <a:r>
              <a:rPr sz="1400" b="0" dirty="0">
                <a:solidFill>
                  <a:srgbClr val="333333"/>
                </a:solidFill>
                <a:latin typeface="Arial"/>
                <a:ea typeface="楷体"/>
              </a:rPr>
              <a:t>2025 </a:t>
            </a:r>
            <a:r>
              <a:rPr sz="1400" b="0" dirty="0" err="1">
                <a:solidFill>
                  <a:srgbClr val="333333"/>
                </a:solidFill>
                <a:latin typeface="Arial"/>
                <a:ea typeface="楷体"/>
              </a:rPr>
              <a:t>year-end; inventory is mainly shipped goods</a:t>
            </a:r>
            <a:r>
              <a:rPr sz="1400" b="0" dirty="0">
                <a:solidFill>
                  <a:srgbClr val="333333"/>
                </a:solidFill>
                <a:latin typeface="Arial"/>
                <a:ea typeface="楷体"/>
              </a:rPr>
              <a:t>); </a:t>
            </a:r>
            <a:r>
              <a:rPr sz="1400" b="0" dirty="0" err="1">
                <a:solidFill>
                  <a:srgbClr val="333333"/>
                </a:solidFill>
                <a:latin typeface="Arial"/>
                <a:ea typeface="楷体"/>
              </a:rPr>
              <a:t>contract liabilities</a:t>
            </a:r>
            <a:r>
              <a:rPr sz="1400" b="0" dirty="0">
                <a:solidFill>
                  <a:srgbClr val="333333"/>
                </a:solidFill>
                <a:latin typeface="Arial"/>
                <a:ea typeface="楷体"/>
              </a:rPr>
              <a:t> -17.4%; </a:t>
            </a:r>
            <a:r>
              <a:rPr sz="1400" b="0" dirty="0" err="1">
                <a:solidFill>
                  <a:srgbClr val="333333"/>
                </a:solidFill>
                <a:latin typeface="Arial"/>
                <a:ea typeface="楷体"/>
              </a:rPr>
              <a:t>short-term borrowings</a:t>
            </a:r>
            <a:r>
              <a:rPr sz="1400" b="0" dirty="0">
                <a:solidFill>
                  <a:srgbClr val="333333"/>
                </a:solidFill>
                <a:latin typeface="Arial"/>
                <a:ea typeface="楷体"/>
              </a:rPr>
              <a:t> +208%, </a:t>
            </a:r>
            <a:r>
              <a:rPr sz="1400" b="0" dirty="0" err="1">
                <a:solidFill>
                  <a:srgbClr val="333333"/>
                </a:solidFill>
                <a:latin typeface="Arial"/>
                <a:ea typeface="楷体"/>
              </a:rPr>
              <a:t>bonds payable</a:t>
            </a:r>
            <a:r>
              <a:rPr sz="1400" b="0" dirty="0">
                <a:solidFill>
                  <a:srgbClr val="333333"/>
                </a:solidFill>
                <a:latin typeface="Arial"/>
                <a:ea typeface="楷体"/>
              </a:rPr>
              <a:t> +1,432%</a:t>
            </a:r>
          </a:p>
        </p:txBody>
      </p:sp>
      <p:sp>
        <p:nvSpPr>
          <p:cNvPr id="83" name="Rectangle 82"/>
          <p:cNvSpPr/>
          <p:nvPr/>
        </p:nvSpPr>
        <p:spPr>
          <a:xfrm>
            <a:off x="9774936" y="5815584"/>
            <a:ext cx="7461504" cy="7315"/>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5" name="TextBox 84"/>
          <p:cNvSpPr txBox="1"/>
          <p:nvPr/>
        </p:nvSpPr>
        <p:spPr>
          <a:xfrm>
            <a:off x="10149840" y="5880342"/>
            <a:ext cx="7132320" cy="219456"/>
          </a:xfrm>
          <a:prstGeom prst="rect">
            <a:avLst/>
          </a:prstGeom>
          <a:noFill/>
        </p:spPr>
        <p:txBody>
          <a:bodyPr wrap="square" lIns="0" tIns="0" rIns="0" bIns="0" anchor="t">
            <a:spAutoFit/>
          </a:bodyPr>
          <a:lstStyle/>
          <a:p>
            <a:pPr algn="l">
              <a:lnSpc>
                <a:spcPct val="100000"/>
              </a:lnSpc>
            </a:pPr>
            <a:r>
              <a:rPr sz="1400" b="1" dirty="0" err="1">
                <a:solidFill>
                  <a:srgbClr val="051C2C"/>
                </a:solidFill>
                <a:latin typeface="Arial"/>
                <a:ea typeface="楷体"/>
              </a:rPr>
              <a:t>FX Double Hit</a:t>
            </a:r>
            <a:endParaRPr sz="1400" b="1" dirty="0">
              <a:solidFill>
                <a:srgbClr val="051C2C"/>
              </a:solidFill>
              <a:latin typeface="Arial"/>
              <a:ea typeface="楷体"/>
            </a:endParaRPr>
          </a:p>
        </p:txBody>
      </p:sp>
      <p:sp>
        <p:nvSpPr>
          <p:cNvPr id="86" name="TextBox 85"/>
          <p:cNvSpPr txBox="1"/>
          <p:nvPr/>
        </p:nvSpPr>
        <p:spPr>
          <a:xfrm>
            <a:off x="10149840" y="6127230"/>
            <a:ext cx="7086600" cy="208583"/>
          </a:xfrm>
          <a:prstGeom prst="rect">
            <a:avLst/>
          </a:prstGeom>
          <a:noFill/>
        </p:spPr>
        <p:txBody>
          <a:bodyPr wrap="square" lIns="0" tIns="0" rIns="0" bIns="0" anchor="t">
            <a:spAutoFit/>
          </a:bodyPr>
          <a:lstStyle/>
          <a:p>
            <a:pPr algn="l">
              <a:lnSpc>
                <a:spcPct val="105000"/>
              </a:lnSpc>
            </a:pPr>
            <a:r>
              <a:rPr sz="1400" b="0" dirty="0">
                <a:solidFill>
                  <a:srgbClr val="333333"/>
                </a:solidFill>
                <a:latin typeface="Arial"/>
                <a:ea typeface="楷体"/>
              </a:rPr>
              <a:t>9M </a:t>
            </a:r>
            <a:r>
              <a:rPr sz="1400" b="0" dirty="0" err="1">
                <a:solidFill>
                  <a:srgbClr val="333333"/>
                </a:solidFill>
                <a:latin typeface="Arial"/>
                <a:ea typeface="楷体"/>
              </a:rPr>
              <a:t>implied FX loss </a:t>
            </a:r>
            <a:r>
              <a:rPr sz="1400" b="0" dirty="0">
                <a:solidFill>
                  <a:srgbClr val="333333"/>
                </a:solidFill>
                <a:latin typeface="Arial"/>
                <a:ea typeface="楷体"/>
              </a:rPr>
              <a:t>≈RMB3.4</a:t>
            </a:r>
            <a:r>
              <a:rPr sz="1400" b="0" dirty="0" err="1">
                <a:solidFill>
                  <a:srgbClr val="333333"/>
                </a:solidFill>
                <a:latin typeface="Arial"/>
                <a:ea typeface="楷体"/>
              </a:rPr>
              <a:t>bn; FX effect on the cash flow statement </a:t>
            </a:r>
            <a:r>
              <a:rPr sz="1400" b="0" dirty="0">
                <a:solidFill>
                  <a:srgbClr val="333333"/>
                </a:solidFill>
                <a:latin typeface="Arial"/>
                <a:ea typeface="楷体"/>
              </a:rPr>
              <a:t>-RMB6.0</a:t>
            </a:r>
            <a:r>
              <a:rPr sz="1400" b="0" dirty="0" err="1">
                <a:solidFill>
                  <a:srgbClr val="333333"/>
                </a:solidFill>
                <a:latin typeface="Arial"/>
                <a:ea typeface="楷体"/>
              </a:rPr>
              <a:t>bn; OCI </a:t>
            </a:r>
            <a:r>
              <a:rPr sz="1400" b="0" dirty="0">
                <a:solidFill>
                  <a:srgbClr val="333333"/>
                </a:solidFill>
                <a:latin typeface="Arial"/>
                <a:ea typeface="楷体"/>
              </a:rPr>
              <a:t> </a:t>
            </a:r>
            <a:r>
              <a:rPr sz="1400" b="0" dirty="0" err="1">
                <a:solidFill>
                  <a:srgbClr val="333333"/>
                </a:solidFill>
                <a:latin typeface="Arial"/>
                <a:ea typeface="楷体"/>
              </a:rPr>
              <a:t>FX translation difference </a:t>
            </a:r>
            <a:r>
              <a:rPr sz="1400" b="0" dirty="0">
                <a:solidFill>
                  <a:srgbClr val="333333"/>
                </a:solidFill>
                <a:latin typeface="Arial"/>
                <a:ea typeface="楷体"/>
              </a:rPr>
              <a:t>-RMB4.3</a:t>
            </a:r>
            <a:r>
              <a:rPr sz="1400" b="0" dirty="0" err="1">
                <a:solidFill>
                  <a:srgbClr val="333333"/>
                </a:solidFill>
                <a:latin typeface="Arial"/>
                <a:ea typeface="楷体"/>
              </a:rPr>
              <a:t>bn</a:t>
            </a:r>
            <a:endParaRPr sz="1400" b="0" dirty="0">
              <a:solidFill>
                <a:srgbClr val="333333"/>
              </a:solidFill>
              <a:latin typeface="Arial"/>
              <a:ea typeface="楷体"/>
            </a:endParaRPr>
          </a:p>
        </p:txBody>
      </p:sp>
      <p:sp>
        <p:nvSpPr>
          <p:cNvPr id="87" name="Rectangle 86"/>
          <p:cNvSpPr/>
          <p:nvPr/>
        </p:nvSpPr>
        <p:spPr>
          <a:xfrm>
            <a:off x="9774936" y="6748272"/>
            <a:ext cx="7461504" cy="7315"/>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9" name="TextBox 88"/>
          <p:cNvSpPr txBox="1"/>
          <p:nvPr/>
        </p:nvSpPr>
        <p:spPr>
          <a:xfrm>
            <a:off x="10149840" y="6858000"/>
            <a:ext cx="7132320" cy="219456"/>
          </a:xfrm>
          <a:prstGeom prst="rect">
            <a:avLst/>
          </a:prstGeom>
          <a:noFill/>
        </p:spPr>
        <p:txBody>
          <a:bodyPr wrap="square" lIns="0" tIns="0" rIns="0" bIns="0" anchor="t">
            <a:spAutoFit/>
          </a:bodyPr>
          <a:lstStyle/>
          <a:p>
            <a:pPr algn="l">
              <a:lnSpc>
                <a:spcPct val="100000"/>
              </a:lnSpc>
            </a:pPr>
            <a:r>
              <a:rPr sz="1400" b="1">
                <a:solidFill>
                  <a:srgbClr val="051C2C"/>
                </a:solidFill>
                <a:latin typeface="Arial"/>
                <a:ea typeface="楷体"/>
              </a:rPr>
              <a:t>Offsets</a:t>
            </a:r>
          </a:p>
        </p:txBody>
      </p:sp>
      <p:sp>
        <p:nvSpPr>
          <p:cNvPr id="90" name="TextBox 89"/>
          <p:cNvSpPr txBox="1"/>
          <p:nvPr/>
        </p:nvSpPr>
        <p:spPr>
          <a:xfrm>
            <a:off x="10149840" y="7104888"/>
            <a:ext cx="7086600" cy="434799"/>
          </a:xfrm>
          <a:prstGeom prst="rect">
            <a:avLst/>
          </a:prstGeom>
          <a:noFill/>
        </p:spPr>
        <p:txBody>
          <a:bodyPr wrap="square" lIns="0" tIns="0" rIns="0" bIns="0" anchor="t">
            <a:spAutoFit/>
          </a:bodyPr>
          <a:lstStyle/>
          <a:p>
            <a:pPr algn="l">
              <a:lnSpc>
                <a:spcPct val="105000"/>
              </a:lnSpc>
            </a:pPr>
            <a:r>
              <a:rPr sz="1400" b="0" dirty="0" err="1">
                <a:solidFill>
                  <a:srgbClr val="333333"/>
                </a:solidFill>
                <a:latin typeface="Arial"/>
                <a:ea typeface="楷体"/>
              </a:rPr>
              <a:t>Cash reserves </a:t>
            </a:r>
            <a:r>
              <a:rPr sz="1400" b="0" dirty="0">
                <a:solidFill>
                  <a:srgbClr val="333333"/>
                </a:solidFill>
                <a:latin typeface="Arial"/>
                <a:ea typeface="楷体"/>
              </a:rPr>
              <a:t>RMB432.6bn; 3Q </a:t>
            </a:r>
            <a:r>
              <a:rPr sz="1400" b="0" dirty="0" err="1">
                <a:solidFill>
                  <a:srgbClr val="333333"/>
                </a:solidFill>
                <a:latin typeface="Arial"/>
                <a:ea typeface="楷体"/>
              </a:rPr>
              <a:t>interest income </a:t>
            </a:r>
            <a:r>
              <a:rPr sz="1400" b="0" dirty="0">
                <a:solidFill>
                  <a:srgbClr val="333333"/>
                </a:solidFill>
                <a:latin typeface="Arial"/>
                <a:ea typeface="楷体"/>
              </a:rPr>
              <a:t>RMB2.5</a:t>
            </a:r>
            <a:r>
              <a:rPr sz="1400" b="0" dirty="0" err="1">
                <a:solidFill>
                  <a:srgbClr val="333333"/>
                </a:solidFill>
                <a:latin typeface="Arial"/>
                <a:ea typeface="楷体"/>
              </a:rPr>
              <a:t>bn, covering interest expense </a:t>
            </a:r>
            <a:r>
              <a:rPr sz="1400" b="0" dirty="0">
                <a:solidFill>
                  <a:srgbClr val="333333"/>
                </a:solidFill>
                <a:latin typeface="Arial"/>
                <a:ea typeface="楷体"/>
              </a:rPr>
              <a:t>2.2x; buyback cumulative RMB4.6bn underway (Oct 21 </a:t>
            </a:r>
            <a:r>
              <a:rPr sz="1400" b="0" dirty="0" err="1">
                <a:solidFill>
                  <a:srgbClr val="333333"/>
                </a:solidFill>
                <a:latin typeface="Arial"/>
                <a:ea typeface="楷体"/>
              </a:rPr>
              <a:t>single day </a:t>
            </a:r>
            <a:r>
              <a:rPr sz="1400" b="0" dirty="0">
                <a:solidFill>
                  <a:srgbClr val="333333"/>
                </a:solidFill>
                <a:latin typeface="Arial"/>
                <a:ea typeface="楷体"/>
              </a:rPr>
              <a:t>RMB0.8</a:t>
            </a:r>
            <a:r>
              <a:rPr sz="1400" b="0" dirty="0" err="1">
                <a:solidFill>
                  <a:srgbClr val="333333"/>
                </a:solidFill>
                <a:latin typeface="Arial"/>
                <a:ea typeface="楷体"/>
              </a:rPr>
              <a:t>bn</a:t>
            </a:r>
            <a:r>
              <a:rPr sz="1400" b="0" dirty="0">
                <a:solidFill>
                  <a:srgbClr val="333333"/>
                </a:solidFill>
                <a:latin typeface="Arial"/>
                <a:ea typeface="楷体"/>
              </a:rPr>
              <a:t>)</a:t>
            </a:r>
          </a:p>
        </p:txBody>
      </p:sp>
      <p:pic>
        <p:nvPicPr>
          <p:cNvPr id="91" name="Picture 90" descr="warning_navy.png"/>
          <p:cNvPicPr>
            <a:picLocks noChangeAspect="1"/>
          </p:cNvPicPr>
          <p:nvPr/>
        </p:nvPicPr>
        <p:blipFill>
          <a:blip r:embed="rId3"/>
          <a:stretch>
            <a:fillRect/>
          </a:stretch>
        </p:blipFill>
        <p:spPr>
          <a:xfrm>
            <a:off x="9774936" y="2880609"/>
            <a:ext cx="256032" cy="256032"/>
          </a:xfrm>
          <a:prstGeom prst="rect">
            <a:avLst/>
          </a:prstGeom>
        </p:spPr>
      </p:pic>
      <p:pic>
        <p:nvPicPr>
          <p:cNvPr id="92" name="Picture 91" descr="warning_navy.png"/>
          <p:cNvPicPr>
            <a:picLocks noChangeAspect="1"/>
          </p:cNvPicPr>
          <p:nvPr/>
        </p:nvPicPr>
        <p:blipFill>
          <a:blip r:embed="rId3"/>
          <a:stretch>
            <a:fillRect/>
          </a:stretch>
        </p:blipFill>
        <p:spPr>
          <a:xfrm>
            <a:off x="9774936" y="3934797"/>
            <a:ext cx="256032" cy="256032"/>
          </a:xfrm>
          <a:prstGeom prst="rect">
            <a:avLst/>
          </a:prstGeom>
        </p:spPr>
      </p:pic>
      <p:pic>
        <p:nvPicPr>
          <p:cNvPr id="93" name="Picture 92" descr="warning_navy.png"/>
          <p:cNvPicPr>
            <a:picLocks noChangeAspect="1"/>
          </p:cNvPicPr>
          <p:nvPr/>
        </p:nvPicPr>
        <p:blipFill>
          <a:blip r:embed="rId3"/>
          <a:stretch>
            <a:fillRect/>
          </a:stretch>
        </p:blipFill>
        <p:spPr>
          <a:xfrm>
            <a:off x="9774936" y="5017508"/>
            <a:ext cx="256032" cy="256032"/>
          </a:xfrm>
          <a:prstGeom prst="rect">
            <a:avLst/>
          </a:prstGeom>
        </p:spPr>
      </p:pic>
      <p:pic>
        <p:nvPicPr>
          <p:cNvPr id="94" name="Picture 93" descr="warning_navy.png"/>
          <p:cNvPicPr>
            <a:picLocks noChangeAspect="1"/>
          </p:cNvPicPr>
          <p:nvPr/>
        </p:nvPicPr>
        <p:blipFill>
          <a:blip r:embed="rId3"/>
          <a:stretch>
            <a:fillRect/>
          </a:stretch>
        </p:blipFill>
        <p:spPr>
          <a:xfrm>
            <a:off x="9774936" y="5935206"/>
            <a:ext cx="256032" cy="256032"/>
          </a:xfrm>
          <a:prstGeom prst="rect">
            <a:avLst/>
          </a:prstGeom>
        </p:spPr>
      </p:pic>
      <p:pic>
        <p:nvPicPr>
          <p:cNvPr id="95" name="Picture 94" descr="check-circle_navy.png"/>
          <p:cNvPicPr>
            <a:picLocks noChangeAspect="1"/>
          </p:cNvPicPr>
          <p:nvPr/>
        </p:nvPicPr>
        <p:blipFill>
          <a:blip r:embed="rId4"/>
          <a:stretch>
            <a:fillRect/>
          </a:stretch>
        </p:blipFill>
        <p:spPr>
          <a:xfrm>
            <a:off x="9774936" y="6912864"/>
            <a:ext cx="256032" cy="256032"/>
          </a:xfrm>
          <a:prstGeom prst="rect">
            <a:avLst/>
          </a:prstGeom>
        </p:spPr>
      </p:pic>
      <p:sp>
        <p:nvSpPr>
          <p:cNvPr id="96" name="TextBox 95"/>
          <p:cNvSpPr txBox="1"/>
          <p:nvPr/>
        </p:nvSpPr>
        <p:spPr>
          <a:xfrm>
            <a:off x="1051560" y="3127248"/>
            <a:ext cx="3977639" cy="182880"/>
          </a:xfrm>
          <a:prstGeom prst="rect">
            <a:avLst/>
          </a:prstGeom>
          <a:noFill/>
        </p:spPr>
        <p:txBody>
          <a:bodyPr wrap="square" lIns="0" tIns="0" rIns="0" bIns="0" anchor="t">
            <a:spAutoFit/>
          </a:bodyPr>
          <a:lstStyle/>
          <a:p>
            <a:pPr algn="l">
              <a:lnSpc>
                <a:spcPct val="100000"/>
              </a:lnSpc>
            </a:pPr>
            <a:r>
              <a:rPr sz="1100" b="1">
                <a:solidFill>
                  <a:srgbClr val="999999"/>
                </a:solidFill>
                <a:latin typeface="Arial"/>
                <a:ea typeface="楷体"/>
              </a:rPr>
              <a:t>Revenue vs Attributable NP (RMB bn)</a:t>
            </a:r>
          </a:p>
        </p:txBody>
      </p:sp>
      <p:graphicFrame>
        <p:nvGraphicFramePr>
          <p:cNvPr id="97" name="Chart 96"/>
          <p:cNvGraphicFramePr>
            <a:graphicFrameLocks noGrp="1"/>
          </p:cNvGraphicFramePr>
          <p:nvPr>
            <p:extLst>
              <p:ext uri="{D42A27DB-BD31-4B8C-83A1-F6EECF244321}">
                <p14:modId xmlns:p14="http://schemas.microsoft.com/office/powerpoint/2010/main" val="575520158"/>
              </p:ext>
            </p:extLst>
          </p:nvPr>
        </p:nvGraphicFramePr>
        <p:xfrm>
          <a:off x="1051560" y="3346704"/>
          <a:ext cx="3977639" cy="1655063"/>
        </p:xfrm>
        <a:graphic>
          <a:graphicData uri="http://schemas.openxmlformats.org/drawingml/2006/chart">
            <c:chart xmlns:c="http://schemas.openxmlformats.org/drawingml/2006/chart" xmlns:r="http://schemas.openxmlformats.org/officeDocument/2006/relationships" r:id="rId5"/>
          </a:graphicData>
        </a:graphic>
      </p:graphicFrame>
      <p:sp>
        <p:nvSpPr>
          <p:cNvPr id="98" name="TextBox 97"/>
          <p:cNvSpPr txBox="1"/>
          <p:nvPr/>
        </p:nvSpPr>
        <p:spPr>
          <a:xfrm>
            <a:off x="5257800" y="3127248"/>
            <a:ext cx="3977639" cy="182880"/>
          </a:xfrm>
          <a:prstGeom prst="rect">
            <a:avLst/>
          </a:prstGeom>
          <a:noFill/>
        </p:spPr>
        <p:txBody>
          <a:bodyPr wrap="square" lIns="0" tIns="0" rIns="0" bIns="0" anchor="t">
            <a:spAutoFit/>
          </a:bodyPr>
          <a:lstStyle/>
          <a:p>
            <a:pPr algn="l">
              <a:lnSpc>
                <a:spcPct val="100000"/>
              </a:lnSpc>
            </a:pPr>
            <a:r>
              <a:rPr sz="1100" b="1">
                <a:solidFill>
                  <a:srgbClr val="999999"/>
                </a:solidFill>
                <a:latin typeface="Arial"/>
                <a:ea typeface="楷体"/>
              </a:rPr>
              <a:t>Net Margin vs GPM (9M cumulative, %)</a:t>
            </a:r>
          </a:p>
        </p:txBody>
      </p:sp>
      <p:graphicFrame>
        <p:nvGraphicFramePr>
          <p:cNvPr id="99" name="Chart 98"/>
          <p:cNvGraphicFramePr>
            <a:graphicFrameLocks noGrp="1"/>
          </p:cNvGraphicFramePr>
          <p:nvPr/>
        </p:nvGraphicFramePr>
        <p:xfrm>
          <a:off x="5257800" y="3346704"/>
          <a:ext cx="3977639" cy="1655063"/>
        </p:xfrm>
        <a:graphic>
          <a:graphicData uri="http://schemas.openxmlformats.org/drawingml/2006/chart">
            <c:chart xmlns:c="http://schemas.openxmlformats.org/drawingml/2006/chart" xmlns:r="http://schemas.openxmlformats.org/officeDocument/2006/relationships" r:id="rId6"/>
          </a:graphicData>
        </a:graphic>
      </p:graphicFrame>
      <p:sp>
        <p:nvSpPr>
          <p:cNvPr id="100" name="TextBox 99"/>
          <p:cNvSpPr txBox="1"/>
          <p:nvPr/>
        </p:nvSpPr>
        <p:spPr>
          <a:xfrm>
            <a:off x="1051560" y="5084064"/>
            <a:ext cx="8046720" cy="219456"/>
          </a:xfrm>
          <a:prstGeom prst="rect">
            <a:avLst/>
          </a:prstGeom>
          <a:noFill/>
        </p:spPr>
        <p:txBody>
          <a:bodyPr wrap="square" lIns="0" tIns="0" rIns="0" bIns="0" anchor="t">
            <a:spAutoFit/>
          </a:bodyPr>
          <a:lstStyle/>
          <a:p>
            <a:pPr algn="l">
              <a:lnSpc>
                <a:spcPct val="100000"/>
              </a:lnSpc>
            </a:pPr>
            <a:r>
              <a:rPr sz="1400" b="0">
                <a:solidFill>
                  <a:srgbClr val="333333"/>
                </a:solidFill>
                <a:latin typeface="Arial"/>
                <a:ea typeface="楷体"/>
              </a:rPr>
              <a:t>9M taxes and surcharges +92.0%; 9M GPM 25.31% → 22.72% (-2.59pct)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02 3Q26 Results Review › Sell-Side Revisions</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nSpc>
                <a:spcPts val="3320"/>
              </a:lnSpc>
            </a:pPr>
            <a:r>
              <a:rPr lang="en-US" altLang="zh-CN" sz="2800" b="1" noProof="1">
                <a:solidFill>
                  <a:srgbClr val="000000"/>
                </a:solidFill>
                <a:latin typeface="Georgia"/>
                <a:ea typeface="楷体"/>
              </a:rPr>
              <a:t>Sell-side cuts post-results: 6 cuts of 4-19%, MS unit profit -20%, Huatai TP -21%; </a:t>
            </a:r>
          </a:p>
          <a:p>
            <a:pPr>
              <a:lnSpc>
                <a:spcPts val="3320"/>
              </a:lnSpc>
            </a:pPr>
            <a:r>
              <a:rPr lang="en-US" altLang="zh-CN" sz="2800" b="1" noProof="1">
                <a:solidFill>
                  <a:srgbClr val="000000"/>
                </a:solidFill>
                <a:latin typeface="Georgia"/>
                <a:ea typeface="楷体"/>
              </a:rPr>
              <a:t>key</a:t>
            </a:r>
            <a:r>
              <a:rPr lang="zh-CN" altLang="en-US" sz="2800" b="1" noProof="1">
                <a:solidFill>
                  <a:srgbClr val="000000"/>
                </a:solidFill>
                <a:latin typeface="Georgia"/>
                <a:ea typeface="楷体"/>
              </a:rPr>
              <a:t> </a:t>
            </a:r>
            <a:r>
              <a:rPr lang="en-US" altLang="zh-CN" sz="2800" b="1" noProof="1">
                <a:solidFill>
                  <a:srgbClr val="000000"/>
                </a:solidFill>
                <a:latin typeface="Georgia"/>
                <a:ea typeface="楷体"/>
              </a:rPr>
              <a:t>debate</a:t>
            </a:r>
            <a:r>
              <a:rPr lang="zh-CN" altLang="en-US" sz="2800" b="1" noProof="1">
                <a:solidFill>
                  <a:srgbClr val="000000"/>
                </a:solidFill>
                <a:latin typeface="Georgia"/>
                <a:ea typeface="楷体"/>
              </a:rPr>
              <a:t> </a:t>
            </a:r>
            <a:r>
              <a:rPr lang="en-US" altLang="zh-CN" sz="2800" b="1" noProof="1">
                <a:solidFill>
                  <a:srgbClr val="000000"/>
                </a:solidFill>
                <a:latin typeface="Georgia"/>
                <a:ea typeface="楷体"/>
              </a:rPr>
              <a:t>set</a:t>
            </a:r>
            <a:r>
              <a:rPr lang="zh-CN" altLang="en-US" sz="2800" b="1" noProof="1">
                <a:solidFill>
                  <a:srgbClr val="000000"/>
                </a:solidFill>
                <a:latin typeface="Georgia"/>
                <a:ea typeface="楷体"/>
              </a:rPr>
              <a:t> </a:t>
            </a:r>
            <a:r>
              <a:rPr lang="en-US" altLang="zh-CN" sz="2800" b="1" noProof="1">
                <a:solidFill>
                  <a:srgbClr val="000000"/>
                </a:solidFill>
                <a:latin typeface="Georgia"/>
                <a:ea typeface="楷体"/>
              </a:rPr>
              <a:t>on whether</a:t>
            </a:r>
            <a:r>
              <a:rPr lang="zh-CN" altLang="en-US" sz="2800" b="1" noProof="1">
                <a:solidFill>
                  <a:srgbClr val="000000"/>
                </a:solidFill>
                <a:latin typeface="Georgia"/>
                <a:ea typeface="楷体"/>
              </a:rPr>
              <a:t> </a:t>
            </a:r>
            <a:r>
              <a:rPr lang="en-US" altLang="zh-CN" sz="2800" b="1" noProof="1">
                <a:solidFill>
                  <a:srgbClr val="000000"/>
                </a:solidFill>
                <a:latin typeface="Georgia"/>
                <a:ea typeface="楷体"/>
              </a:rPr>
              <a:t>0.082 is</a:t>
            </a:r>
            <a:r>
              <a:rPr lang="zh-CN" altLang="en-US" sz="2800" b="1" noProof="1">
                <a:solidFill>
                  <a:srgbClr val="000000"/>
                </a:solidFill>
                <a:latin typeface="Georgia"/>
                <a:ea typeface="楷体"/>
              </a:rPr>
              <a:t> </a:t>
            </a:r>
            <a:r>
              <a:rPr lang="en-US" altLang="zh-CN" sz="2800" b="1" noProof="1">
                <a:solidFill>
                  <a:srgbClr val="000000"/>
                </a:solidFill>
                <a:latin typeface="Georgia"/>
                <a:ea typeface="楷体"/>
              </a:rPr>
              <a:t>a trough or the new normal</a:t>
            </a:r>
            <a:endParaRPr lang="en-US" altLang="zh-CN"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New consensus center: 2026E ~RMB86.0-91.0bn / 2027E ~RMB99.0-103.5bn / 2028E ~RMB119.5-125.0bn — our 2027E cut from RMB115.2bn to ~RMB100.0bn</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36" name="panel"/>
          <p:cNvSpPr/>
          <p:nvPr/>
        </p:nvSpPr>
        <p:spPr>
          <a:xfrm>
            <a:off x="14287500" y="1885950"/>
            <a:ext cx="3200400" cy="7012940"/>
          </a:xfrm>
          <a:prstGeom prst="rect">
            <a:avLst/>
          </a:prstGeom>
          <a:solidFill>
            <a:srgbClr val="F2F2F2"/>
          </a:solidFill>
          <a:ln>
            <a:noFill/>
          </a:ln>
        </p:spPr>
        <p:txBody>
          <a:bodyPr/>
          <a:lstStyle/>
          <a:p>
            <a:endParaRPr lang="zh-CN" altLang="en-US"/>
          </a:p>
        </p:txBody>
      </p:sp>
      <p:sp>
        <p:nvSpPr>
          <p:cNvPr id="37" name="panel-kicker"/>
          <p:cNvSpPr txBox="1"/>
          <p:nvPr/>
        </p:nvSpPr>
        <p:spPr>
          <a:xfrm>
            <a:off x="14522450" y="2082800"/>
            <a:ext cx="27813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KEY TAKEAWAYS</a:t>
            </a:r>
            <a:endParaRPr lang="en-US" sz="1400" noProof="1"/>
          </a:p>
        </p:txBody>
      </p:sp>
      <p:sp>
        <p:nvSpPr>
          <p:cNvPr id="38" name="panel-rule-top"/>
          <p:cNvSpPr/>
          <p:nvPr/>
        </p:nvSpPr>
        <p:spPr>
          <a:xfrm>
            <a:off x="14497050" y="2353310"/>
            <a:ext cx="2781300" cy="10160"/>
          </a:xfrm>
          <a:prstGeom prst="rect">
            <a:avLst/>
          </a:prstGeom>
          <a:solidFill>
            <a:srgbClr val="000000"/>
          </a:solidFill>
          <a:ln>
            <a:noFill/>
          </a:ln>
        </p:spPr>
        <p:txBody>
          <a:bodyPr/>
          <a:lstStyle/>
          <a:p>
            <a:endParaRPr lang="zh-CN" altLang="en-US"/>
          </a:p>
        </p:txBody>
      </p:sp>
      <p:sp>
        <p:nvSpPr>
          <p:cNvPr id="39" name="panel-item-1"/>
          <p:cNvSpPr txBox="1"/>
          <p:nvPr/>
        </p:nvSpPr>
        <p:spPr>
          <a:xfrm>
            <a:off x="14497050" y="2603306"/>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51C2C"/>
                </a:solidFill>
                <a:latin typeface="Arial"/>
                <a:ea typeface="楷体"/>
              </a:rPr>
              <a:t>• </a:t>
            </a:r>
            <a:r>
              <a:rPr lang="en-US" sz="1600" b="1" noProof="1">
                <a:solidFill>
                  <a:srgbClr val="051C2C"/>
                </a:solidFill>
                <a:latin typeface="Arial"/>
                <a:ea typeface="楷体"/>
              </a:rPr>
              <a:t>Only JPM downgraded H shares to Neutral</a:t>
            </a:r>
            <a:endParaRPr lang="en-US" sz="1600" noProof="1"/>
          </a:p>
          <a:p>
            <a:pPr marL="203200" algn="l">
              <a:lnSpc>
                <a:spcPts val="2033"/>
              </a:lnSpc>
              <a:spcBef>
                <a:spcPts val="600"/>
              </a:spcBef>
            </a:pPr>
            <a:r>
              <a:rPr lang="en-US" sz="1400" noProof="1">
                <a:solidFill>
                  <a:srgbClr val="333333"/>
                </a:solidFill>
                <a:latin typeface="Arial"/>
                <a:ea typeface="楷体"/>
              </a:rPr>
              <a:t>A-share TPs RMB340-507 vs current RMB227.90</a:t>
            </a:r>
            <a:endParaRPr lang="en-US" sz="1600" noProof="1"/>
          </a:p>
        </p:txBody>
      </p:sp>
      <p:sp>
        <p:nvSpPr>
          <p:cNvPr id="40" name="panel-sep-1"/>
          <p:cNvSpPr/>
          <p:nvPr/>
        </p:nvSpPr>
        <p:spPr>
          <a:xfrm>
            <a:off x="14497050" y="4281802"/>
            <a:ext cx="2781300" cy="10160"/>
          </a:xfrm>
          <a:prstGeom prst="rect">
            <a:avLst/>
          </a:prstGeom>
          <a:solidFill>
            <a:srgbClr val="CCCCCC"/>
          </a:solidFill>
          <a:ln>
            <a:noFill/>
          </a:ln>
        </p:spPr>
        <p:txBody>
          <a:bodyPr/>
          <a:lstStyle/>
          <a:p>
            <a:endParaRPr lang="zh-CN" altLang="en-US"/>
          </a:p>
        </p:txBody>
      </p:sp>
      <p:sp>
        <p:nvSpPr>
          <p:cNvPr id="41" name="panel-item-2"/>
          <p:cNvSpPr txBox="1"/>
          <p:nvPr/>
        </p:nvSpPr>
        <p:spPr>
          <a:xfrm>
            <a:off x="14497050" y="4552724"/>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06BA6"/>
                </a:solidFill>
                <a:latin typeface="Arial"/>
                <a:ea typeface="楷体"/>
              </a:rPr>
              <a:t>• </a:t>
            </a:r>
            <a:r>
              <a:rPr lang="en-US" sz="1600" b="1" noProof="1">
                <a:solidFill>
                  <a:srgbClr val="051C2C"/>
                </a:solidFill>
                <a:latin typeface="Arial"/>
                <a:ea typeface="楷体"/>
              </a:rPr>
              <a:t>Cuts concentrated in earnings</a:t>
            </a:r>
            <a:endParaRPr lang="en-US" sz="1600" noProof="1"/>
          </a:p>
          <a:p>
            <a:pPr marL="203200" algn="l">
              <a:lnSpc>
                <a:spcPts val="2033"/>
              </a:lnSpc>
              <a:spcBef>
                <a:spcPts val="600"/>
              </a:spcBef>
            </a:pPr>
            <a:r>
              <a:rPr lang="en-US" sz="1400" noProof="1">
                <a:solidFill>
                  <a:srgbClr val="333333"/>
                </a:solidFill>
                <a:latin typeface="Arial"/>
                <a:ea typeface="楷体"/>
              </a:rPr>
              <a:t>No evidence of a coordinated cut to 2027 demand (Citi cut schedules); management guides 2027 industry growth of 20-30%</a:t>
            </a:r>
            <a:endParaRPr lang="en-US" sz="1600" noProof="1"/>
          </a:p>
        </p:txBody>
      </p:sp>
      <p:sp>
        <p:nvSpPr>
          <p:cNvPr id="42" name="panel-sep-2"/>
          <p:cNvSpPr/>
          <p:nvPr/>
        </p:nvSpPr>
        <p:spPr>
          <a:xfrm>
            <a:off x="14497050" y="6540500"/>
            <a:ext cx="2781300" cy="10160"/>
          </a:xfrm>
          <a:prstGeom prst="rect">
            <a:avLst/>
          </a:prstGeom>
          <a:solidFill>
            <a:srgbClr val="CCCCCC"/>
          </a:solidFill>
          <a:ln>
            <a:noFill/>
          </a:ln>
        </p:spPr>
        <p:txBody>
          <a:bodyPr/>
          <a:lstStyle/>
          <a:p>
            <a:endParaRPr lang="zh-CN" altLang="en-US"/>
          </a:p>
        </p:txBody>
      </p:sp>
      <p:sp>
        <p:nvSpPr>
          <p:cNvPr id="43" name="panel-item-3"/>
          <p:cNvSpPr txBox="1"/>
          <p:nvPr/>
        </p:nvSpPr>
        <p:spPr>
          <a:xfrm>
            <a:off x="14497050" y="6667500"/>
            <a:ext cx="2781300" cy="982015"/>
          </a:xfrm>
          <a:prstGeom prst="rect">
            <a:avLst/>
          </a:prstGeom>
          <a:noFill/>
          <a:ln>
            <a:noFill/>
          </a:ln>
        </p:spPr>
        <p:txBody>
          <a:bodyPr wrap="square" lIns="0" tIns="0" rIns="0" bIns="0" rtlCol="0" anchor="t"/>
          <a:lstStyle/>
          <a:p>
            <a:pPr algn="l">
              <a:lnSpc>
                <a:spcPts val="2033"/>
              </a:lnSpc>
            </a:pPr>
            <a:r>
              <a:rPr lang="en-US" sz="1400" noProof="1">
                <a:solidFill>
                  <a:srgbClr val="666666"/>
                </a:solidFill>
                <a:latin typeface="Arial"/>
                <a:ea typeface="楷体"/>
              </a:rPr>
              <a:t>• </a:t>
            </a:r>
            <a:r>
              <a:rPr lang="en-US" sz="1600" b="1" noProof="1">
                <a:solidFill>
                  <a:srgbClr val="051C2C"/>
                </a:solidFill>
                <a:latin typeface="Arial"/>
                <a:ea typeface="楷体"/>
              </a:rPr>
              <a:t>One line of division</a:t>
            </a:r>
            <a:endParaRPr lang="en-US" sz="1600" noProof="1"/>
          </a:p>
          <a:p>
            <a:pPr marL="203200" algn="l">
              <a:lnSpc>
                <a:spcPts val="2033"/>
              </a:lnSpc>
              <a:spcBef>
                <a:spcPts val="600"/>
              </a:spcBef>
            </a:pPr>
            <a:r>
              <a:rPr lang="en-US" sz="1400" noProof="1">
                <a:solidFill>
                  <a:srgbClr val="333333"/>
                </a:solidFill>
                <a:latin typeface="Arial"/>
                <a:ea typeface="楷体"/>
              </a:rPr>
              <a:t>MS: lower unit net profit is the new normal; JPM: the reallocation has only just begun; GS/UBS and the three Chinese brokers: mostly transitory tax/mix pressure</a:t>
            </a:r>
            <a:endParaRPr lang="en-US" sz="1600" noProof="1"/>
          </a:p>
        </p:txBody>
      </p:sp>
      <p:sp>
        <p:nvSpPr>
          <p:cNvPr id="48"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TPs in RMB for A shares, HK$ for H shares; Huatai A RMB596.63→473.83 / H HK$907.73→715.95 compares its 10/10 (pre-results) and 10/21 (post-results) reports; Guojin 26-28E NP attributable RMB90.2/106.2/128.3bn and PE 13/11/9x as disclosed in its 10/21 report (eastmoney PDF original, no TP disclosed); JPM/Citi/BofA/GS from original reports, Soochow from in-library abstract; MS/UBS details via Gelonghui relay (10/21), MS original in library (MS 10/20, 8p) pending download verification; MS's Q3 expectation ≈RMB24.1bn backed out from "12% below its estimate".</a:t>
            </a:r>
            <a:endParaRPr lang="en-US" sz="1400" noProof="1"/>
          </a:p>
        </p:txBody>
      </p:sp>
      <p:sp>
        <p:nvSpPr>
          <p:cNvPr id="49"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50"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broker research library; eastmoney; nash-ai; Cailian Press; Gelonghui (10/20-21)</a:t>
            </a:r>
            <a:endParaRPr lang="en-US" sz="1400" noProof="1"/>
          </a:p>
        </p:txBody>
      </p:sp>
      <p:sp>
        <p:nvSpPr>
          <p:cNvPr id="51"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52"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13</a:t>
            </a:r>
            <a:endParaRPr lang="en-US" sz="1400" noProof="1"/>
          </a:p>
        </p:txBody>
      </p:sp>
      <p:sp>
        <p:nvSpPr>
          <p:cNvPr id="53" name="TextBox 52"/>
          <p:cNvSpPr txBox="1"/>
          <p:nvPr/>
        </p:nvSpPr>
        <p:spPr>
          <a:xfrm>
            <a:off x="906606" y="1886899"/>
            <a:ext cx="1554480" cy="255367"/>
          </a:xfrm>
          <a:prstGeom prst="rect">
            <a:avLst/>
          </a:prstGeom>
          <a:noFill/>
        </p:spPr>
        <p:txBody>
          <a:bodyPr wrap="square" lIns="0" tIns="0" rIns="0" bIns="0" anchor="t">
            <a:spAutoFit/>
          </a:bodyPr>
          <a:lstStyle/>
          <a:p>
            <a:pPr algn="l">
              <a:lnSpc>
                <a:spcPct val="100000"/>
              </a:lnSpc>
            </a:pPr>
            <a:r>
              <a:rPr sz="1400" b="1">
                <a:solidFill>
                  <a:srgbClr val="051C2C"/>
                </a:solidFill>
                <a:latin typeface="Arial"/>
                <a:ea typeface="楷体"/>
              </a:rPr>
              <a:t>Broker</a:t>
            </a:r>
          </a:p>
        </p:txBody>
      </p:sp>
      <p:sp>
        <p:nvSpPr>
          <p:cNvPr id="54" name="TextBox 53"/>
          <p:cNvSpPr txBox="1"/>
          <p:nvPr/>
        </p:nvSpPr>
        <p:spPr>
          <a:xfrm>
            <a:off x="2697480" y="1886899"/>
            <a:ext cx="2103120" cy="255367"/>
          </a:xfrm>
          <a:prstGeom prst="rect">
            <a:avLst/>
          </a:prstGeom>
          <a:noFill/>
        </p:spPr>
        <p:txBody>
          <a:bodyPr wrap="square" lIns="0" tIns="0" rIns="0" bIns="0" anchor="t">
            <a:spAutoFit/>
          </a:bodyPr>
          <a:lstStyle/>
          <a:p>
            <a:pPr algn="l">
              <a:lnSpc>
                <a:spcPct val="100000"/>
              </a:lnSpc>
            </a:pPr>
            <a:r>
              <a:rPr sz="1400" b="1">
                <a:solidFill>
                  <a:srgbClr val="051C2C"/>
                </a:solidFill>
                <a:latin typeface="Arial"/>
                <a:ea typeface="楷体"/>
              </a:rPr>
              <a:t>Rating</a:t>
            </a:r>
          </a:p>
        </p:txBody>
      </p:sp>
      <p:sp>
        <p:nvSpPr>
          <p:cNvPr id="55" name="TextBox 54"/>
          <p:cNvSpPr txBox="1"/>
          <p:nvPr/>
        </p:nvSpPr>
        <p:spPr>
          <a:xfrm>
            <a:off x="4547267" y="1886899"/>
            <a:ext cx="2743200" cy="255367"/>
          </a:xfrm>
          <a:prstGeom prst="rect">
            <a:avLst/>
          </a:prstGeom>
          <a:noFill/>
        </p:spPr>
        <p:txBody>
          <a:bodyPr wrap="square" lIns="0" tIns="0" rIns="0" bIns="0" anchor="t">
            <a:spAutoFit/>
          </a:bodyPr>
          <a:lstStyle/>
          <a:p>
            <a:pPr algn="l">
              <a:lnSpc>
                <a:spcPct val="100000"/>
              </a:lnSpc>
            </a:pPr>
            <a:r>
              <a:rPr sz="1400" b="1">
                <a:solidFill>
                  <a:srgbClr val="051C2C"/>
                </a:solidFill>
                <a:latin typeface="Arial"/>
                <a:ea typeface="楷体"/>
              </a:rPr>
              <a:t>TP Old→New</a:t>
            </a:r>
          </a:p>
        </p:txBody>
      </p:sp>
      <p:sp>
        <p:nvSpPr>
          <p:cNvPr id="56" name="TextBox 55"/>
          <p:cNvSpPr txBox="1"/>
          <p:nvPr/>
        </p:nvSpPr>
        <p:spPr>
          <a:xfrm>
            <a:off x="7726679" y="1886899"/>
            <a:ext cx="2651760" cy="430887"/>
          </a:xfrm>
          <a:prstGeom prst="rect">
            <a:avLst/>
          </a:prstGeom>
          <a:noFill/>
        </p:spPr>
        <p:txBody>
          <a:bodyPr wrap="square" lIns="0" tIns="0" rIns="0" bIns="0" anchor="t">
            <a:spAutoFit/>
          </a:bodyPr>
          <a:lstStyle/>
          <a:p>
            <a:pPr algn="l">
              <a:lnSpc>
                <a:spcPct val="100000"/>
              </a:lnSpc>
            </a:pPr>
            <a:r>
              <a:rPr sz="1400" b="1" dirty="0">
                <a:solidFill>
                  <a:srgbClr val="051C2C"/>
                </a:solidFill>
                <a:latin typeface="Arial"/>
                <a:ea typeface="楷体"/>
              </a:rPr>
              <a:t>Earnings revision </a:t>
            </a:r>
            <a:endParaRPr lang="en-US" sz="1400" b="1" dirty="0">
              <a:solidFill>
                <a:srgbClr val="051C2C"/>
              </a:solidFill>
              <a:latin typeface="Arial"/>
              <a:ea typeface="楷体"/>
            </a:endParaRPr>
          </a:p>
          <a:p>
            <a:pPr algn="l">
              <a:lnSpc>
                <a:spcPct val="100000"/>
              </a:lnSpc>
            </a:pPr>
            <a:r>
              <a:rPr sz="1400" b="1" dirty="0">
                <a:solidFill>
                  <a:srgbClr val="051C2C"/>
                </a:solidFill>
                <a:latin typeface="Arial"/>
                <a:ea typeface="楷体"/>
              </a:rPr>
              <a:t>(26E/27E NP attrib.)</a:t>
            </a:r>
          </a:p>
        </p:txBody>
      </p:sp>
      <p:sp>
        <p:nvSpPr>
          <p:cNvPr id="57" name="TextBox 56"/>
          <p:cNvSpPr txBox="1"/>
          <p:nvPr/>
        </p:nvSpPr>
        <p:spPr>
          <a:xfrm>
            <a:off x="10469880" y="1886899"/>
            <a:ext cx="3611880" cy="255367"/>
          </a:xfrm>
          <a:prstGeom prst="rect">
            <a:avLst/>
          </a:prstGeom>
          <a:noFill/>
        </p:spPr>
        <p:txBody>
          <a:bodyPr wrap="square" lIns="0" tIns="0" rIns="0" bIns="0" anchor="t">
            <a:spAutoFit/>
          </a:bodyPr>
          <a:lstStyle/>
          <a:p>
            <a:pPr algn="l">
              <a:lnSpc>
                <a:spcPct val="100000"/>
              </a:lnSpc>
            </a:pPr>
            <a:r>
              <a:rPr sz="1400" b="1">
                <a:solidFill>
                  <a:srgbClr val="051C2C"/>
                </a:solidFill>
                <a:latin typeface="Arial"/>
                <a:ea typeface="楷体"/>
              </a:rPr>
              <a:t>Key logic</a:t>
            </a:r>
          </a:p>
        </p:txBody>
      </p:sp>
      <p:sp>
        <p:nvSpPr>
          <p:cNvPr id="58" name="Rectangle 57"/>
          <p:cNvSpPr/>
          <p:nvPr/>
        </p:nvSpPr>
        <p:spPr>
          <a:xfrm>
            <a:off x="804672" y="2442113"/>
            <a:ext cx="13277088" cy="1064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8" name="文本框 7">
            <a:extLst>
              <a:ext uri="{FF2B5EF4-FFF2-40B4-BE49-F238E27FC236}">
                <a16:creationId xmlns:a16="http://schemas.microsoft.com/office/drawing/2014/main" id="{0F4AFDEC-37CC-9F93-13CA-25081CFAF4D6}"/>
              </a:ext>
            </a:extLst>
          </p:cNvPr>
          <p:cNvSpPr txBox="1"/>
          <p:nvPr/>
        </p:nvSpPr>
        <p:spPr>
          <a:xfrm>
            <a:off x="6265889" y="12142033"/>
            <a:ext cx="184731" cy="369332"/>
          </a:xfrm>
          <a:prstGeom prst="rect">
            <a:avLst/>
          </a:prstGeom>
          <a:noFill/>
        </p:spPr>
        <p:txBody>
          <a:bodyPr wrap="none" rtlCol="0">
            <a:spAutoFit/>
          </a:bodyPr>
          <a:lstStyle/>
          <a:p>
            <a:endParaRPr kumimoji="1" lang="zh-CN" altLang="en-US" dirty="0"/>
          </a:p>
        </p:txBody>
      </p:sp>
      <p:sp>
        <p:nvSpPr>
          <p:cNvPr id="59" name="TextBox 58"/>
          <p:cNvSpPr txBox="1"/>
          <p:nvPr/>
        </p:nvSpPr>
        <p:spPr>
          <a:xfrm>
            <a:off x="870030" y="2616264"/>
            <a:ext cx="1554480" cy="420624"/>
          </a:xfrm>
          <a:prstGeom prst="rect">
            <a:avLst/>
          </a:prstGeom>
          <a:noFill/>
        </p:spPr>
        <p:txBody>
          <a:bodyPr wrap="square" lIns="0" tIns="0" rIns="0" bIns="0" anchor="ctr">
            <a:spAutoFit/>
          </a:bodyPr>
          <a:lstStyle/>
          <a:p>
            <a:pPr>
              <a:lnSpc>
                <a:spcPct val="110000"/>
              </a:lnSpc>
              <a:spcAft>
                <a:spcPts val="0"/>
              </a:spcAft>
            </a:pPr>
            <a:r>
              <a:rPr sz="1400" b="1">
                <a:solidFill>
                  <a:srgbClr val="051C2C"/>
                </a:solidFill>
                <a:latin typeface="Arial"/>
                <a:ea typeface="楷体"/>
              </a:rPr>
              <a:t>UBS</a:t>
            </a:r>
          </a:p>
        </p:txBody>
      </p:sp>
      <p:sp>
        <p:nvSpPr>
          <p:cNvPr id="60" name="TextBox 59"/>
          <p:cNvSpPr txBox="1"/>
          <p:nvPr/>
        </p:nvSpPr>
        <p:spPr>
          <a:xfrm>
            <a:off x="2697480" y="2616264"/>
            <a:ext cx="2103120" cy="420624"/>
          </a:xfrm>
          <a:prstGeom prst="rect">
            <a:avLst/>
          </a:prstGeom>
          <a:noFill/>
        </p:spPr>
        <p:txBody>
          <a:bodyPr wrap="square" lIns="0" tIns="0" rIns="0" bIns="0" anchor="ctr">
            <a:spAutoFit/>
          </a:bodyPr>
          <a:lstStyle/>
          <a:p>
            <a:pPr>
              <a:lnSpc>
                <a:spcPct val="110000"/>
              </a:lnSpc>
              <a:spcAft>
                <a:spcPts val="0"/>
              </a:spcAft>
            </a:pPr>
            <a:r>
              <a:rPr sz="1400" b="0">
                <a:solidFill>
                  <a:srgbClr val="333333"/>
                </a:solidFill>
                <a:latin typeface="Arial"/>
                <a:ea typeface="楷体"/>
              </a:rPr>
              <a:t>Buy</a:t>
            </a:r>
          </a:p>
        </p:txBody>
      </p:sp>
      <p:sp>
        <p:nvSpPr>
          <p:cNvPr id="61" name="TextBox 60"/>
          <p:cNvSpPr txBox="1"/>
          <p:nvPr/>
        </p:nvSpPr>
        <p:spPr>
          <a:xfrm>
            <a:off x="4547267" y="2616264"/>
            <a:ext cx="2743200" cy="420624"/>
          </a:xfrm>
          <a:prstGeom prst="rect">
            <a:avLst/>
          </a:prstGeom>
          <a:noFill/>
        </p:spPr>
        <p:txBody>
          <a:bodyPr wrap="square" lIns="0" tIns="0" rIns="0" bIns="0" anchor="ctr">
            <a:spAutoFit/>
          </a:bodyPr>
          <a:lstStyle/>
          <a:p>
            <a:pPr>
              <a:lnSpc>
                <a:spcPct val="110000"/>
              </a:lnSpc>
              <a:spcAft>
                <a:spcPts val="0"/>
              </a:spcAft>
            </a:pPr>
            <a:r>
              <a:rPr sz="1400" b="1">
                <a:solidFill>
                  <a:srgbClr val="333333"/>
                </a:solidFill>
                <a:latin typeface="Arial"/>
                <a:ea typeface="楷体"/>
              </a:rPr>
              <a:t>H HK$820→730 (-11%)</a:t>
            </a:r>
          </a:p>
        </p:txBody>
      </p:sp>
      <p:sp>
        <p:nvSpPr>
          <p:cNvPr id="62" name="TextBox 61"/>
          <p:cNvSpPr txBox="1"/>
          <p:nvPr/>
        </p:nvSpPr>
        <p:spPr>
          <a:xfrm>
            <a:off x="7726679" y="2718245"/>
            <a:ext cx="2651760" cy="216662"/>
          </a:xfrm>
          <a:prstGeom prst="rect">
            <a:avLst/>
          </a:prstGeom>
          <a:noFill/>
        </p:spPr>
        <p:txBody>
          <a:bodyPr wrap="square" lIns="0" tIns="0" rIns="0" bIns="0" anchor="ctr">
            <a:spAutoFit/>
          </a:bodyPr>
          <a:lstStyle/>
          <a:p>
            <a:pPr>
              <a:lnSpc>
                <a:spcPct val="110000"/>
              </a:lnSpc>
              <a:spcAft>
                <a:spcPts val="0"/>
              </a:spcAft>
            </a:pPr>
            <a:r>
              <a:rPr sz="1400" b="1">
                <a:latin typeface="Arial"/>
                <a:ea typeface="楷体"/>
              </a:rPr>
              <a:t>-11%~-14%</a:t>
            </a:r>
          </a:p>
        </p:txBody>
      </p:sp>
      <p:sp>
        <p:nvSpPr>
          <p:cNvPr id="63" name="TextBox 62"/>
          <p:cNvSpPr txBox="1"/>
          <p:nvPr/>
        </p:nvSpPr>
        <p:spPr>
          <a:xfrm>
            <a:off x="10469880" y="2616264"/>
            <a:ext cx="3611880" cy="420624"/>
          </a:xfrm>
          <a:prstGeom prst="rect">
            <a:avLst/>
          </a:prstGeom>
          <a:noFill/>
        </p:spPr>
        <p:txBody>
          <a:bodyPr wrap="square" lIns="0" tIns="0" rIns="0" bIns="0" anchor="ctr">
            <a:spAutoFit/>
          </a:bodyPr>
          <a:lstStyle/>
          <a:p>
            <a:pPr>
              <a:lnSpc>
                <a:spcPct val="110000"/>
              </a:lnSpc>
              <a:spcAft>
                <a:spcPts val="0"/>
              </a:spcAft>
            </a:pPr>
            <a:r>
              <a:rPr sz="1400" b="0">
                <a:solidFill>
                  <a:srgbClr val="333333"/>
                </a:solidFill>
                <a:latin typeface="Arial"/>
                <a:ea typeface="楷体"/>
              </a:rPr>
              <a:t>Unit profit under pressure but recoverable; 9M at only 62-67% of consensus</a:t>
            </a:r>
          </a:p>
        </p:txBody>
      </p:sp>
      <p:sp>
        <p:nvSpPr>
          <p:cNvPr id="64" name="Rectangle 63"/>
          <p:cNvSpPr/>
          <p:nvPr/>
        </p:nvSpPr>
        <p:spPr>
          <a:xfrm>
            <a:off x="804672" y="3200400"/>
            <a:ext cx="13277088" cy="10058"/>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5" name="TextBox 64"/>
          <p:cNvSpPr txBox="1"/>
          <p:nvPr/>
        </p:nvSpPr>
        <p:spPr>
          <a:xfrm>
            <a:off x="870030" y="3244850"/>
            <a:ext cx="1554480" cy="420624"/>
          </a:xfrm>
          <a:prstGeom prst="rect">
            <a:avLst/>
          </a:prstGeom>
          <a:noFill/>
        </p:spPr>
        <p:txBody>
          <a:bodyPr wrap="square" lIns="0" tIns="0" rIns="0" bIns="0" anchor="ctr">
            <a:spAutoFit/>
          </a:bodyPr>
          <a:lstStyle/>
          <a:p>
            <a:pPr>
              <a:lnSpc>
                <a:spcPct val="110000"/>
              </a:lnSpc>
              <a:spcAft>
                <a:spcPts val="0"/>
              </a:spcAft>
            </a:pPr>
            <a:r>
              <a:rPr sz="1400" b="1">
                <a:solidFill>
                  <a:srgbClr val="051C2C"/>
                </a:solidFill>
                <a:latin typeface="Arial"/>
                <a:ea typeface="楷体"/>
              </a:rPr>
              <a:t>JPM</a:t>
            </a:r>
          </a:p>
        </p:txBody>
      </p:sp>
      <p:sp>
        <p:nvSpPr>
          <p:cNvPr id="66" name="TextBox 65"/>
          <p:cNvSpPr txBox="1"/>
          <p:nvPr/>
        </p:nvSpPr>
        <p:spPr>
          <a:xfrm>
            <a:off x="2697480" y="3244850"/>
            <a:ext cx="2103120" cy="420624"/>
          </a:xfrm>
          <a:prstGeom prst="rect">
            <a:avLst/>
          </a:prstGeom>
          <a:noFill/>
        </p:spPr>
        <p:txBody>
          <a:bodyPr wrap="square" lIns="0" tIns="0" rIns="0" bIns="0" anchor="ctr">
            <a:spAutoFit/>
          </a:bodyPr>
          <a:lstStyle/>
          <a:p>
            <a:pPr>
              <a:lnSpc>
                <a:spcPct val="110000"/>
              </a:lnSpc>
              <a:spcAft>
                <a:spcPts val="0"/>
              </a:spcAft>
            </a:pPr>
            <a:r>
              <a:rPr sz="1400" b="0">
                <a:solidFill>
                  <a:srgbClr val="333333"/>
                </a:solidFill>
                <a:latin typeface="Arial"/>
                <a:ea typeface="楷体"/>
              </a:rPr>
              <a:t>H Neutral / A OW</a:t>
            </a:r>
          </a:p>
        </p:txBody>
      </p:sp>
      <p:sp>
        <p:nvSpPr>
          <p:cNvPr id="67" name="TextBox 66"/>
          <p:cNvSpPr txBox="1"/>
          <p:nvPr/>
        </p:nvSpPr>
        <p:spPr>
          <a:xfrm>
            <a:off x="4547267" y="3244850"/>
            <a:ext cx="2743200" cy="420624"/>
          </a:xfrm>
          <a:prstGeom prst="rect">
            <a:avLst/>
          </a:prstGeom>
          <a:noFill/>
        </p:spPr>
        <p:txBody>
          <a:bodyPr wrap="square" lIns="0" tIns="0" rIns="0" bIns="0" anchor="ctr">
            <a:spAutoFit/>
          </a:bodyPr>
          <a:lstStyle/>
          <a:p>
            <a:pPr>
              <a:lnSpc>
                <a:spcPct val="110000"/>
              </a:lnSpc>
              <a:spcAft>
                <a:spcPts val="0"/>
              </a:spcAft>
            </a:pPr>
            <a:r>
              <a:rPr sz="1400" b="1">
                <a:solidFill>
                  <a:srgbClr val="333333"/>
                </a:solidFill>
                <a:latin typeface="Arial"/>
                <a:ea typeface="楷体"/>
              </a:rPr>
              <a:t>A RMB520→340/H HK$725→500</a:t>
            </a:r>
          </a:p>
        </p:txBody>
      </p:sp>
      <p:sp>
        <p:nvSpPr>
          <p:cNvPr id="68" name="TextBox 67"/>
          <p:cNvSpPr txBox="1"/>
          <p:nvPr/>
        </p:nvSpPr>
        <p:spPr>
          <a:xfrm>
            <a:off x="7726679" y="3346450"/>
            <a:ext cx="2651760" cy="216662"/>
          </a:xfrm>
          <a:prstGeom prst="rect">
            <a:avLst/>
          </a:prstGeom>
          <a:noFill/>
        </p:spPr>
        <p:txBody>
          <a:bodyPr wrap="square" lIns="0" tIns="0" rIns="0" bIns="0" anchor="ctr">
            <a:spAutoFit/>
          </a:bodyPr>
          <a:lstStyle/>
          <a:p>
            <a:pPr>
              <a:lnSpc>
                <a:spcPct val="110000"/>
              </a:lnSpc>
              <a:spcAft>
                <a:spcPts val="0"/>
              </a:spcAft>
            </a:pPr>
            <a:r>
              <a:rPr sz="1400" b="1">
                <a:latin typeface="Arial"/>
                <a:ea typeface="楷体"/>
              </a:rPr>
              <a:t>89.0 / 99.7bn (-6% / -14%)</a:t>
            </a:r>
          </a:p>
        </p:txBody>
      </p:sp>
      <p:sp>
        <p:nvSpPr>
          <p:cNvPr id="69" name="TextBox 68"/>
          <p:cNvSpPr txBox="1"/>
          <p:nvPr/>
        </p:nvSpPr>
        <p:spPr>
          <a:xfrm>
            <a:off x="10469880" y="3244850"/>
            <a:ext cx="3611880" cy="420624"/>
          </a:xfrm>
          <a:prstGeom prst="rect">
            <a:avLst/>
          </a:prstGeom>
          <a:noFill/>
        </p:spPr>
        <p:txBody>
          <a:bodyPr wrap="square" lIns="0" tIns="0" rIns="0" bIns="0" anchor="ctr">
            <a:spAutoFit/>
          </a:bodyPr>
          <a:lstStyle/>
          <a:p>
            <a:pPr>
              <a:lnSpc>
                <a:spcPct val="110000"/>
              </a:lnSpc>
              <a:spcAft>
                <a:spcPts val="0"/>
              </a:spcAft>
            </a:pPr>
            <a:r>
              <a:rPr sz="1400" b="0">
                <a:solidFill>
                  <a:srgbClr val="333333"/>
                </a:solidFill>
                <a:latin typeface="Arial"/>
                <a:ea typeface="楷体"/>
              </a:rPr>
              <a:t>Profit-pool reallocation just starting; 2027E unit net profit RMB0.08/Wh</a:t>
            </a:r>
          </a:p>
        </p:txBody>
      </p:sp>
      <p:sp>
        <p:nvSpPr>
          <p:cNvPr id="70" name="Rectangle 69"/>
          <p:cNvSpPr/>
          <p:nvPr/>
        </p:nvSpPr>
        <p:spPr>
          <a:xfrm>
            <a:off x="804672" y="3829050"/>
            <a:ext cx="13277088" cy="10058"/>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 name="TextBox 70"/>
          <p:cNvSpPr txBox="1"/>
          <p:nvPr/>
        </p:nvSpPr>
        <p:spPr>
          <a:xfrm>
            <a:off x="870030" y="3873500"/>
            <a:ext cx="1554480" cy="420624"/>
          </a:xfrm>
          <a:prstGeom prst="rect">
            <a:avLst/>
          </a:prstGeom>
          <a:noFill/>
        </p:spPr>
        <p:txBody>
          <a:bodyPr wrap="square" lIns="0" tIns="0" rIns="0" bIns="0" anchor="ctr">
            <a:spAutoFit/>
          </a:bodyPr>
          <a:lstStyle/>
          <a:p>
            <a:pPr>
              <a:lnSpc>
                <a:spcPct val="110000"/>
              </a:lnSpc>
              <a:spcAft>
                <a:spcPts val="0"/>
              </a:spcAft>
            </a:pPr>
            <a:r>
              <a:rPr sz="1400" b="1">
                <a:solidFill>
                  <a:srgbClr val="051C2C"/>
                </a:solidFill>
                <a:latin typeface="Arial"/>
                <a:ea typeface="楷体"/>
              </a:rPr>
              <a:t>Citi</a:t>
            </a:r>
          </a:p>
        </p:txBody>
      </p:sp>
      <p:sp>
        <p:nvSpPr>
          <p:cNvPr id="72" name="TextBox 71"/>
          <p:cNvSpPr txBox="1"/>
          <p:nvPr/>
        </p:nvSpPr>
        <p:spPr>
          <a:xfrm>
            <a:off x="2697480" y="3873500"/>
            <a:ext cx="2103120" cy="420624"/>
          </a:xfrm>
          <a:prstGeom prst="rect">
            <a:avLst/>
          </a:prstGeom>
          <a:noFill/>
        </p:spPr>
        <p:txBody>
          <a:bodyPr wrap="square" lIns="0" tIns="0" rIns="0" bIns="0" anchor="ctr">
            <a:spAutoFit/>
          </a:bodyPr>
          <a:lstStyle/>
          <a:p>
            <a:pPr>
              <a:lnSpc>
                <a:spcPct val="110000"/>
              </a:lnSpc>
              <a:spcAft>
                <a:spcPts val="0"/>
              </a:spcAft>
            </a:pPr>
            <a:r>
              <a:rPr sz="1400" b="0">
                <a:solidFill>
                  <a:srgbClr val="333333"/>
                </a:solidFill>
                <a:latin typeface="Arial"/>
                <a:ea typeface="楷体"/>
              </a:rPr>
              <a:t>Buy</a:t>
            </a:r>
          </a:p>
        </p:txBody>
      </p:sp>
      <p:sp>
        <p:nvSpPr>
          <p:cNvPr id="73" name="TextBox 72"/>
          <p:cNvSpPr txBox="1"/>
          <p:nvPr/>
        </p:nvSpPr>
        <p:spPr>
          <a:xfrm>
            <a:off x="4547267" y="3873500"/>
            <a:ext cx="2743200" cy="420624"/>
          </a:xfrm>
          <a:prstGeom prst="rect">
            <a:avLst/>
          </a:prstGeom>
          <a:noFill/>
        </p:spPr>
        <p:txBody>
          <a:bodyPr wrap="square" lIns="0" tIns="0" rIns="0" bIns="0" anchor="ctr">
            <a:spAutoFit/>
          </a:bodyPr>
          <a:lstStyle/>
          <a:p>
            <a:pPr>
              <a:lnSpc>
                <a:spcPct val="110000"/>
              </a:lnSpc>
              <a:spcAft>
                <a:spcPts val="0"/>
              </a:spcAft>
            </a:pPr>
            <a:r>
              <a:rPr sz="1400" b="1">
                <a:solidFill>
                  <a:srgbClr val="333333"/>
                </a:solidFill>
                <a:latin typeface="Arial"/>
                <a:ea typeface="楷体"/>
              </a:rPr>
              <a:t>A RMB479 / H HK$765→732</a:t>
            </a:r>
          </a:p>
        </p:txBody>
      </p:sp>
      <p:sp>
        <p:nvSpPr>
          <p:cNvPr id="74" name="TextBox 73"/>
          <p:cNvSpPr txBox="1"/>
          <p:nvPr/>
        </p:nvSpPr>
        <p:spPr>
          <a:xfrm>
            <a:off x="7726679" y="3975100"/>
            <a:ext cx="2651760" cy="218586"/>
          </a:xfrm>
          <a:prstGeom prst="rect">
            <a:avLst/>
          </a:prstGeom>
          <a:noFill/>
        </p:spPr>
        <p:txBody>
          <a:bodyPr wrap="square" lIns="0" tIns="0" rIns="0" bIns="0" anchor="ctr">
            <a:spAutoFit/>
          </a:bodyPr>
          <a:lstStyle/>
          <a:p>
            <a:pPr>
              <a:lnSpc>
                <a:spcPct val="110000"/>
              </a:lnSpc>
              <a:spcAft>
                <a:spcPts val="0"/>
              </a:spcAft>
            </a:pPr>
            <a:r>
              <a:rPr sz="1400" b="1">
                <a:latin typeface="Arial"/>
                <a:ea typeface="楷体"/>
              </a:rPr>
              <a:t>86.0 / 103.0bn (-9% / -14%)</a:t>
            </a:r>
          </a:p>
        </p:txBody>
      </p:sp>
      <p:sp>
        <p:nvSpPr>
          <p:cNvPr id="75" name="TextBox 74"/>
          <p:cNvSpPr txBox="1"/>
          <p:nvPr/>
        </p:nvSpPr>
        <p:spPr>
          <a:xfrm>
            <a:off x="10469880" y="3873500"/>
            <a:ext cx="3611880" cy="420624"/>
          </a:xfrm>
          <a:prstGeom prst="rect">
            <a:avLst/>
          </a:prstGeom>
          <a:noFill/>
        </p:spPr>
        <p:txBody>
          <a:bodyPr wrap="square" lIns="0" tIns="0" rIns="0" bIns="0" anchor="ctr">
            <a:spAutoFit/>
          </a:bodyPr>
          <a:lstStyle/>
          <a:p>
            <a:pPr>
              <a:lnSpc>
                <a:spcPct val="110000"/>
              </a:lnSpc>
              <a:spcAft>
                <a:spcPts val="0"/>
              </a:spcAft>
            </a:pPr>
            <a:r>
              <a:rPr sz="1400" b="0">
                <a:solidFill>
                  <a:srgbClr val="333333"/>
                </a:solidFill>
                <a:latin typeface="Arial"/>
                <a:ea typeface="楷体"/>
              </a:rPr>
              <a:t>Production schedule cut; 2026-28 to RMB86.0/103.0/122.0bn</a:t>
            </a:r>
          </a:p>
        </p:txBody>
      </p:sp>
      <p:sp>
        <p:nvSpPr>
          <p:cNvPr id="76" name="Rectangle 75"/>
          <p:cNvSpPr/>
          <p:nvPr/>
        </p:nvSpPr>
        <p:spPr>
          <a:xfrm>
            <a:off x="804672" y="4457700"/>
            <a:ext cx="13277088" cy="10058"/>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 name="Rectangle 81"/>
          <p:cNvSpPr/>
          <p:nvPr/>
        </p:nvSpPr>
        <p:spPr>
          <a:xfrm>
            <a:off x="804672" y="5086350"/>
            <a:ext cx="13277088" cy="10058"/>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3" name="TextBox 82"/>
          <p:cNvSpPr txBox="1"/>
          <p:nvPr/>
        </p:nvSpPr>
        <p:spPr>
          <a:xfrm>
            <a:off x="870030" y="4502150"/>
            <a:ext cx="1554480" cy="420624"/>
          </a:xfrm>
          <a:prstGeom prst="rect">
            <a:avLst/>
          </a:prstGeom>
          <a:noFill/>
        </p:spPr>
        <p:txBody>
          <a:bodyPr wrap="square" lIns="0" tIns="0" rIns="0" bIns="0" anchor="ctr">
            <a:spAutoFit/>
          </a:bodyPr>
          <a:lstStyle/>
          <a:p>
            <a:pPr>
              <a:lnSpc>
                <a:spcPct val="110000"/>
              </a:lnSpc>
              <a:spcAft>
                <a:spcPts val="0"/>
              </a:spcAft>
            </a:pPr>
            <a:r>
              <a:rPr sz="1400" b="1">
                <a:solidFill>
                  <a:srgbClr val="051C2C"/>
                </a:solidFill>
                <a:latin typeface="Arial"/>
                <a:ea typeface="楷体"/>
              </a:rPr>
              <a:t>MS</a:t>
            </a:r>
          </a:p>
        </p:txBody>
      </p:sp>
      <p:sp>
        <p:nvSpPr>
          <p:cNvPr id="84" name="TextBox 83"/>
          <p:cNvSpPr txBox="1"/>
          <p:nvPr/>
        </p:nvSpPr>
        <p:spPr>
          <a:xfrm>
            <a:off x="2697480" y="4502150"/>
            <a:ext cx="2103120" cy="420624"/>
          </a:xfrm>
          <a:prstGeom prst="rect">
            <a:avLst/>
          </a:prstGeom>
          <a:noFill/>
        </p:spPr>
        <p:txBody>
          <a:bodyPr wrap="square" lIns="0" tIns="0" rIns="0" bIns="0" anchor="ctr">
            <a:spAutoFit/>
          </a:bodyPr>
          <a:lstStyle/>
          <a:p>
            <a:pPr>
              <a:lnSpc>
                <a:spcPct val="110000"/>
              </a:lnSpc>
              <a:spcAft>
                <a:spcPts val="0"/>
              </a:spcAft>
            </a:pPr>
            <a:r>
              <a:rPr sz="1400" b="0">
                <a:solidFill>
                  <a:srgbClr val="333333"/>
                </a:solidFill>
                <a:latin typeface="Arial"/>
                <a:ea typeface="楷体"/>
              </a:rPr>
              <a:t>Overweight</a:t>
            </a:r>
          </a:p>
        </p:txBody>
      </p:sp>
      <p:sp>
        <p:nvSpPr>
          <p:cNvPr id="85" name="TextBox 84"/>
          <p:cNvSpPr txBox="1"/>
          <p:nvPr/>
        </p:nvSpPr>
        <p:spPr>
          <a:xfrm>
            <a:off x="4547267" y="4502150"/>
            <a:ext cx="2743200" cy="420624"/>
          </a:xfrm>
          <a:prstGeom prst="rect">
            <a:avLst/>
          </a:prstGeom>
          <a:noFill/>
        </p:spPr>
        <p:txBody>
          <a:bodyPr wrap="square" lIns="0" tIns="0" rIns="0" bIns="0" anchor="ctr">
            <a:spAutoFit/>
          </a:bodyPr>
          <a:lstStyle/>
          <a:p>
            <a:pPr>
              <a:lnSpc>
                <a:spcPct val="110000"/>
              </a:lnSpc>
              <a:spcAft>
                <a:spcPts val="0"/>
              </a:spcAft>
            </a:pPr>
            <a:r>
              <a:rPr sz="1400" b="1">
                <a:solidFill>
                  <a:srgbClr val="333333"/>
                </a:solidFill>
                <a:latin typeface="Arial"/>
                <a:ea typeface="楷体"/>
              </a:rPr>
              <a:t>A RMB500 (maintained)</a:t>
            </a:r>
          </a:p>
        </p:txBody>
      </p:sp>
      <p:sp>
        <p:nvSpPr>
          <p:cNvPr id="86" name="TextBox 85"/>
          <p:cNvSpPr txBox="1"/>
          <p:nvPr/>
        </p:nvSpPr>
        <p:spPr>
          <a:xfrm>
            <a:off x="7726679" y="4603750"/>
            <a:ext cx="2651760" cy="216662"/>
          </a:xfrm>
          <a:prstGeom prst="rect">
            <a:avLst/>
          </a:prstGeom>
          <a:noFill/>
        </p:spPr>
        <p:txBody>
          <a:bodyPr wrap="square" lIns="0" tIns="0" rIns="0" bIns="0" anchor="ctr">
            <a:spAutoFit/>
          </a:bodyPr>
          <a:lstStyle/>
          <a:p>
            <a:pPr>
              <a:lnSpc>
                <a:spcPct val="110000"/>
              </a:lnSpc>
              <a:spcAft>
                <a:spcPts val="0"/>
              </a:spcAft>
            </a:pPr>
            <a:r>
              <a:rPr sz="1400" b="1">
                <a:latin typeface="Arial"/>
                <a:ea typeface="楷体"/>
              </a:rPr>
              <a:t>Unit net profit 0.10→0.08</a:t>
            </a:r>
          </a:p>
        </p:txBody>
      </p:sp>
      <p:sp>
        <p:nvSpPr>
          <p:cNvPr id="87" name="TextBox 86"/>
          <p:cNvSpPr txBox="1"/>
          <p:nvPr/>
        </p:nvSpPr>
        <p:spPr>
          <a:xfrm>
            <a:off x="10469880" y="4502150"/>
            <a:ext cx="3611880" cy="420624"/>
          </a:xfrm>
          <a:prstGeom prst="rect">
            <a:avLst/>
          </a:prstGeom>
          <a:noFill/>
        </p:spPr>
        <p:txBody>
          <a:bodyPr wrap="square" lIns="0" tIns="0" rIns="0" bIns="0" anchor="ctr">
            <a:spAutoFit/>
          </a:bodyPr>
          <a:lstStyle/>
          <a:p>
            <a:pPr>
              <a:lnSpc>
                <a:spcPct val="110000"/>
              </a:lnSpc>
              <a:spcAft>
                <a:spcPts val="0"/>
              </a:spcAft>
            </a:pPr>
            <a:r>
              <a:rPr sz="1400" b="0">
                <a:solidFill>
                  <a:srgbClr val="333333"/>
                </a:solidFill>
                <a:latin typeface="Arial"/>
                <a:ea typeface="楷体"/>
              </a:rPr>
              <a:t>Q3 12% below its estimate</a:t>
            </a:r>
          </a:p>
        </p:txBody>
      </p:sp>
      <p:sp>
        <p:nvSpPr>
          <p:cNvPr id="88" name="Rectangle 87"/>
          <p:cNvSpPr/>
          <p:nvPr/>
        </p:nvSpPr>
        <p:spPr>
          <a:xfrm>
            <a:off x="804672" y="5715000"/>
            <a:ext cx="13277088" cy="10058"/>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4" name="Rectangle 93"/>
          <p:cNvSpPr/>
          <p:nvPr/>
        </p:nvSpPr>
        <p:spPr>
          <a:xfrm>
            <a:off x="804672" y="6343650"/>
            <a:ext cx="13277088" cy="10058"/>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5" name="TextBox 94"/>
          <p:cNvSpPr txBox="1"/>
          <p:nvPr/>
        </p:nvSpPr>
        <p:spPr>
          <a:xfrm>
            <a:off x="870030" y="7016750"/>
            <a:ext cx="1554480" cy="420624"/>
          </a:xfrm>
          <a:prstGeom prst="rect">
            <a:avLst/>
          </a:prstGeom>
          <a:noFill/>
        </p:spPr>
        <p:txBody>
          <a:bodyPr wrap="square" lIns="0" tIns="0" rIns="0" bIns="0" anchor="ctr">
            <a:spAutoFit/>
          </a:bodyPr>
          <a:lstStyle/>
          <a:p>
            <a:pPr>
              <a:lnSpc>
                <a:spcPct val="110000"/>
              </a:lnSpc>
              <a:spcAft>
                <a:spcPts val="0"/>
              </a:spcAft>
            </a:pPr>
            <a:r>
              <a:rPr sz="1400" b="1">
                <a:solidFill>
                  <a:srgbClr val="051C2C"/>
                </a:solidFill>
                <a:latin typeface="Arial"/>
                <a:ea typeface="楷体"/>
              </a:rPr>
              <a:t>Soochow</a:t>
            </a:r>
          </a:p>
        </p:txBody>
      </p:sp>
      <p:sp>
        <p:nvSpPr>
          <p:cNvPr id="96" name="TextBox 95"/>
          <p:cNvSpPr txBox="1"/>
          <p:nvPr/>
        </p:nvSpPr>
        <p:spPr>
          <a:xfrm>
            <a:off x="2697480" y="7016750"/>
            <a:ext cx="2103120" cy="420624"/>
          </a:xfrm>
          <a:prstGeom prst="rect">
            <a:avLst/>
          </a:prstGeom>
          <a:noFill/>
        </p:spPr>
        <p:txBody>
          <a:bodyPr wrap="square" lIns="0" tIns="0" rIns="0" bIns="0" anchor="ctr">
            <a:spAutoFit/>
          </a:bodyPr>
          <a:lstStyle/>
          <a:p>
            <a:pPr>
              <a:lnSpc>
                <a:spcPct val="110000"/>
              </a:lnSpc>
              <a:spcAft>
                <a:spcPts val="0"/>
              </a:spcAft>
            </a:pPr>
            <a:r>
              <a:rPr sz="1400" b="0">
                <a:solidFill>
                  <a:srgbClr val="333333"/>
                </a:solidFill>
                <a:latin typeface="Arial"/>
                <a:ea typeface="楷体"/>
              </a:rPr>
              <a:t>Buy</a:t>
            </a:r>
          </a:p>
        </p:txBody>
      </p:sp>
      <p:sp>
        <p:nvSpPr>
          <p:cNvPr id="97" name="TextBox 96"/>
          <p:cNvSpPr txBox="1"/>
          <p:nvPr/>
        </p:nvSpPr>
        <p:spPr>
          <a:xfrm>
            <a:off x="4547267" y="7016750"/>
            <a:ext cx="2743200" cy="420624"/>
          </a:xfrm>
          <a:prstGeom prst="rect">
            <a:avLst/>
          </a:prstGeom>
          <a:noFill/>
        </p:spPr>
        <p:txBody>
          <a:bodyPr wrap="square" lIns="0" tIns="0" rIns="0" bIns="0" anchor="ctr">
            <a:spAutoFit/>
          </a:bodyPr>
          <a:lstStyle/>
          <a:p>
            <a:pPr>
              <a:lnSpc>
                <a:spcPct val="110000"/>
              </a:lnSpc>
              <a:spcAft>
                <a:spcPts val="0"/>
              </a:spcAft>
            </a:pPr>
            <a:r>
              <a:rPr sz="1400" b="1">
                <a:solidFill>
                  <a:srgbClr val="333333"/>
                </a:solidFill>
                <a:latin typeface="Arial"/>
                <a:ea typeface="楷体"/>
              </a:rPr>
              <a:t>A RMB431 (maintained)</a:t>
            </a:r>
          </a:p>
        </p:txBody>
      </p:sp>
      <p:sp>
        <p:nvSpPr>
          <p:cNvPr id="98" name="TextBox 97"/>
          <p:cNvSpPr txBox="1"/>
          <p:nvPr/>
        </p:nvSpPr>
        <p:spPr>
          <a:xfrm>
            <a:off x="7726679" y="7118350"/>
            <a:ext cx="2651760" cy="218586"/>
          </a:xfrm>
          <a:prstGeom prst="rect">
            <a:avLst/>
          </a:prstGeom>
          <a:noFill/>
        </p:spPr>
        <p:txBody>
          <a:bodyPr wrap="square" lIns="0" tIns="0" rIns="0" bIns="0" anchor="ctr">
            <a:spAutoFit/>
          </a:bodyPr>
          <a:lstStyle/>
          <a:p>
            <a:pPr>
              <a:lnSpc>
                <a:spcPct val="110000"/>
              </a:lnSpc>
              <a:spcAft>
                <a:spcPts val="0"/>
              </a:spcAft>
            </a:pPr>
            <a:r>
              <a:rPr sz="1400" b="1">
                <a:latin typeface="Arial"/>
                <a:ea typeface="楷体"/>
              </a:rPr>
              <a:t>86.8 / 99.8bn (-10% / -18%)</a:t>
            </a:r>
          </a:p>
        </p:txBody>
      </p:sp>
      <p:sp>
        <p:nvSpPr>
          <p:cNvPr id="99" name="TextBox 98"/>
          <p:cNvSpPr txBox="1"/>
          <p:nvPr/>
        </p:nvSpPr>
        <p:spPr>
          <a:xfrm>
            <a:off x="10469880" y="6999275"/>
            <a:ext cx="3611880" cy="455574"/>
          </a:xfrm>
          <a:prstGeom prst="rect">
            <a:avLst/>
          </a:prstGeom>
          <a:noFill/>
        </p:spPr>
        <p:txBody>
          <a:bodyPr wrap="square" lIns="0" tIns="0" rIns="0" bIns="0" anchor="ctr">
            <a:spAutoFit/>
          </a:bodyPr>
          <a:lstStyle/>
          <a:p>
            <a:pPr>
              <a:lnSpc>
                <a:spcPct val="110000"/>
              </a:lnSpc>
              <a:spcAft>
                <a:spcPts val="0"/>
              </a:spcAft>
            </a:pPr>
            <a:r>
              <a:rPr lang="en" altLang="zh-CN" sz="1400">
                <a:solidFill>
                  <a:srgbClr val="333333"/>
                </a:solidFill>
                <a:latin typeface="Arial"/>
                <a:ea typeface="楷体"/>
              </a:rPr>
              <a:t>Strong shipments; fees/mix hit profit; cut to RMB86.8/99.8/119.5bn</a:t>
            </a:r>
          </a:p>
        </p:txBody>
      </p:sp>
      <p:sp>
        <p:nvSpPr>
          <p:cNvPr id="100" name="Rectangle 99"/>
          <p:cNvSpPr/>
          <p:nvPr/>
        </p:nvSpPr>
        <p:spPr>
          <a:xfrm>
            <a:off x="804672" y="6972300"/>
            <a:ext cx="13277088" cy="10058"/>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1" name="TextBox 100"/>
          <p:cNvSpPr txBox="1"/>
          <p:nvPr/>
        </p:nvSpPr>
        <p:spPr>
          <a:xfrm>
            <a:off x="870030" y="5130800"/>
            <a:ext cx="1554480" cy="420624"/>
          </a:xfrm>
          <a:prstGeom prst="rect">
            <a:avLst/>
          </a:prstGeom>
          <a:noFill/>
        </p:spPr>
        <p:txBody>
          <a:bodyPr wrap="square" lIns="0" tIns="0" rIns="0" bIns="0" anchor="ctr">
            <a:spAutoFit/>
          </a:bodyPr>
          <a:lstStyle/>
          <a:p>
            <a:pPr>
              <a:lnSpc>
                <a:spcPct val="110000"/>
              </a:lnSpc>
              <a:spcAft>
                <a:spcPts val="0"/>
              </a:spcAft>
            </a:pPr>
            <a:r>
              <a:rPr sz="1400" b="1">
                <a:solidFill>
                  <a:srgbClr val="051C2C"/>
                </a:solidFill>
                <a:latin typeface="Arial"/>
                <a:ea typeface="楷体"/>
              </a:rPr>
              <a:t>BofA</a:t>
            </a:r>
          </a:p>
        </p:txBody>
      </p:sp>
      <p:sp>
        <p:nvSpPr>
          <p:cNvPr id="102" name="TextBox 101"/>
          <p:cNvSpPr txBox="1"/>
          <p:nvPr/>
        </p:nvSpPr>
        <p:spPr>
          <a:xfrm>
            <a:off x="2697480" y="5130800"/>
            <a:ext cx="2103120" cy="420624"/>
          </a:xfrm>
          <a:prstGeom prst="rect">
            <a:avLst/>
          </a:prstGeom>
          <a:noFill/>
        </p:spPr>
        <p:txBody>
          <a:bodyPr wrap="square" lIns="0" tIns="0" rIns="0" bIns="0" anchor="ctr">
            <a:spAutoFit/>
          </a:bodyPr>
          <a:lstStyle/>
          <a:p>
            <a:pPr>
              <a:lnSpc>
                <a:spcPct val="110000"/>
              </a:lnSpc>
              <a:spcAft>
                <a:spcPts val="0"/>
              </a:spcAft>
            </a:pPr>
            <a:r>
              <a:rPr sz="1400" b="0">
                <a:solidFill>
                  <a:srgbClr val="333333"/>
                </a:solidFill>
                <a:latin typeface="Arial"/>
                <a:ea typeface="楷体"/>
              </a:rPr>
              <a:t>Buy (H/A)</a:t>
            </a:r>
          </a:p>
        </p:txBody>
      </p:sp>
      <p:sp>
        <p:nvSpPr>
          <p:cNvPr id="103" name="TextBox 102"/>
          <p:cNvSpPr txBox="1"/>
          <p:nvPr/>
        </p:nvSpPr>
        <p:spPr>
          <a:xfrm>
            <a:off x="4547267" y="5130800"/>
            <a:ext cx="2743200" cy="420624"/>
          </a:xfrm>
          <a:prstGeom prst="rect">
            <a:avLst/>
          </a:prstGeom>
          <a:noFill/>
        </p:spPr>
        <p:txBody>
          <a:bodyPr wrap="square" lIns="0" tIns="0" rIns="0" bIns="0" anchor="ctr">
            <a:spAutoFit/>
          </a:bodyPr>
          <a:lstStyle/>
          <a:p>
            <a:pPr>
              <a:lnSpc>
                <a:spcPct val="110000"/>
              </a:lnSpc>
              <a:spcAft>
                <a:spcPts val="0"/>
              </a:spcAft>
            </a:pPr>
            <a:r>
              <a:rPr sz="1400" b="1">
                <a:solidFill>
                  <a:srgbClr val="333333"/>
                </a:solidFill>
                <a:latin typeface="Arial"/>
                <a:ea typeface="楷体"/>
              </a:rPr>
              <a:t>H 775→630 / A 599→487</a:t>
            </a:r>
          </a:p>
        </p:txBody>
      </p:sp>
      <p:sp>
        <p:nvSpPr>
          <p:cNvPr id="104" name="TextBox 103"/>
          <p:cNvSpPr txBox="1"/>
          <p:nvPr/>
        </p:nvSpPr>
        <p:spPr>
          <a:xfrm>
            <a:off x="7726679" y="5232400"/>
            <a:ext cx="2651760" cy="218586"/>
          </a:xfrm>
          <a:prstGeom prst="rect">
            <a:avLst/>
          </a:prstGeom>
          <a:noFill/>
        </p:spPr>
        <p:txBody>
          <a:bodyPr wrap="square" lIns="0" tIns="0" rIns="0" bIns="0" anchor="ctr">
            <a:spAutoFit/>
          </a:bodyPr>
          <a:lstStyle/>
          <a:p>
            <a:pPr>
              <a:lnSpc>
                <a:spcPct val="110000"/>
              </a:lnSpc>
              <a:spcAft>
                <a:spcPts val="0"/>
              </a:spcAft>
            </a:pPr>
            <a:r>
              <a:rPr sz="1400" b="1">
                <a:latin typeface="Arial"/>
                <a:ea typeface="楷体"/>
              </a:rPr>
              <a:t>88.1 / 99.1bn (-8.6% / -14.8%)</a:t>
            </a:r>
          </a:p>
        </p:txBody>
      </p:sp>
      <p:sp>
        <p:nvSpPr>
          <p:cNvPr id="105" name="TextBox 104"/>
          <p:cNvSpPr txBox="1"/>
          <p:nvPr/>
        </p:nvSpPr>
        <p:spPr>
          <a:xfrm>
            <a:off x="10469880" y="5130800"/>
            <a:ext cx="3611880" cy="420624"/>
          </a:xfrm>
          <a:prstGeom prst="rect">
            <a:avLst/>
          </a:prstGeom>
          <a:noFill/>
        </p:spPr>
        <p:txBody>
          <a:bodyPr wrap="square" lIns="0" tIns="0" rIns="0" bIns="0" anchor="ctr">
            <a:spAutoFit/>
          </a:bodyPr>
          <a:lstStyle/>
          <a:p>
            <a:pPr>
              <a:lnSpc>
                <a:spcPct val="110000"/>
              </a:lnSpc>
              <a:spcAft>
                <a:spcPts val="0"/>
              </a:spcAft>
            </a:pPr>
            <a:r>
              <a:rPr sz="1400" b="0" dirty="0">
                <a:solidFill>
                  <a:srgbClr val="333333"/>
                </a:solidFill>
                <a:latin typeface="Arial"/>
                <a:ea typeface="楷体"/>
              </a:rPr>
              <a:t>PO = average of DCF and EV/EBITDA</a:t>
            </a:r>
          </a:p>
        </p:txBody>
      </p:sp>
      <p:sp>
        <p:nvSpPr>
          <p:cNvPr id="106" name="Rectangle 105"/>
          <p:cNvSpPr/>
          <p:nvPr/>
        </p:nvSpPr>
        <p:spPr>
          <a:xfrm>
            <a:off x="804672" y="7600950"/>
            <a:ext cx="13277088" cy="10058"/>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7" name="TextBox 106"/>
          <p:cNvSpPr txBox="1"/>
          <p:nvPr/>
        </p:nvSpPr>
        <p:spPr>
          <a:xfrm>
            <a:off x="870030" y="5759450"/>
            <a:ext cx="1554480" cy="420624"/>
          </a:xfrm>
          <a:prstGeom prst="rect">
            <a:avLst/>
          </a:prstGeom>
          <a:noFill/>
        </p:spPr>
        <p:txBody>
          <a:bodyPr wrap="square" lIns="0" tIns="0" rIns="0" bIns="0" anchor="ctr">
            <a:spAutoFit/>
          </a:bodyPr>
          <a:lstStyle/>
          <a:p>
            <a:pPr>
              <a:lnSpc>
                <a:spcPct val="110000"/>
              </a:lnSpc>
              <a:spcAft>
                <a:spcPts val="0"/>
              </a:spcAft>
            </a:pPr>
            <a:r>
              <a:rPr sz="1400" b="1">
                <a:solidFill>
                  <a:srgbClr val="051C2C"/>
                </a:solidFill>
                <a:latin typeface="Arial"/>
                <a:ea typeface="楷体"/>
              </a:rPr>
              <a:t>GS</a:t>
            </a:r>
          </a:p>
        </p:txBody>
      </p:sp>
      <p:sp>
        <p:nvSpPr>
          <p:cNvPr id="108" name="TextBox 107"/>
          <p:cNvSpPr txBox="1"/>
          <p:nvPr/>
        </p:nvSpPr>
        <p:spPr>
          <a:xfrm>
            <a:off x="2697480" y="5759450"/>
            <a:ext cx="2103120" cy="420624"/>
          </a:xfrm>
          <a:prstGeom prst="rect">
            <a:avLst/>
          </a:prstGeom>
          <a:noFill/>
        </p:spPr>
        <p:txBody>
          <a:bodyPr wrap="square" lIns="0" tIns="0" rIns="0" bIns="0" anchor="ctr">
            <a:spAutoFit/>
          </a:bodyPr>
          <a:lstStyle/>
          <a:p>
            <a:pPr>
              <a:lnSpc>
                <a:spcPct val="110000"/>
              </a:lnSpc>
              <a:spcAft>
                <a:spcPts val="0"/>
              </a:spcAft>
            </a:pPr>
            <a:r>
              <a:rPr sz="1400" b="0">
                <a:solidFill>
                  <a:srgbClr val="333333"/>
                </a:solidFill>
                <a:latin typeface="Arial"/>
                <a:ea typeface="楷体"/>
              </a:rPr>
              <a:t>Buy (CL)</a:t>
            </a:r>
          </a:p>
        </p:txBody>
      </p:sp>
      <p:sp>
        <p:nvSpPr>
          <p:cNvPr id="109" name="TextBox 108"/>
          <p:cNvSpPr txBox="1"/>
          <p:nvPr/>
        </p:nvSpPr>
        <p:spPr>
          <a:xfrm>
            <a:off x="4547267" y="5759450"/>
            <a:ext cx="2743200" cy="420624"/>
          </a:xfrm>
          <a:prstGeom prst="rect">
            <a:avLst/>
          </a:prstGeom>
          <a:noFill/>
        </p:spPr>
        <p:txBody>
          <a:bodyPr wrap="square" lIns="0" tIns="0" rIns="0" bIns="0" anchor="ctr">
            <a:spAutoFit/>
          </a:bodyPr>
          <a:lstStyle/>
          <a:p>
            <a:pPr>
              <a:lnSpc>
                <a:spcPct val="110000"/>
              </a:lnSpc>
              <a:spcAft>
                <a:spcPts val="0"/>
              </a:spcAft>
            </a:pPr>
            <a:r>
              <a:rPr sz="1400" b="1">
                <a:solidFill>
                  <a:srgbClr val="333333"/>
                </a:solidFill>
                <a:latin typeface="Arial"/>
                <a:ea typeface="楷体"/>
              </a:rPr>
              <a:t>A RMB507 / H 859→777</a:t>
            </a:r>
          </a:p>
        </p:txBody>
      </p:sp>
      <p:sp>
        <p:nvSpPr>
          <p:cNvPr id="110" name="TextBox 109"/>
          <p:cNvSpPr txBox="1"/>
          <p:nvPr/>
        </p:nvSpPr>
        <p:spPr>
          <a:xfrm>
            <a:off x="7726679" y="5861050"/>
            <a:ext cx="2651760" cy="216662"/>
          </a:xfrm>
          <a:prstGeom prst="rect">
            <a:avLst/>
          </a:prstGeom>
          <a:noFill/>
        </p:spPr>
        <p:txBody>
          <a:bodyPr wrap="square" lIns="0" tIns="0" rIns="0" bIns="0" anchor="ctr">
            <a:spAutoFit/>
          </a:bodyPr>
          <a:lstStyle/>
          <a:p>
            <a:pPr>
              <a:lnSpc>
                <a:spcPct val="110000"/>
              </a:lnSpc>
              <a:spcAft>
                <a:spcPts val="0"/>
              </a:spcAft>
            </a:pPr>
            <a:r>
              <a:rPr sz="1400" b="1">
                <a:latin typeface="Arial"/>
                <a:ea typeface="楷体"/>
              </a:rPr>
              <a:t>86.8 / 104.0bn (-7% / -10%)</a:t>
            </a:r>
          </a:p>
        </p:txBody>
      </p:sp>
      <p:sp>
        <p:nvSpPr>
          <p:cNvPr id="111" name="TextBox 110"/>
          <p:cNvSpPr txBox="1"/>
          <p:nvPr/>
        </p:nvSpPr>
        <p:spPr>
          <a:xfrm>
            <a:off x="10469880" y="5741975"/>
            <a:ext cx="3611880" cy="455574"/>
          </a:xfrm>
          <a:prstGeom prst="rect">
            <a:avLst/>
          </a:prstGeom>
          <a:noFill/>
        </p:spPr>
        <p:txBody>
          <a:bodyPr wrap="square" lIns="0" tIns="0" rIns="0" bIns="0" anchor="ctr">
            <a:spAutoFit/>
          </a:bodyPr>
          <a:lstStyle/>
          <a:p>
            <a:pPr>
              <a:lnSpc>
                <a:spcPct val="110000"/>
              </a:lnSpc>
              <a:spcAft>
                <a:spcPts val="0"/>
              </a:spcAft>
            </a:pPr>
            <a:r>
              <a:rPr lang="en" altLang="zh-CN" sz="1400">
                <a:solidFill>
                  <a:srgbClr val="333333"/>
                </a:solidFill>
                <a:latin typeface="Arial"/>
                <a:ea typeface="楷体"/>
              </a:rPr>
              <a:t>Management deems pressure transitory; understates ESS margin upside</a:t>
            </a:r>
          </a:p>
        </p:txBody>
      </p:sp>
      <p:sp>
        <p:nvSpPr>
          <p:cNvPr id="119" name="Rectangle 118"/>
          <p:cNvSpPr/>
          <p:nvPr/>
        </p:nvSpPr>
        <p:spPr>
          <a:xfrm>
            <a:off x="804672" y="8129016"/>
            <a:ext cx="13277088" cy="758952"/>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0" name="TextBox 119"/>
          <p:cNvSpPr txBox="1"/>
          <p:nvPr/>
        </p:nvSpPr>
        <p:spPr>
          <a:xfrm>
            <a:off x="1014984" y="8247888"/>
            <a:ext cx="2357803" cy="474425"/>
          </a:xfrm>
          <a:prstGeom prst="rect">
            <a:avLst/>
          </a:prstGeom>
          <a:noFill/>
        </p:spPr>
        <p:txBody>
          <a:bodyPr wrap="square" lIns="0" tIns="0" rIns="0" bIns="0" anchor="t">
            <a:spAutoFit/>
          </a:bodyPr>
          <a:lstStyle/>
          <a:p>
            <a:pPr>
              <a:lnSpc>
                <a:spcPct val="115000"/>
              </a:lnSpc>
              <a:spcAft>
                <a:spcPts val="0"/>
              </a:spcAft>
            </a:pPr>
            <a:r>
              <a:rPr sz="1400" b="1" dirty="0">
                <a:solidFill>
                  <a:srgbClr val="051C2C"/>
                </a:solidFill>
                <a:latin typeface="Arial"/>
                <a:ea typeface="楷体"/>
              </a:rPr>
              <a:t>Q3 NP attrib. expectations</a:t>
            </a:r>
            <a:r>
              <a:rPr lang="zh-CN" altLang="en-US" sz="1400" b="1" dirty="0">
                <a:solidFill>
                  <a:srgbClr val="051C2C"/>
                </a:solidFill>
                <a:latin typeface="Arial"/>
                <a:ea typeface="楷体"/>
              </a:rPr>
              <a:t> </a:t>
            </a:r>
            <a:r>
              <a:rPr sz="1400" b="1" dirty="0">
                <a:solidFill>
                  <a:srgbClr val="051C2C"/>
                </a:solidFill>
                <a:latin typeface="Arial"/>
                <a:ea typeface="楷体"/>
              </a:rPr>
              <a:t>vs actual</a:t>
            </a:r>
            <a:r>
              <a:rPr lang="zh-CN" altLang="en-US" sz="1400" b="1" dirty="0">
                <a:solidFill>
                  <a:srgbClr val="051C2C"/>
                </a:solidFill>
                <a:latin typeface="Arial"/>
                <a:ea typeface="楷体"/>
              </a:rPr>
              <a:t> </a:t>
            </a:r>
            <a:r>
              <a:rPr sz="1400" b="1" dirty="0">
                <a:solidFill>
                  <a:srgbClr val="051C2C"/>
                </a:solidFill>
                <a:latin typeface="Arial"/>
                <a:ea typeface="楷体"/>
              </a:rPr>
              <a:t>RMB21.2bn</a:t>
            </a:r>
          </a:p>
        </p:txBody>
      </p:sp>
      <p:sp>
        <p:nvSpPr>
          <p:cNvPr id="121" name="TextBox 120"/>
          <p:cNvSpPr txBox="1"/>
          <p:nvPr/>
        </p:nvSpPr>
        <p:spPr>
          <a:xfrm>
            <a:off x="3732551" y="8321954"/>
            <a:ext cx="10212049" cy="234744"/>
          </a:xfrm>
          <a:prstGeom prst="rect">
            <a:avLst/>
          </a:prstGeom>
          <a:noFill/>
        </p:spPr>
        <p:txBody>
          <a:bodyPr wrap="square" lIns="0" tIns="0" rIns="0" bIns="0" anchor="t">
            <a:spAutoFit/>
          </a:bodyPr>
          <a:lstStyle/>
          <a:p>
            <a:pPr>
              <a:lnSpc>
                <a:spcPct val="120000"/>
              </a:lnSpc>
              <a:spcAft>
                <a:spcPts val="300"/>
              </a:spcAft>
            </a:pPr>
            <a:r>
              <a:rPr sz="1400" b="0" dirty="0">
                <a:solidFill>
                  <a:srgbClr val="333333"/>
                </a:solidFill>
                <a:latin typeface="Arial"/>
                <a:ea typeface="楷体"/>
              </a:rPr>
              <a:t>Bernstein 22.9 · GS 24.0 · MS ≈24.1 · CLSA 25.0-26.0 · Wind consensus 21.965 </a:t>
            </a:r>
            <a:r>
              <a:rPr sz="1400" b="1" dirty="0">
                <a:solidFill>
                  <a:srgbClr val="C00000"/>
                </a:solidFill>
                <a:latin typeface="Arial"/>
                <a:ea typeface="楷体"/>
              </a:rPr>
              <a:t>→ actual RMB21.2bn: a miss of 3% (</a:t>
            </a:r>
            <a:r>
              <a:rPr lang="en-US" altLang="zh-CN" sz="1400" b="1" dirty="0">
                <a:solidFill>
                  <a:srgbClr val="C00000"/>
                </a:solidFill>
                <a:latin typeface="Arial"/>
                <a:ea typeface="楷体"/>
              </a:rPr>
              <a:t>vs.</a:t>
            </a:r>
            <a:r>
              <a:rPr sz="1400" b="1" dirty="0">
                <a:solidFill>
                  <a:srgbClr val="C00000"/>
                </a:solidFill>
                <a:latin typeface="Arial"/>
                <a:ea typeface="楷体"/>
              </a:rPr>
              <a:t> Wind)</a:t>
            </a:r>
            <a:endParaRPr sz="1400" b="0" dirty="0">
              <a:solidFill>
                <a:srgbClr val="666666"/>
              </a:solidFill>
              <a:latin typeface="Arial"/>
              <a:ea typeface="楷体"/>
            </a:endParaRPr>
          </a:p>
        </p:txBody>
      </p:sp>
      <p:sp>
        <p:nvSpPr>
          <p:cNvPr id="6" name="文本框 5">
            <a:extLst>
              <a:ext uri="{FF2B5EF4-FFF2-40B4-BE49-F238E27FC236}">
                <a16:creationId xmlns:a16="http://schemas.microsoft.com/office/drawing/2014/main" id="{D4EEAA29-CB2D-11F4-4E03-EB63FF85C7B3}"/>
              </a:ext>
            </a:extLst>
          </p:cNvPr>
          <p:cNvSpPr txBox="1"/>
          <p:nvPr/>
        </p:nvSpPr>
        <p:spPr>
          <a:xfrm>
            <a:off x="-74951" y="8274570"/>
            <a:ext cx="184731" cy="369332"/>
          </a:xfrm>
          <a:prstGeom prst="rect">
            <a:avLst/>
          </a:prstGeom>
          <a:noFill/>
        </p:spPr>
        <p:txBody>
          <a:bodyPr wrap="none" rtlCol="0">
            <a:spAutoFit/>
          </a:bodyPr>
          <a:lstStyle/>
          <a:p>
            <a:endParaRPr kumimoji="1" lang="zh-CN" altLang="en-US" dirty="0"/>
          </a:p>
        </p:txBody>
      </p:sp>
      <p:sp>
        <p:nvSpPr>
          <p:cNvPr id="7" name="TextBox 94"/>
          <p:cNvSpPr txBox="1"/>
          <p:nvPr/>
        </p:nvSpPr>
        <p:spPr>
          <a:xfrm>
            <a:off x="870030" y="6388100"/>
            <a:ext cx="1554480" cy="420624"/>
          </a:xfrm>
          <a:prstGeom prst="rect">
            <a:avLst/>
          </a:prstGeom>
          <a:noFill/>
        </p:spPr>
        <p:txBody>
          <a:bodyPr wrap="square" lIns="0" tIns="0" rIns="0" bIns="0" anchor="ctr">
            <a:spAutoFit/>
          </a:bodyPr>
          <a:lstStyle/>
          <a:p>
            <a:pPr>
              <a:lnSpc>
                <a:spcPct val="110000"/>
              </a:lnSpc>
              <a:spcAft>
                <a:spcPts val="0"/>
              </a:spcAft>
            </a:pPr>
            <a:r>
              <a:rPr sz="1400" b="1">
                <a:solidFill>
                  <a:srgbClr val="051C2C"/>
                </a:solidFill>
                <a:latin typeface="Arial"/>
                <a:ea typeface="楷体"/>
              </a:rPr>
              <a:t>Huatai</a:t>
            </a:r>
          </a:p>
        </p:txBody>
      </p:sp>
      <p:sp>
        <p:nvSpPr>
          <p:cNvPr id="9" name="TextBox 95"/>
          <p:cNvSpPr txBox="1"/>
          <p:nvPr/>
        </p:nvSpPr>
        <p:spPr>
          <a:xfrm>
            <a:off x="2697480" y="6388100"/>
            <a:ext cx="2103120" cy="420624"/>
          </a:xfrm>
          <a:prstGeom prst="rect">
            <a:avLst/>
          </a:prstGeom>
          <a:noFill/>
        </p:spPr>
        <p:txBody>
          <a:bodyPr wrap="square" lIns="0" tIns="0" rIns="0" bIns="0" anchor="ctr">
            <a:spAutoFit/>
          </a:bodyPr>
          <a:lstStyle/>
          <a:p>
            <a:pPr>
              <a:lnSpc>
                <a:spcPct val="110000"/>
              </a:lnSpc>
              <a:spcAft>
                <a:spcPts val="0"/>
              </a:spcAft>
            </a:pPr>
            <a:r>
              <a:rPr sz="1400" b="0">
                <a:solidFill>
                  <a:srgbClr val="333333"/>
                </a:solidFill>
                <a:latin typeface="Arial"/>
                <a:ea typeface="楷体"/>
              </a:rPr>
              <a:t>Buy</a:t>
            </a:r>
          </a:p>
        </p:txBody>
      </p:sp>
      <p:sp>
        <p:nvSpPr>
          <p:cNvPr id="10" name="TextBox 96"/>
          <p:cNvSpPr txBox="1"/>
          <p:nvPr/>
        </p:nvSpPr>
        <p:spPr>
          <a:xfrm>
            <a:off x="4547267" y="6388100"/>
            <a:ext cx="2743200" cy="420624"/>
          </a:xfrm>
          <a:prstGeom prst="rect">
            <a:avLst/>
          </a:prstGeom>
          <a:noFill/>
        </p:spPr>
        <p:txBody>
          <a:bodyPr wrap="square" lIns="0" tIns="0" rIns="0" bIns="0" anchor="ctr">
            <a:spAutoFit/>
          </a:bodyPr>
          <a:lstStyle/>
          <a:p>
            <a:pPr>
              <a:lnSpc>
                <a:spcPct val="110000"/>
              </a:lnSpc>
              <a:spcAft>
                <a:spcPts val="0"/>
              </a:spcAft>
            </a:pPr>
            <a:r>
              <a:rPr sz="1400" b="1">
                <a:solidFill>
                  <a:srgbClr val="333333"/>
                </a:solidFill>
                <a:latin typeface="Arial"/>
                <a:ea typeface="楷体"/>
              </a:rPr>
              <a:t>A RMB596.63→473.83 (-21%) / H HK$907.73→715.95</a:t>
            </a:r>
          </a:p>
        </p:txBody>
      </p:sp>
      <p:sp>
        <p:nvSpPr>
          <p:cNvPr id="11" name="TextBox 97"/>
          <p:cNvSpPr txBox="1"/>
          <p:nvPr/>
        </p:nvSpPr>
        <p:spPr>
          <a:xfrm>
            <a:off x="7726679" y="6489700"/>
            <a:ext cx="2651760" cy="218586"/>
          </a:xfrm>
          <a:prstGeom prst="rect">
            <a:avLst/>
          </a:prstGeom>
          <a:noFill/>
        </p:spPr>
        <p:txBody>
          <a:bodyPr wrap="square" lIns="0" tIns="0" rIns="0" bIns="0" anchor="ctr">
            <a:spAutoFit/>
          </a:bodyPr>
          <a:lstStyle/>
          <a:p>
            <a:pPr>
              <a:lnSpc>
                <a:spcPct val="110000"/>
              </a:lnSpc>
              <a:spcAft>
                <a:spcPts val="0"/>
              </a:spcAft>
            </a:pPr>
            <a:r>
              <a:rPr sz="1400" b="1">
                <a:latin typeface="Arial"/>
                <a:ea typeface="楷体"/>
              </a:rPr>
              <a:t>—</a:t>
            </a:r>
          </a:p>
        </p:txBody>
      </p:sp>
      <p:sp>
        <p:nvSpPr>
          <p:cNvPr id="12" name="TextBox 98"/>
          <p:cNvSpPr txBox="1"/>
          <p:nvPr/>
        </p:nvSpPr>
        <p:spPr>
          <a:xfrm>
            <a:off x="10469880" y="6388100"/>
            <a:ext cx="3611880" cy="420624"/>
          </a:xfrm>
          <a:prstGeom prst="rect">
            <a:avLst/>
          </a:prstGeom>
          <a:noFill/>
        </p:spPr>
        <p:txBody>
          <a:bodyPr wrap="square" lIns="0" tIns="0" rIns="0" bIns="0" anchor="ctr">
            <a:spAutoFit/>
          </a:bodyPr>
          <a:lstStyle/>
          <a:p>
            <a:pPr>
              <a:lnSpc>
                <a:spcPct val="110000"/>
              </a:lnSpc>
              <a:spcAft>
                <a:spcPts val="0"/>
              </a:spcAft>
            </a:pPr>
            <a:r>
              <a:rPr sz="1400" b="0">
                <a:solidFill>
                  <a:srgbClr val="333333"/>
                </a:solidFill>
                <a:latin typeface="Arial"/>
                <a:ea typeface="楷体"/>
              </a:rPr>
              <a:t>Q3 profitability pressured QoQ; 10/10: overdone share/profit fears create an entry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500" noProof="1">
                <a:solidFill>
                  <a:srgbClr val="666666"/>
                </a:solidFill>
                <a:latin typeface="Arial"/>
                <a:ea typeface="楷体"/>
              </a:rPr>
              <a:t>02 3Q26 Results Review › Checkpoint Framework</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Next checkpoint 4Q26: will unit net profit stay &lt;0.085 for a second straight quarter, </a:t>
            </a:r>
            <a:r>
              <a:rPr lang="zh-CN" altLang="en-US" sz="2800" b="1" noProof="1">
                <a:solidFill>
                  <a:srgbClr val="000000"/>
                </a:solidFill>
                <a:latin typeface="Georgia"/>
                <a:ea typeface="楷体"/>
              </a:rPr>
              <a:t>and when do recovery signals appear</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Q4 is the first full consumption-tax quarter; lithium carbonate at RMB95.5k/t is a cost tailwind; management guides 20-30% growth in 2027</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44" name="c15-bg"/>
          <p:cNvSpPr/>
          <p:nvPr/>
        </p:nvSpPr>
        <p:spPr>
          <a:xfrm>
            <a:off x="800100" y="8026400"/>
            <a:ext cx="16683228" cy="508000"/>
          </a:xfrm>
          <a:prstGeom prst="rect">
            <a:avLst/>
          </a:prstGeom>
          <a:solidFill>
            <a:srgbClr val="051C2C"/>
          </a:solidFill>
          <a:ln>
            <a:noFill/>
          </a:ln>
        </p:spPr>
        <p:txBody>
          <a:bodyPr/>
          <a:lstStyle/>
          <a:p>
            <a:endParaRPr lang="zh-CN" altLang="en-US"/>
          </a:p>
        </p:txBody>
      </p:sp>
      <p:sp>
        <p:nvSpPr>
          <p:cNvPr id="45" name="c15-label"/>
          <p:cNvSpPr txBox="1"/>
          <p:nvPr/>
        </p:nvSpPr>
        <p:spPr>
          <a:xfrm>
            <a:off x="1054100" y="8026400"/>
            <a:ext cx="1612900" cy="508000"/>
          </a:xfrm>
          <a:prstGeom prst="rect">
            <a:avLst/>
          </a:prstGeom>
          <a:noFill/>
          <a:ln>
            <a:noFill/>
          </a:ln>
        </p:spPr>
        <p:txBody>
          <a:bodyPr wrap="none" lIns="0" tIns="0" rIns="0" bIns="0" rtlCol="0" anchor="ctr"/>
          <a:lstStyle/>
          <a:p>
            <a:pPr algn="l">
              <a:lnSpc>
                <a:spcPts val="2033"/>
              </a:lnSpc>
            </a:pPr>
            <a:r>
              <a:rPr lang="en-US" sz="1500" noProof="1">
                <a:solidFill>
                  <a:srgbClr val="8FA3B0"/>
                </a:solidFill>
                <a:latin typeface="Arial"/>
                <a:ea typeface="楷体"/>
              </a:rPr>
              <a:t>READ ACROSS</a:t>
            </a:r>
            <a:endParaRPr lang="en-US" sz="1400" noProof="1"/>
          </a:p>
        </p:txBody>
      </p:sp>
      <p:sp>
        <p:nvSpPr>
          <p:cNvPr id="46" name="c15-rule"/>
          <p:cNvSpPr/>
          <p:nvPr/>
        </p:nvSpPr>
        <p:spPr>
          <a:xfrm>
            <a:off x="2981791" y="8026400"/>
            <a:ext cx="10160" cy="508000"/>
          </a:xfrm>
          <a:prstGeom prst="rect">
            <a:avLst/>
          </a:prstGeom>
          <a:solidFill>
            <a:srgbClr val="24435A"/>
          </a:solidFill>
          <a:ln>
            <a:noFill/>
          </a:ln>
        </p:spPr>
        <p:txBody>
          <a:bodyPr/>
          <a:lstStyle/>
          <a:p>
            <a:endParaRPr lang="zh-CN" altLang="en-US"/>
          </a:p>
        </p:txBody>
      </p:sp>
      <p:sp>
        <p:nvSpPr>
          <p:cNvPr id="47" name="c15-text"/>
          <p:cNvSpPr txBox="1"/>
          <p:nvPr/>
        </p:nvSpPr>
        <p:spPr>
          <a:xfrm>
            <a:off x="3178048" y="8026400"/>
            <a:ext cx="10922000" cy="508000"/>
          </a:xfrm>
          <a:prstGeom prst="rect">
            <a:avLst/>
          </a:prstGeom>
          <a:noFill/>
          <a:ln>
            <a:noFill/>
          </a:ln>
        </p:spPr>
        <p:txBody>
          <a:bodyPr wrap="none" lIns="0" tIns="0" rIns="0" bIns="0" rtlCol="0" anchor="ctr"/>
          <a:lstStyle/>
          <a:p>
            <a:pPr algn="l">
              <a:lnSpc>
                <a:spcPts val="2323"/>
              </a:lnSpc>
            </a:pPr>
            <a:r>
              <a:rPr lang="en-US" sz="1600" noProof="1">
                <a:solidFill>
                  <a:srgbClr val="FFFFFF"/>
                </a:solidFill>
                <a:latin typeface="Arial"/>
                <a:ea typeface="楷体"/>
              </a:rPr>
              <a:t>Valuation anchor = ~RMB100.0bn × 16x ≈ RMB346 (16x = ~10% below the historical NTM median of 17.5x); Buy — downgrade to Hold if 4Q26 &lt;0.078</a:t>
            </a:r>
            <a:endParaRPr lang="en-US" sz="1600" noProof="1"/>
          </a:p>
        </p:txBody>
      </p:sp>
      <p:sp>
        <p:nvSpPr>
          <p:cNvPr id="48"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Lithium price: lithium carbonate futures RMB95.5k/t (10/21, -4%); ESS installations: CSC (October); battery swapping and Huawei Yinwang: Cailian Press (10/20); management 2027 guidance: 10/20 results call (Cailian Press relay).</a:t>
            </a:r>
            <a:endParaRPr lang="en-US" sz="1400" noProof="1"/>
          </a:p>
        </p:txBody>
      </p:sp>
      <p:sp>
        <p:nvSpPr>
          <p:cNvPr id="49"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50"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company results call (10/20); Cailian Press; CSC; sell-side</a:t>
            </a:r>
            <a:endParaRPr lang="en-US" sz="1400" noProof="1"/>
          </a:p>
        </p:txBody>
      </p:sp>
      <p:sp>
        <p:nvSpPr>
          <p:cNvPr id="51"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52"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14</a:t>
            </a:r>
            <a:endParaRPr lang="en-US" sz="1400" noProof="1"/>
          </a:p>
        </p:txBody>
      </p:sp>
      <p:sp>
        <p:nvSpPr>
          <p:cNvPr id="91" name="Rectangle 90"/>
          <p:cNvSpPr/>
          <p:nvPr/>
        </p:nvSpPr>
        <p:spPr>
          <a:xfrm>
            <a:off x="14282928" y="1883664"/>
            <a:ext cx="3200400" cy="5553202"/>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2" name="TextBox 91"/>
          <p:cNvSpPr txBox="1"/>
          <p:nvPr/>
        </p:nvSpPr>
        <p:spPr>
          <a:xfrm>
            <a:off x="14520672" y="2084831"/>
            <a:ext cx="2779776" cy="192024"/>
          </a:xfrm>
          <a:prstGeom prst="rect">
            <a:avLst/>
          </a:prstGeom>
          <a:noFill/>
        </p:spPr>
        <p:txBody>
          <a:bodyPr wrap="square" lIns="0" tIns="0" rIns="0" bIns="0" anchor="t">
            <a:spAutoFit/>
          </a:bodyPr>
          <a:lstStyle/>
          <a:p>
            <a:pPr algn="l">
              <a:lnSpc>
                <a:spcPct val="100000"/>
              </a:lnSpc>
            </a:pPr>
            <a:r>
              <a:rPr sz="1400" b="1">
                <a:solidFill>
                  <a:srgbClr val="666666"/>
                </a:solidFill>
                <a:latin typeface="Arial"/>
                <a:ea typeface="楷体"/>
              </a:rPr>
              <a:t>KEY TAKEAWAYS</a:t>
            </a:r>
          </a:p>
        </p:txBody>
      </p:sp>
      <p:sp>
        <p:nvSpPr>
          <p:cNvPr id="93" name="Rectangle 92"/>
          <p:cNvSpPr/>
          <p:nvPr/>
        </p:nvSpPr>
        <p:spPr>
          <a:xfrm>
            <a:off x="14493240" y="2350008"/>
            <a:ext cx="2779776" cy="9144"/>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4" name="TextBox 93"/>
          <p:cNvSpPr txBox="1"/>
          <p:nvPr/>
        </p:nvSpPr>
        <p:spPr>
          <a:xfrm>
            <a:off x="14493240" y="2708172"/>
            <a:ext cx="2990088" cy="1403526"/>
          </a:xfrm>
          <a:prstGeom prst="rect">
            <a:avLst/>
          </a:prstGeom>
          <a:noFill/>
        </p:spPr>
        <p:txBody>
          <a:bodyPr wrap="square" lIns="0" tIns="0" rIns="0" bIns="0" anchor="t">
            <a:spAutoFit/>
          </a:bodyPr>
          <a:lstStyle/>
          <a:p>
            <a:pPr>
              <a:lnSpc>
                <a:spcPct val="110000"/>
              </a:lnSpc>
            </a:pPr>
            <a:r>
              <a:rPr lang="en" altLang="zh-CN" sz="1400" b="1" dirty="0">
                <a:solidFill>
                  <a:srgbClr val="051C2C"/>
                </a:solidFill>
                <a:latin typeface="Arial"/>
                <a:ea typeface="楷体"/>
              </a:rPr>
              <a:t>• Unit net profit is key: Hold if 4Q26 &lt;0.078; trim after two quarters below</a:t>
            </a:r>
            <a:endParaRPr lang="en" altLang="zh-CN" sz="1400" dirty="0">
              <a:solidFill>
                <a:srgbClr val="333333"/>
              </a:solidFill>
              <a:latin typeface="Arial"/>
              <a:ea typeface="楷体"/>
            </a:endParaRPr>
          </a:p>
          <a:p>
            <a:pPr>
              <a:lnSpc>
                <a:spcPct val="110000"/>
              </a:lnSpc>
            </a:pPr>
            <a:r>
              <a:rPr lang="en" altLang="zh-CN" sz="1400" dirty="0">
                <a:solidFill>
                  <a:srgbClr val="333333"/>
                </a:solidFill>
                <a:latin typeface="Arial"/>
                <a:ea typeface="楷体"/>
              </a:rPr>
              <a:t>MS/JPM see structural reset; UBS/GS and Chinese brokers see transitory pressure — 4Q26 decides</a:t>
            </a:r>
          </a:p>
        </p:txBody>
      </p:sp>
      <p:sp>
        <p:nvSpPr>
          <p:cNvPr id="97" name="Rectangle 96"/>
          <p:cNvSpPr/>
          <p:nvPr/>
        </p:nvSpPr>
        <p:spPr>
          <a:xfrm>
            <a:off x="14493240" y="4335589"/>
            <a:ext cx="2779776" cy="9144"/>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8" name="TextBox 97"/>
          <p:cNvSpPr txBox="1"/>
          <p:nvPr/>
        </p:nvSpPr>
        <p:spPr>
          <a:xfrm>
            <a:off x="14493240" y="4543715"/>
            <a:ext cx="2779776" cy="1181542"/>
          </a:xfrm>
          <a:prstGeom prst="rect">
            <a:avLst/>
          </a:prstGeom>
          <a:noFill/>
        </p:spPr>
        <p:txBody>
          <a:bodyPr wrap="square" lIns="0" tIns="0" rIns="0" bIns="0" anchor="t">
            <a:spAutoFit/>
          </a:bodyPr>
          <a:lstStyle/>
          <a:p>
            <a:pPr algn="l">
              <a:lnSpc>
                <a:spcPct val="110000"/>
              </a:lnSpc>
            </a:pPr>
            <a:r>
              <a:rPr sz="1500" b="1" dirty="0">
                <a:solidFill>
                  <a:srgbClr val="002060"/>
                </a:solidFill>
                <a:latin typeface="Arial"/>
                <a:ea typeface="楷体"/>
              </a:rPr>
              <a:t>• </a:t>
            </a:r>
            <a:r>
              <a:rPr lang="zh-CN" altLang="en-US" sz="1500" b="1" dirty="0">
                <a:solidFill>
                  <a:srgbClr val="002060"/>
                </a:solidFill>
                <a:latin typeface="Arial"/>
                <a:ea typeface="楷体"/>
              </a:rPr>
              <a:t>Buyback as </a:t>
            </a:r>
            <a:r>
              <a:rPr sz="1500" b="1" dirty="0" err="1">
                <a:solidFill>
                  <a:srgbClr val="002060"/>
                </a:solidFill>
                <a:latin typeface="Arial"/>
                <a:ea typeface="楷体"/>
              </a:rPr>
              <a:t>downside buffer</a:t>
            </a:r>
            <a:r>
              <a:rPr sz="1300" b="1" dirty="0">
                <a:solidFill>
                  <a:srgbClr val="666666"/>
                </a:solidFill>
                <a:latin typeface="Arial"/>
                <a:ea typeface="楷体"/>
              </a:rPr>
              <a:t>
</a:t>
            </a:r>
            <a:r>
              <a:rPr sz="1400" dirty="0">
                <a:solidFill>
                  <a:srgbClr val="666666"/>
                </a:solidFill>
                <a:latin typeface="Arial"/>
                <a:ea typeface="楷体"/>
              </a:rPr>
              <a:t>Cash reserves RMB432.6bn + RMB4.6bn buyback in execution (up to RMB40.0bn proposed for cancellation); 2,000 heavy-truck swap stations by end-2027, Huawei Yinwang 2027 models</a:t>
            </a:r>
            <a:endParaRPr sz="1300" dirty="0">
              <a:solidFill>
                <a:srgbClr val="333333"/>
              </a:solidFill>
              <a:latin typeface="Arial"/>
              <a:ea typeface="楷体"/>
            </a:endParaRPr>
          </a:p>
        </p:txBody>
      </p:sp>
      <p:sp>
        <p:nvSpPr>
          <p:cNvPr id="99" name="TextBox 98"/>
          <p:cNvSpPr txBox="1"/>
          <p:nvPr/>
        </p:nvSpPr>
        <p:spPr>
          <a:xfrm>
            <a:off x="804672" y="2050927"/>
            <a:ext cx="7315200" cy="192024"/>
          </a:xfrm>
          <a:prstGeom prst="rect">
            <a:avLst/>
          </a:prstGeom>
          <a:noFill/>
        </p:spPr>
        <p:txBody>
          <a:bodyPr wrap="square" lIns="0" tIns="0" rIns="0" bIns="0" anchor="t">
            <a:spAutoFit/>
          </a:bodyPr>
          <a:lstStyle/>
          <a:p>
            <a:pPr algn="l">
              <a:lnSpc>
                <a:spcPct val="100000"/>
              </a:lnSpc>
            </a:pPr>
            <a:r>
              <a:rPr sz="1400" b="1" dirty="0">
                <a:solidFill>
                  <a:srgbClr val="666666"/>
                </a:solidFill>
                <a:latin typeface="Arial"/>
                <a:ea typeface="楷体"/>
              </a:rPr>
              <a:t>WATCHLIST — </a:t>
            </a:r>
            <a:r>
              <a:rPr sz="1400" b="1" dirty="0" err="1">
                <a:solidFill>
                  <a:srgbClr val="666666"/>
                </a:solidFill>
                <a:latin typeface="Arial"/>
                <a:ea typeface="楷体"/>
              </a:rPr>
              <a:t>checkpoint list (by priority</a:t>
            </a:r>
            <a:r>
              <a:rPr sz="1400" b="1" dirty="0">
                <a:solidFill>
                  <a:srgbClr val="666666"/>
                </a:solidFill>
                <a:latin typeface="Arial"/>
                <a:ea typeface="楷体"/>
              </a:rPr>
              <a:t>)</a:t>
            </a:r>
          </a:p>
        </p:txBody>
      </p:sp>
      <p:sp>
        <p:nvSpPr>
          <p:cNvPr id="100" name="TextBox 99"/>
          <p:cNvSpPr txBox="1"/>
          <p:nvPr/>
        </p:nvSpPr>
        <p:spPr>
          <a:xfrm>
            <a:off x="804672" y="2350008"/>
            <a:ext cx="7863840" cy="256032"/>
          </a:xfrm>
          <a:prstGeom prst="rect">
            <a:avLst/>
          </a:prstGeom>
          <a:noFill/>
        </p:spPr>
        <p:txBody>
          <a:bodyPr wrap="square" lIns="0" tIns="0" rIns="0" bIns="0" anchor="t">
            <a:spAutoFit/>
          </a:bodyPr>
          <a:lstStyle/>
          <a:p>
            <a:pPr algn="l">
              <a:lnSpc>
                <a:spcPct val="100000"/>
              </a:lnSpc>
            </a:pPr>
            <a:r>
              <a:rPr sz="1500" b="1">
                <a:solidFill>
                  <a:srgbClr val="051C2C"/>
                </a:solidFill>
                <a:latin typeface="Arial"/>
                <a:ea typeface="楷体"/>
              </a:rPr>
              <a:t>4Q26 unit net profit sets direction: trough confirmed or a lower base</a:t>
            </a:r>
          </a:p>
        </p:txBody>
      </p:sp>
      <p:sp>
        <p:nvSpPr>
          <p:cNvPr id="101" name="TextBox 100"/>
          <p:cNvSpPr txBox="1"/>
          <p:nvPr/>
        </p:nvSpPr>
        <p:spPr>
          <a:xfrm>
            <a:off x="800100" y="2779776"/>
            <a:ext cx="1417320" cy="274320"/>
          </a:xfrm>
          <a:prstGeom prst="rect">
            <a:avLst/>
          </a:prstGeom>
          <a:noFill/>
        </p:spPr>
        <p:txBody>
          <a:bodyPr wrap="square" lIns="0" tIns="0" rIns="0" bIns="0" anchor="t">
            <a:spAutoFit/>
          </a:bodyPr>
          <a:lstStyle/>
          <a:p>
            <a:pPr>
              <a:lnSpc>
                <a:spcPct val="100000"/>
              </a:lnSpc>
              <a:spcAft>
                <a:spcPts val="300"/>
              </a:spcAft>
            </a:pPr>
            <a:r>
              <a:rPr sz="1400" b="1" dirty="0">
                <a:solidFill>
                  <a:srgbClr val="666666"/>
                </a:solidFill>
                <a:latin typeface="Arial"/>
                <a:ea typeface="楷体"/>
              </a:rPr>
              <a:t>Checkpoint</a:t>
            </a:r>
          </a:p>
        </p:txBody>
      </p:sp>
      <p:sp>
        <p:nvSpPr>
          <p:cNvPr id="102" name="TextBox 101"/>
          <p:cNvSpPr txBox="1"/>
          <p:nvPr/>
        </p:nvSpPr>
        <p:spPr>
          <a:xfrm>
            <a:off x="2560320" y="2779776"/>
            <a:ext cx="3154680" cy="274320"/>
          </a:xfrm>
          <a:prstGeom prst="rect">
            <a:avLst/>
          </a:prstGeom>
          <a:noFill/>
        </p:spPr>
        <p:txBody>
          <a:bodyPr wrap="square" lIns="0" tIns="0" rIns="0" bIns="0" anchor="t">
            <a:spAutoFit/>
          </a:bodyPr>
          <a:lstStyle/>
          <a:p>
            <a:pPr>
              <a:lnSpc>
                <a:spcPct val="100000"/>
              </a:lnSpc>
              <a:spcAft>
                <a:spcPts val="300"/>
              </a:spcAft>
            </a:pPr>
            <a:r>
              <a:rPr sz="1400" b="1">
                <a:solidFill>
                  <a:srgbClr val="666666"/>
                </a:solidFill>
                <a:latin typeface="Arial"/>
                <a:ea typeface="楷体"/>
              </a:rPr>
              <a:t>Trigger · Threshold</a:t>
            </a:r>
          </a:p>
        </p:txBody>
      </p:sp>
      <p:sp>
        <p:nvSpPr>
          <p:cNvPr id="103" name="TextBox 102"/>
          <p:cNvSpPr txBox="1"/>
          <p:nvPr/>
        </p:nvSpPr>
        <p:spPr>
          <a:xfrm>
            <a:off x="5852160" y="2779776"/>
            <a:ext cx="1874519" cy="274320"/>
          </a:xfrm>
          <a:prstGeom prst="rect">
            <a:avLst/>
          </a:prstGeom>
          <a:noFill/>
        </p:spPr>
        <p:txBody>
          <a:bodyPr wrap="square" lIns="0" tIns="0" rIns="0" bIns="0" anchor="t">
            <a:spAutoFit/>
          </a:bodyPr>
          <a:lstStyle/>
          <a:p>
            <a:pPr>
              <a:lnSpc>
                <a:spcPct val="100000"/>
              </a:lnSpc>
              <a:spcAft>
                <a:spcPts val="300"/>
              </a:spcAft>
            </a:pPr>
            <a:r>
              <a:rPr sz="1400" b="1">
                <a:solidFill>
                  <a:srgbClr val="666666"/>
                </a:solidFill>
                <a:latin typeface="Arial"/>
                <a:ea typeface="楷体"/>
              </a:rPr>
              <a:t>Latest reading (10/21)</a:t>
            </a:r>
          </a:p>
        </p:txBody>
      </p:sp>
      <p:sp>
        <p:nvSpPr>
          <p:cNvPr id="104" name="TextBox 103"/>
          <p:cNvSpPr txBox="1"/>
          <p:nvPr/>
        </p:nvSpPr>
        <p:spPr>
          <a:xfrm>
            <a:off x="8001000" y="2779776"/>
            <a:ext cx="850392" cy="274320"/>
          </a:xfrm>
          <a:prstGeom prst="rect">
            <a:avLst/>
          </a:prstGeom>
          <a:noFill/>
        </p:spPr>
        <p:txBody>
          <a:bodyPr wrap="square" lIns="0" tIns="0" rIns="0" bIns="0" anchor="t">
            <a:spAutoFit/>
          </a:bodyPr>
          <a:lstStyle/>
          <a:p>
            <a:pPr>
              <a:lnSpc>
                <a:spcPct val="100000"/>
              </a:lnSpc>
              <a:spcAft>
                <a:spcPts val="300"/>
              </a:spcAft>
            </a:pPr>
            <a:r>
              <a:rPr sz="1400" b="1" dirty="0">
                <a:solidFill>
                  <a:srgbClr val="666666"/>
                </a:solidFill>
                <a:latin typeface="Arial"/>
                <a:ea typeface="楷体"/>
              </a:rPr>
              <a:t>Verdict</a:t>
            </a:r>
          </a:p>
        </p:txBody>
      </p:sp>
      <p:sp>
        <p:nvSpPr>
          <p:cNvPr id="105" name="Rectangle 104"/>
          <p:cNvSpPr/>
          <p:nvPr/>
        </p:nvSpPr>
        <p:spPr>
          <a:xfrm>
            <a:off x="804672" y="3127248"/>
            <a:ext cx="7863840" cy="13716"/>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6" name="TextBox 105"/>
          <p:cNvSpPr txBox="1"/>
          <p:nvPr/>
        </p:nvSpPr>
        <p:spPr>
          <a:xfrm>
            <a:off x="800100" y="3346704"/>
            <a:ext cx="1417320" cy="640080"/>
          </a:xfrm>
          <a:prstGeom prst="rect">
            <a:avLst/>
          </a:prstGeom>
          <a:noFill/>
        </p:spPr>
        <p:txBody>
          <a:bodyPr wrap="square" lIns="0" tIns="0" rIns="0" bIns="0" anchor="t">
            <a:spAutoFit/>
          </a:bodyPr>
          <a:lstStyle/>
          <a:p>
            <a:pPr>
              <a:lnSpc>
                <a:spcPct val="115000"/>
              </a:lnSpc>
              <a:spcAft>
                <a:spcPts val="300"/>
              </a:spcAft>
            </a:pPr>
            <a:r>
              <a:rPr sz="1400" b="1">
                <a:solidFill>
                  <a:srgbClr val="051C2C"/>
                </a:solidFill>
                <a:latin typeface="Arial"/>
                <a:ea typeface="楷体"/>
              </a:rPr>
              <a:t>4Q26 unit net profit</a:t>
            </a:r>
          </a:p>
        </p:txBody>
      </p:sp>
      <p:sp>
        <p:nvSpPr>
          <p:cNvPr id="107" name="TextBox 106"/>
          <p:cNvSpPr txBox="1"/>
          <p:nvPr/>
        </p:nvSpPr>
        <p:spPr>
          <a:xfrm>
            <a:off x="2560320" y="3223135"/>
            <a:ext cx="3154680" cy="640080"/>
          </a:xfrm>
          <a:prstGeom prst="rect">
            <a:avLst/>
          </a:prstGeom>
          <a:noFill/>
        </p:spPr>
        <p:txBody>
          <a:bodyPr wrap="square" lIns="0" tIns="0" rIns="0" bIns="0" anchor="t">
            <a:spAutoFit/>
          </a:bodyPr>
          <a:lstStyle/>
          <a:p>
            <a:pPr>
              <a:lnSpc>
                <a:spcPct val="115000"/>
              </a:lnSpc>
              <a:spcAft>
                <a:spcPts val="300"/>
              </a:spcAft>
            </a:pPr>
            <a:r>
              <a:rPr sz="1400" b="0" dirty="0">
                <a:solidFill>
                  <a:srgbClr val="333333"/>
                </a:solidFill>
                <a:latin typeface="Arial"/>
                <a:ea typeface="楷体"/>
              </a:rPr>
              <a:t>≥0.090 → RMB400; 0.078-0.090 maintain RMB346; &lt;0.078 → JPM bear case RMB186-249</a:t>
            </a:r>
          </a:p>
        </p:txBody>
      </p:sp>
      <p:sp>
        <p:nvSpPr>
          <p:cNvPr id="108" name="TextBox 107"/>
          <p:cNvSpPr txBox="1"/>
          <p:nvPr/>
        </p:nvSpPr>
        <p:spPr>
          <a:xfrm>
            <a:off x="5852160" y="3346704"/>
            <a:ext cx="1874519" cy="640080"/>
          </a:xfrm>
          <a:prstGeom prst="rect">
            <a:avLst/>
          </a:prstGeom>
          <a:noFill/>
        </p:spPr>
        <p:txBody>
          <a:bodyPr wrap="square" lIns="0" tIns="0" rIns="0" bIns="0" anchor="t">
            <a:spAutoFit/>
          </a:bodyPr>
          <a:lstStyle/>
          <a:p>
            <a:pPr>
              <a:lnSpc>
                <a:spcPct val="115000"/>
              </a:lnSpc>
              <a:spcAft>
                <a:spcPts val="300"/>
              </a:spcAft>
            </a:pPr>
            <a:r>
              <a:rPr sz="1400" b="0" dirty="0">
                <a:solidFill>
                  <a:srgbClr val="333333"/>
                </a:solidFill>
                <a:latin typeface="Arial"/>
                <a:ea typeface="楷体"/>
              </a:rPr>
              <a:t>3Q26 = 0.082, first quarter below 0.085</a:t>
            </a:r>
          </a:p>
        </p:txBody>
      </p:sp>
      <p:sp>
        <p:nvSpPr>
          <p:cNvPr id="109" name="TextBox 108"/>
          <p:cNvSpPr txBox="1"/>
          <p:nvPr/>
        </p:nvSpPr>
        <p:spPr>
          <a:xfrm>
            <a:off x="8001000" y="3346704"/>
            <a:ext cx="850392" cy="640080"/>
          </a:xfrm>
          <a:prstGeom prst="rect">
            <a:avLst/>
          </a:prstGeom>
          <a:noFill/>
        </p:spPr>
        <p:txBody>
          <a:bodyPr wrap="square" lIns="0" tIns="0" rIns="0" bIns="0" anchor="ctr">
            <a:spAutoFit/>
          </a:bodyPr>
          <a:lstStyle/>
          <a:p>
            <a:pPr>
              <a:lnSpc>
                <a:spcPct val="115000"/>
              </a:lnSpc>
              <a:spcAft>
                <a:spcPts val="300"/>
              </a:spcAft>
            </a:pPr>
            <a:r>
              <a:rPr sz="1400" b="1">
                <a:solidFill>
                  <a:srgbClr val="051C2C"/>
                </a:solidFill>
                <a:latin typeface="Arial"/>
                <a:ea typeface="楷体"/>
              </a:rPr>
              <a:t>4Q26 call</a:t>
            </a:r>
          </a:p>
        </p:txBody>
      </p:sp>
      <p:sp>
        <p:nvSpPr>
          <p:cNvPr id="110" name="Rectangle 109"/>
          <p:cNvSpPr/>
          <p:nvPr/>
        </p:nvSpPr>
        <p:spPr>
          <a:xfrm>
            <a:off x="804672" y="3968496"/>
            <a:ext cx="7863840" cy="10058"/>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1" name="TextBox 110"/>
          <p:cNvSpPr txBox="1"/>
          <p:nvPr/>
        </p:nvSpPr>
        <p:spPr>
          <a:xfrm>
            <a:off x="800100" y="4195008"/>
            <a:ext cx="1760220" cy="474425"/>
          </a:xfrm>
          <a:prstGeom prst="rect">
            <a:avLst/>
          </a:prstGeom>
          <a:noFill/>
        </p:spPr>
        <p:txBody>
          <a:bodyPr wrap="square" lIns="0" tIns="0" rIns="0" bIns="0" anchor="t">
            <a:spAutoFit/>
          </a:bodyPr>
          <a:lstStyle/>
          <a:p>
            <a:pPr>
              <a:lnSpc>
                <a:spcPct val="115000"/>
              </a:lnSpc>
              <a:spcAft>
                <a:spcPts val="300"/>
              </a:spcAft>
            </a:pPr>
            <a:r>
              <a:rPr sz="1400" b="1" dirty="0">
                <a:solidFill>
                  <a:srgbClr val="051C2C"/>
                </a:solidFill>
                <a:latin typeface="Arial"/>
                <a:ea typeface="楷体"/>
              </a:rPr>
              <a:t>Consumption tax pass-through</a:t>
            </a:r>
          </a:p>
        </p:txBody>
      </p:sp>
      <p:sp>
        <p:nvSpPr>
          <p:cNvPr id="112" name="TextBox 111"/>
          <p:cNvSpPr txBox="1"/>
          <p:nvPr/>
        </p:nvSpPr>
        <p:spPr>
          <a:xfrm>
            <a:off x="2560320" y="4219622"/>
            <a:ext cx="3291840" cy="474425"/>
          </a:xfrm>
          <a:prstGeom prst="rect">
            <a:avLst/>
          </a:prstGeom>
          <a:noFill/>
        </p:spPr>
        <p:txBody>
          <a:bodyPr wrap="square" lIns="0" tIns="0" rIns="0" bIns="0" anchor="t">
            <a:spAutoFit/>
          </a:bodyPr>
          <a:lstStyle/>
          <a:p>
            <a:pPr>
              <a:lnSpc>
                <a:spcPct val="115000"/>
              </a:lnSpc>
              <a:spcAft>
                <a:spcPts val="300"/>
              </a:spcAft>
            </a:pPr>
            <a:r>
              <a:rPr sz="1400" b="0" dirty="0">
                <a:solidFill>
                  <a:srgbClr val="333333"/>
                </a:solidFill>
                <a:latin typeface="Arial"/>
                <a:ea typeface="楷体"/>
              </a:rPr>
              <a:t>Q4 is the first full tax quarter; the landing magnitude sets the 2027 starting point</a:t>
            </a:r>
          </a:p>
        </p:txBody>
      </p:sp>
      <p:sp>
        <p:nvSpPr>
          <p:cNvPr id="113" name="TextBox 112"/>
          <p:cNvSpPr txBox="1"/>
          <p:nvPr/>
        </p:nvSpPr>
        <p:spPr>
          <a:xfrm>
            <a:off x="5852161" y="4133087"/>
            <a:ext cx="1783080" cy="722185"/>
          </a:xfrm>
          <a:prstGeom prst="rect">
            <a:avLst/>
          </a:prstGeom>
          <a:noFill/>
        </p:spPr>
        <p:txBody>
          <a:bodyPr wrap="square" lIns="0" tIns="0" rIns="0" bIns="0" anchor="t">
            <a:spAutoFit/>
          </a:bodyPr>
          <a:lstStyle/>
          <a:p>
            <a:pPr>
              <a:lnSpc>
                <a:spcPct val="115000"/>
              </a:lnSpc>
              <a:spcAft>
                <a:spcPts val="300"/>
              </a:spcAft>
            </a:pPr>
            <a:r>
              <a:rPr sz="1400" b="0" dirty="0">
                <a:solidFill>
                  <a:srgbClr val="333333"/>
                </a:solidFill>
                <a:latin typeface="Arial"/>
                <a:ea typeface="楷体"/>
              </a:rPr>
              <a:t>"Still negotiating across the chain, hard to say" (10/20 call)</a:t>
            </a:r>
          </a:p>
        </p:txBody>
      </p:sp>
      <p:sp>
        <p:nvSpPr>
          <p:cNvPr id="114" name="TextBox 113"/>
          <p:cNvSpPr txBox="1"/>
          <p:nvPr/>
        </p:nvSpPr>
        <p:spPr>
          <a:xfrm>
            <a:off x="8001000" y="4133087"/>
            <a:ext cx="850392" cy="640080"/>
          </a:xfrm>
          <a:prstGeom prst="rect">
            <a:avLst/>
          </a:prstGeom>
          <a:noFill/>
        </p:spPr>
        <p:txBody>
          <a:bodyPr wrap="square" lIns="0" tIns="0" rIns="0" bIns="0" anchor="ctr">
            <a:spAutoFit/>
          </a:bodyPr>
          <a:lstStyle/>
          <a:p>
            <a:pPr>
              <a:lnSpc>
                <a:spcPct val="115000"/>
              </a:lnSpc>
              <a:spcAft>
                <a:spcPts val="300"/>
              </a:spcAft>
            </a:pPr>
            <a:r>
              <a:rPr sz="1400" b="1">
                <a:solidFill>
                  <a:srgbClr val="666666"/>
                </a:solidFill>
                <a:latin typeface="Arial"/>
                <a:ea typeface="楷体"/>
              </a:rPr>
              <a:t>Pending</a:t>
            </a:r>
          </a:p>
        </p:txBody>
      </p:sp>
      <p:sp>
        <p:nvSpPr>
          <p:cNvPr id="115" name="Rectangle 114"/>
          <p:cNvSpPr/>
          <p:nvPr/>
        </p:nvSpPr>
        <p:spPr>
          <a:xfrm>
            <a:off x="804672" y="4988814"/>
            <a:ext cx="7863840" cy="10058"/>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6" name="TextBox 115"/>
          <p:cNvSpPr txBox="1"/>
          <p:nvPr/>
        </p:nvSpPr>
        <p:spPr>
          <a:xfrm>
            <a:off x="800100" y="5153406"/>
            <a:ext cx="1760220" cy="474425"/>
          </a:xfrm>
          <a:prstGeom prst="rect">
            <a:avLst/>
          </a:prstGeom>
          <a:noFill/>
        </p:spPr>
        <p:txBody>
          <a:bodyPr wrap="square" lIns="0" tIns="0" rIns="0" bIns="0" anchor="t">
            <a:spAutoFit/>
          </a:bodyPr>
          <a:lstStyle/>
          <a:p>
            <a:pPr>
              <a:lnSpc>
                <a:spcPct val="115000"/>
              </a:lnSpc>
              <a:spcAft>
                <a:spcPts val="300"/>
              </a:spcAft>
            </a:pPr>
            <a:r>
              <a:rPr sz="1400" b="1" dirty="0">
                <a:solidFill>
                  <a:srgbClr val="051C2C"/>
                </a:solidFill>
                <a:latin typeface="Arial"/>
                <a:ea typeface="楷体"/>
              </a:rPr>
              <a:t>November production schedule</a:t>
            </a:r>
          </a:p>
        </p:txBody>
      </p:sp>
      <p:sp>
        <p:nvSpPr>
          <p:cNvPr id="117" name="TextBox 116"/>
          <p:cNvSpPr txBox="1"/>
          <p:nvPr/>
        </p:nvSpPr>
        <p:spPr>
          <a:xfrm>
            <a:off x="2560320" y="5153406"/>
            <a:ext cx="3154680" cy="640080"/>
          </a:xfrm>
          <a:prstGeom prst="rect">
            <a:avLst/>
          </a:prstGeom>
          <a:noFill/>
        </p:spPr>
        <p:txBody>
          <a:bodyPr wrap="square" lIns="0" tIns="0" rIns="0" bIns="0" anchor="t">
            <a:spAutoFit/>
          </a:bodyPr>
          <a:lstStyle/>
          <a:p>
            <a:pPr>
              <a:lnSpc>
                <a:spcPct val="115000"/>
              </a:lnSpc>
              <a:spcAft>
                <a:spcPts val="300"/>
              </a:spcAft>
            </a:pPr>
            <a:r>
              <a:rPr sz="1400" b="0" dirty="0">
                <a:solidFill>
                  <a:srgbClr val="333333"/>
                </a:solidFill>
                <a:latin typeface="Arial"/>
                <a:ea typeface="楷体"/>
              </a:rPr>
              <a:t>Two consecutive YoY-negative months = demand stress signal</a:t>
            </a:r>
          </a:p>
        </p:txBody>
      </p:sp>
      <p:sp>
        <p:nvSpPr>
          <p:cNvPr id="118" name="TextBox 117"/>
          <p:cNvSpPr txBox="1"/>
          <p:nvPr/>
        </p:nvSpPr>
        <p:spPr>
          <a:xfrm>
            <a:off x="5852159" y="5153406"/>
            <a:ext cx="2068521" cy="512897"/>
          </a:xfrm>
          <a:prstGeom prst="rect">
            <a:avLst/>
          </a:prstGeom>
          <a:noFill/>
        </p:spPr>
        <p:txBody>
          <a:bodyPr wrap="square" lIns="0" tIns="0" rIns="0" bIns="0" anchor="t">
            <a:spAutoFit/>
          </a:bodyPr>
          <a:lstStyle/>
          <a:p>
            <a:pPr>
              <a:lnSpc>
                <a:spcPct val="115000"/>
              </a:lnSpc>
              <a:spcAft>
                <a:spcPts val="300"/>
              </a:spcAft>
            </a:pPr>
            <a:r>
              <a:rPr sz="1400" b="0" dirty="0">
                <a:solidFill>
                  <a:srgbClr val="333333"/>
                </a:solidFill>
                <a:latin typeface="Arial"/>
                <a:ea typeface="楷体"/>
              </a:rPr>
              <a:t>Top-5 makers +1% </a:t>
            </a:r>
            <a:endParaRPr lang="en-US" sz="1400" b="0" dirty="0">
              <a:solidFill>
                <a:srgbClr val="333333"/>
              </a:solidFill>
              <a:latin typeface="Arial"/>
              <a:ea typeface="楷体"/>
            </a:endParaRPr>
          </a:p>
          <a:p>
            <a:pPr>
              <a:lnSpc>
                <a:spcPct val="115000"/>
              </a:lnSpc>
              <a:spcAft>
                <a:spcPts val="300"/>
              </a:spcAft>
            </a:pPr>
            <a:r>
              <a:rPr sz="1400" b="0" dirty="0">
                <a:solidFill>
                  <a:srgbClr val="333333"/>
                </a:solidFill>
                <a:latin typeface="Arial"/>
                <a:ea typeface="楷体"/>
              </a:rPr>
              <a:t>MoM in October (ZE/Citi)</a:t>
            </a:r>
          </a:p>
        </p:txBody>
      </p:sp>
      <p:sp>
        <p:nvSpPr>
          <p:cNvPr id="119" name="TextBox 118"/>
          <p:cNvSpPr txBox="1"/>
          <p:nvPr/>
        </p:nvSpPr>
        <p:spPr>
          <a:xfrm>
            <a:off x="8001000" y="5153406"/>
            <a:ext cx="850392" cy="640080"/>
          </a:xfrm>
          <a:prstGeom prst="rect">
            <a:avLst/>
          </a:prstGeom>
          <a:noFill/>
        </p:spPr>
        <p:txBody>
          <a:bodyPr wrap="square" lIns="0" tIns="0" rIns="0" bIns="0" anchor="ctr">
            <a:spAutoFit/>
          </a:bodyPr>
          <a:lstStyle/>
          <a:p>
            <a:pPr>
              <a:lnSpc>
                <a:spcPct val="115000"/>
              </a:lnSpc>
              <a:spcAft>
                <a:spcPts val="300"/>
              </a:spcAft>
            </a:pPr>
            <a:r>
              <a:rPr sz="1400" b="1">
                <a:solidFill>
                  <a:srgbClr val="C00000"/>
                </a:solidFill>
                <a:latin typeface="Arial"/>
                <a:ea typeface="楷体"/>
              </a:rPr>
              <a:t>Warning</a:t>
            </a:r>
          </a:p>
        </p:txBody>
      </p:sp>
      <p:sp>
        <p:nvSpPr>
          <p:cNvPr id="120" name="Rectangle 119"/>
          <p:cNvSpPr/>
          <p:nvPr/>
        </p:nvSpPr>
        <p:spPr>
          <a:xfrm>
            <a:off x="804672" y="5775198"/>
            <a:ext cx="7863840" cy="10058"/>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1" name="TextBox 120"/>
          <p:cNvSpPr txBox="1"/>
          <p:nvPr/>
        </p:nvSpPr>
        <p:spPr>
          <a:xfrm>
            <a:off x="800100" y="5939790"/>
            <a:ext cx="1417320" cy="640080"/>
          </a:xfrm>
          <a:prstGeom prst="rect">
            <a:avLst/>
          </a:prstGeom>
          <a:noFill/>
        </p:spPr>
        <p:txBody>
          <a:bodyPr wrap="square" lIns="0" tIns="0" rIns="0" bIns="0" anchor="t">
            <a:spAutoFit/>
          </a:bodyPr>
          <a:lstStyle/>
          <a:p>
            <a:pPr>
              <a:lnSpc>
                <a:spcPct val="115000"/>
              </a:lnSpc>
              <a:spcAft>
                <a:spcPts val="300"/>
              </a:spcAft>
            </a:pPr>
            <a:r>
              <a:rPr sz="1400" b="1">
                <a:solidFill>
                  <a:srgbClr val="051C2C"/>
                </a:solidFill>
                <a:latin typeface="Arial"/>
                <a:ea typeface="楷体"/>
              </a:rPr>
              <a:t>314Ah cell price</a:t>
            </a:r>
          </a:p>
        </p:txBody>
      </p:sp>
      <p:sp>
        <p:nvSpPr>
          <p:cNvPr id="122" name="TextBox 121"/>
          <p:cNvSpPr txBox="1"/>
          <p:nvPr/>
        </p:nvSpPr>
        <p:spPr>
          <a:xfrm>
            <a:off x="2560320" y="5939790"/>
            <a:ext cx="3154680" cy="640080"/>
          </a:xfrm>
          <a:prstGeom prst="rect">
            <a:avLst/>
          </a:prstGeom>
          <a:noFill/>
        </p:spPr>
        <p:txBody>
          <a:bodyPr wrap="square" lIns="0" tIns="0" rIns="0" bIns="0" anchor="t">
            <a:spAutoFit/>
          </a:bodyPr>
          <a:lstStyle/>
          <a:p>
            <a:pPr>
              <a:lnSpc>
                <a:spcPct val="115000"/>
              </a:lnSpc>
              <a:spcAft>
                <a:spcPts val="300"/>
              </a:spcAft>
            </a:pPr>
            <a:r>
              <a:rPr sz="1400" b="0" dirty="0">
                <a:solidFill>
                  <a:srgbClr val="333333"/>
                </a:solidFill>
                <a:latin typeface="Arial"/>
                <a:ea typeface="楷体"/>
              </a:rPr>
              <a:t>Break below RMB0.33/</a:t>
            </a:r>
            <a:r>
              <a:rPr sz="1400" b="0" dirty="0" err="1">
                <a:solidFill>
                  <a:srgbClr val="333333"/>
                </a:solidFill>
                <a:latin typeface="Arial"/>
                <a:ea typeface="楷体"/>
              </a:rPr>
              <a:t>Wh</a:t>
            </a:r>
            <a:r>
              <a:rPr sz="1400" b="0" dirty="0">
                <a:solidFill>
                  <a:srgbClr val="333333"/>
                </a:solidFill>
                <a:latin typeface="Arial"/>
                <a:ea typeface="楷体"/>
              </a:rPr>
              <a:t> = price-war signal</a:t>
            </a:r>
          </a:p>
        </p:txBody>
      </p:sp>
      <p:sp>
        <p:nvSpPr>
          <p:cNvPr id="123" name="TextBox 122"/>
          <p:cNvSpPr txBox="1"/>
          <p:nvPr/>
        </p:nvSpPr>
        <p:spPr>
          <a:xfrm>
            <a:off x="5852160" y="5939790"/>
            <a:ext cx="1874519" cy="640080"/>
          </a:xfrm>
          <a:prstGeom prst="rect">
            <a:avLst/>
          </a:prstGeom>
          <a:noFill/>
        </p:spPr>
        <p:txBody>
          <a:bodyPr wrap="square" lIns="0" tIns="0" rIns="0" bIns="0" anchor="t">
            <a:spAutoFit/>
          </a:bodyPr>
          <a:lstStyle/>
          <a:p>
            <a:pPr>
              <a:lnSpc>
                <a:spcPct val="115000"/>
              </a:lnSpc>
              <a:spcAft>
                <a:spcPts val="300"/>
              </a:spcAft>
            </a:pPr>
            <a:r>
              <a:rPr sz="1400" b="0">
                <a:solidFill>
                  <a:srgbClr val="333333"/>
                </a:solidFill>
                <a:latin typeface="Arial"/>
                <a:ea typeface="楷体"/>
              </a:rPr>
              <a:t>RMB0.363/Wh (9/30)</a:t>
            </a:r>
          </a:p>
        </p:txBody>
      </p:sp>
      <p:sp>
        <p:nvSpPr>
          <p:cNvPr id="124" name="TextBox 123"/>
          <p:cNvSpPr txBox="1"/>
          <p:nvPr/>
        </p:nvSpPr>
        <p:spPr>
          <a:xfrm>
            <a:off x="8001000" y="5939790"/>
            <a:ext cx="850392" cy="640080"/>
          </a:xfrm>
          <a:prstGeom prst="rect">
            <a:avLst/>
          </a:prstGeom>
          <a:noFill/>
        </p:spPr>
        <p:txBody>
          <a:bodyPr wrap="square" lIns="0" tIns="0" rIns="0" bIns="0" anchor="ctr">
            <a:spAutoFit/>
          </a:bodyPr>
          <a:lstStyle/>
          <a:p>
            <a:pPr>
              <a:lnSpc>
                <a:spcPct val="115000"/>
              </a:lnSpc>
              <a:spcAft>
                <a:spcPts val="300"/>
              </a:spcAft>
            </a:pPr>
            <a:r>
              <a:rPr sz="1400" b="1">
                <a:solidFill>
                  <a:srgbClr val="666666"/>
                </a:solidFill>
                <a:latin typeface="Arial"/>
                <a:ea typeface="楷体"/>
              </a:rPr>
              <a:t>Intact</a:t>
            </a:r>
          </a:p>
        </p:txBody>
      </p:sp>
      <p:sp>
        <p:nvSpPr>
          <p:cNvPr id="125" name="Rectangle 124"/>
          <p:cNvSpPr/>
          <p:nvPr/>
        </p:nvSpPr>
        <p:spPr>
          <a:xfrm>
            <a:off x="804672" y="6561582"/>
            <a:ext cx="7863840" cy="10058"/>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6" name="TextBox 125"/>
          <p:cNvSpPr txBox="1"/>
          <p:nvPr/>
        </p:nvSpPr>
        <p:spPr>
          <a:xfrm>
            <a:off x="800100" y="6726174"/>
            <a:ext cx="1417320" cy="640080"/>
          </a:xfrm>
          <a:prstGeom prst="rect">
            <a:avLst/>
          </a:prstGeom>
          <a:noFill/>
        </p:spPr>
        <p:txBody>
          <a:bodyPr wrap="square" lIns="0" tIns="0" rIns="0" bIns="0" anchor="t">
            <a:spAutoFit/>
          </a:bodyPr>
          <a:lstStyle/>
          <a:p>
            <a:pPr>
              <a:lnSpc>
                <a:spcPct val="115000"/>
              </a:lnSpc>
              <a:spcAft>
                <a:spcPts val="300"/>
              </a:spcAft>
            </a:pPr>
            <a:r>
              <a:rPr sz="1400" b="1">
                <a:solidFill>
                  <a:srgbClr val="051C2C"/>
                </a:solidFill>
                <a:latin typeface="Arial"/>
                <a:ea typeface="楷体"/>
              </a:rPr>
              <a:t>ESS tenders and grid connection</a:t>
            </a:r>
          </a:p>
        </p:txBody>
      </p:sp>
      <p:sp>
        <p:nvSpPr>
          <p:cNvPr id="127" name="TextBox 126"/>
          <p:cNvSpPr txBox="1"/>
          <p:nvPr/>
        </p:nvSpPr>
        <p:spPr>
          <a:xfrm>
            <a:off x="2560320" y="6726174"/>
            <a:ext cx="3154680" cy="640080"/>
          </a:xfrm>
          <a:prstGeom prst="rect">
            <a:avLst/>
          </a:prstGeom>
          <a:noFill/>
        </p:spPr>
        <p:txBody>
          <a:bodyPr wrap="square" lIns="0" tIns="0" rIns="0" bIns="0" anchor="t">
            <a:spAutoFit/>
          </a:bodyPr>
          <a:lstStyle/>
          <a:p>
            <a:pPr>
              <a:lnSpc>
                <a:spcPct val="115000"/>
              </a:lnSpc>
              <a:spcAft>
                <a:spcPts val="300"/>
              </a:spcAft>
            </a:pPr>
            <a:r>
              <a:rPr sz="1400" b="0" dirty="0">
                <a:solidFill>
                  <a:srgbClr val="333333"/>
                </a:solidFill>
                <a:latin typeface="Arial"/>
                <a:ea typeface="楷体"/>
              </a:rPr>
              <a:t>A cut to domestic installation expectations damages the demand narrative</a:t>
            </a:r>
          </a:p>
        </p:txBody>
      </p:sp>
      <p:sp>
        <p:nvSpPr>
          <p:cNvPr id="128" name="TextBox 127"/>
          <p:cNvSpPr txBox="1"/>
          <p:nvPr/>
        </p:nvSpPr>
        <p:spPr>
          <a:xfrm>
            <a:off x="5852160" y="6726174"/>
            <a:ext cx="1874519" cy="640080"/>
          </a:xfrm>
          <a:prstGeom prst="rect">
            <a:avLst/>
          </a:prstGeom>
          <a:noFill/>
        </p:spPr>
        <p:txBody>
          <a:bodyPr wrap="square" lIns="0" tIns="0" rIns="0" bIns="0" anchor="t">
            <a:spAutoFit/>
          </a:bodyPr>
          <a:lstStyle/>
          <a:p>
            <a:pPr>
              <a:lnSpc>
                <a:spcPct val="115000"/>
              </a:lnSpc>
              <a:spcAft>
                <a:spcPts val="300"/>
              </a:spcAft>
            </a:pPr>
            <a:r>
              <a:rPr sz="1400" b="0" dirty="0">
                <a:solidFill>
                  <a:srgbClr val="333333"/>
                </a:solidFill>
                <a:latin typeface="Arial"/>
                <a:ea typeface="楷体"/>
              </a:rPr>
              <a:t>CSC cut to 230-250GWh; Q3 ESS sales +60%</a:t>
            </a:r>
          </a:p>
        </p:txBody>
      </p:sp>
      <p:sp>
        <p:nvSpPr>
          <p:cNvPr id="129" name="TextBox 128"/>
          <p:cNvSpPr txBox="1"/>
          <p:nvPr/>
        </p:nvSpPr>
        <p:spPr>
          <a:xfrm>
            <a:off x="8001000" y="6726174"/>
            <a:ext cx="850392" cy="640080"/>
          </a:xfrm>
          <a:prstGeom prst="rect">
            <a:avLst/>
          </a:prstGeom>
          <a:noFill/>
        </p:spPr>
        <p:txBody>
          <a:bodyPr wrap="square" lIns="0" tIns="0" rIns="0" bIns="0" anchor="ctr">
            <a:spAutoFit/>
          </a:bodyPr>
          <a:lstStyle/>
          <a:p>
            <a:pPr>
              <a:lnSpc>
                <a:spcPct val="115000"/>
              </a:lnSpc>
              <a:spcAft>
                <a:spcPts val="300"/>
              </a:spcAft>
            </a:pPr>
            <a:r>
              <a:rPr sz="1400" b="1">
                <a:solidFill>
                  <a:srgbClr val="006BA6"/>
                </a:solidFill>
                <a:latin typeface="Arial"/>
                <a:ea typeface="楷体"/>
              </a:rPr>
              <a:t>Split</a:t>
            </a:r>
          </a:p>
        </p:txBody>
      </p:sp>
      <p:sp>
        <p:nvSpPr>
          <p:cNvPr id="130" name="Rectangle 129"/>
          <p:cNvSpPr/>
          <p:nvPr/>
        </p:nvSpPr>
        <p:spPr>
          <a:xfrm>
            <a:off x="804672" y="7514285"/>
            <a:ext cx="7863840" cy="10058"/>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1" name="Rectangle 130"/>
          <p:cNvSpPr/>
          <p:nvPr/>
        </p:nvSpPr>
        <p:spPr>
          <a:xfrm>
            <a:off x="8887968" y="2112264"/>
            <a:ext cx="5212080" cy="260731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2" name="Rectangle 131"/>
          <p:cNvSpPr/>
          <p:nvPr/>
        </p:nvSpPr>
        <p:spPr>
          <a:xfrm>
            <a:off x="8887968" y="2112264"/>
            <a:ext cx="5212080" cy="64008"/>
          </a:xfrm>
          <a:prstGeom prst="rect">
            <a:avLst/>
          </a:prstGeom>
          <a:solidFill>
            <a:srgbClr val="00A9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33" name="Picture 132" descr="trend-up_006BA6.png"/>
          <p:cNvPicPr>
            <a:picLocks noChangeAspect="1"/>
          </p:cNvPicPr>
          <p:nvPr/>
        </p:nvPicPr>
        <p:blipFill>
          <a:blip r:embed="rId2"/>
          <a:stretch>
            <a:fillRect/>
          </a:stretch>
        </p:blipFill>
        <p:spPr>
          <a:xfrm>
            <a:off x="13670280" y="2258568"/>
            <a:ext cx="182880" cy="182880"/>
          </a:xfrm>
          <a:prstGeom prst="rect">
            <a:avLst/>
          </a:prstGeom>
        </p:spPr>
      </p:pic>
      <p:sp>
        <p:nvSpPr>
          <p:cNvPr id="134" name="TextBox 133"/>
          <p:cNvSpPr txBox="1"/>
          <p:nvPr/>
        </p:nvSpPr>
        <p:spPr>
          <a:xfrm>
            <a:off x="9125712" y="2258568"/>
            <a:ext cx="4297680" cy="219456"/>
          </a:xfrm>
          <a:prstGeom prst="rect">
            <a:avLst/>
          </a:prstGeom>
          <a:noFill/>
        </p:spPr>
        <p:txBody>
          <a:bodyPr wrap="square" lIns="0" tIns="0" rIns="0" bIns="0" anchor="t">
            <a:spAutoFit/>
          </a:bodyPr>
          <a:lstStyle/>
          <a:p>
            <a:pPr>
              <a:lnSpc>
                <a:spcPct val="100000"/>
              </a:lnSpc>
              <a:spcAft>
                <a:spcPts val="300"/>
              </a:spcAft>
            </a:pPr>
            <a:r>
              <a:rPr sz="1400" b="1">
                <a:solidFill>
                  <a:srgbClr val="006BA6"/>
                </a:solidFill>
                <a:latin typeface="Arial"/>
                <a:ea typeface="楷体"/>
              </a:rPr>
              <a:t>Bullish view (UBS/MS/Jefferies/Bernstein)</a:t>
            </a:r>
          </a:p>
        </p:txBody>
      </p:sp>
      <p:sp>
        <p:nvSpPr>
          <p:cNvPr id="135" name="TextBox 134"/>
          <p:cNvSpPr txBox="1"/>
          <p:nvPr/>
        </p:nvSpPr>
        <p:spPr>
          <a:xfrm>
            <a:off x="9125712" y="2606040"/>
            <a:ext cx="4946904" cy="1369670"/>
          </a:xfrm>
          <a:prstGeom prst="rect">
            <a:avLst/>
          </a:prstGeom>
          <a:noFill/>
        </p:spPr>
        <p:txBody>
          <a:bodyPr wrap="square" lIns="0" tIns="0" rIns="0" bIns="0" anchor="t">
            <a:spAutoFit/>
          </a:bodyPr>
          <a:lstStyle/>
          <a:p>
            <a:pPr>
              <a:lnSpc>
                <a:spcPct val="115000"/>
              </a:lnSpc>
              <a:spcAft>
                <a:spcPts val="400"/>
              </a:spcAft>
            </a:pPr>
            <a:r>
              <a:rPr sz="1400" b="1" dirty="0">
                <a:solidFill>
                  <a:srgbClr val="006BA6"/>
                </a:solidFill>
                <a:latin typeface="Arial"/>
                <a:ea typeface="楷体"/>
              </a:rPr>
              <a:t>• </a:t>
            </a:r>
            <a:r>
              <a:rPr sz="1400" b="0" dirty="0">
                <a:solidFill>
                  <a:srgbClr val="333333"/>
                </a:solidFill>
                <a:latin typeface="Arial"/>
                <a:ea typeface="楷体"/>
              </a:rPr>
              <a:t>RMB0.082/Wh </a:t>
            </a:r>
            <a:r>
              <a:rPr sz="1400" b="0" dirty="0" err="1">
                <a:solidFill>
                  <a:srgbClr val="333333"/>
                </a:solidFill>
                <a:latin typeface="Arial"/>
                <a:ea typeface="楷体"/>
              </a:rPr>
              <a:t>reflects a mix- and tax-driven quarterly dip: low-priced ESS long-term contracts</a:t>
            </a:r>
            <a:r>
              <a:rPr sz="1400" b="0" dirty="0">
                <a:solidFill>
                  <a:srgbClr val="333333"/>
                </a:solidFill>
                <a:latin typeface="Arial"/>
                <a:ea typeface="楷体"/>
              </a:rPr>
              <a:t> + </a:t>
            </a:r>
            <a:r>
              <a:rPr sz="1400" b="0" dirty="0" err="1">
                <a:solidFill>
                  <a:srgbClr val="333333"/>
                </a:solidFill>
                <a:latin typeface="Arial"/>
                <a:ea typeface="楷体"/>
              </a:rPr>
              <a:t>a tax-fee month, not a demand problem</a:t>
            </a:r>
            <a:endParaRPr sz="1400" b="0" dirty="0">
              <a:solidFill>
                <a:srgbClr val="333333"/>
              </a:solidFill>
              <a:latin typeface="Arial"/>
              <a:ea typeface="楷体"/>
            </a:endParaRPr>
          </a:p>
          <a:p>
            <a:pPr>
              <a:lnSpc>
                <a:spcPct val="115000"/>
              </a:lnSpc>
              <a:spcAft>
                <a:spcPts val="400"/>
              </a:spcAft>
            </a:pPr>
            <a:r>
              <a:rPr sz="1400" b="1" dirty="0">
                <a:solidFill>
                  <a:srgbClr val="006BA6"/>
                </a:solidFill>
                <a:latin typeface="Arial"/>
                <a:ea typeface="楷体"/>
              </a:rPr>
              <a:t>• </a:t>
            </a:r>
            <a:r>
              <a:rPr sz="1400" b="0" dirty="0">
                <a:solidFill>
                  <a:srgbClr val="333333"/>
                </a:solidFill>
                <a:latin typeface="Arial"/>
                <a:ea typeface="楷体"/>
              </a:rPr>
              <a:t>2027 </a:t>
            </a:r>
            <a:r>
              <a:rPr sz="1400" b="0" dirty="0" err="1">
                <a:solidFill>
                  <a:srgbClr val="333333"/>
                </a:solidFill>
                <a:latin typeface="Arial"/>
                <a:ea typeface="楷体"/>
              </a:rPr>
              <a:t>guidance</a:t>
            </a:r>
            <a:r>
              <a:rPr sz="1400" b="0" dirty="0">
                <a:solidFill>
                  <a:srgbClr val="333333"/>
                </a:solidFill>
                <a:latin typeface="Arial"/>
                <a:ea typeface="楷体"/>
              </a:rPr>
              <a:t> 20-30%; </a:t>
            </a:r>
            <a:r>
              <a:rPr sz="1400" b="0" dirty="0" err="1">
                <a:solidFill>
                  <a:srgbClr val="333333"/>
                </a:solidFill>
                <a:latin typeface="Arial"/>
                <a:ea typeface="楷体"/>
              </a:rPr>
              <a:t>lithium carbonate</a:t>
            </a:r>
            <a:r>
              <a:rPr sz="1400" b="0" dirty="0">
                <a:solidFill>
                  <a:srgbClr val="333333"/>
                </a:solidFill>
                <a:latin typeface="Arial"/>
                <a:ea typeface="楷体"/>
              </a:rPr>
              <a:t> RMB95.5</a:t>
            </a:r>
            <a:r>
              <a:rPr sz="1400" b="0" dirty="0" err="1">
                <a:solidFill>
                  <a:srgbClr val="333333"/>
                </a:solidFill>
                <a:latin typeface="Arial"/>
                <a:ea typeface="楷体"/>
              </a:rPr>
              <a:t>k/t</a:t>
            </a:r>
            <a:r>
              <a:rPr sz="1400" b="0" dirty="0">
                <a:solidFill>
                  <a:srgbClr val="333333"/>
                </a:solidFill>
                <a:latin typeface="Arial"/>
                <a:ea typeface="楷体"/>
              </a:rPr>
              <a:t> (10/21) a cost tailwind</a:t>
            </a:r>
          </a:p>
          <a:p>
            <a:pPr>
              <a:lnSpc>
                <a:spcPct val="115000"/>
              </a:lnSpc>
              <a:spcAft>
                <a:spcPts val="400"/>
              </a:spcAft>
            </a:pPr>
            <a:r>
              <a:rPr sz="1400" b="1" dirty="0">
                <a:solidFill>
                  <a:srgbClr val="006BA6"/>
                </a:solidFill>
                <a:latin typeface="Arial"/>
                <a:ea typeface="楷体"/>
              </a:rPr>
              <a:t>• </a:t>
            </a:r>
            <a:r>
              <a:rPr sz="1400" b="0" dirty="0" err="1">
                <a:solidFill>
                  <a:srgbClr val="333333"/>
                </a:solidFill>
                <a:latin typeface="Arial"/>
                <a:ea typeface="楷体"/>
              </a:rPr>
              <a:t>Cash</a:t>
            </a:r>
            <a:r>
              <a:rPr sz="1400" b="0" dirty="0">
                <a:solidFill>
                  <a:srgbClr val="333333"/>
                </a:solidFill>
                <a:latin typeface="Arial"/>
                <a:ea typeface="楷体"/>
              </a:rPr>
              <a:t> RMB432.6</a:t>
            </a:r>
            <a:r>
              <a:rPr sz="1400" b="0" dirty="0" err="1">
                <a:solidFill>
                  <a:srgbClr val="333333"/>
                </a:solidFill>
                <a:latin typeface="Arial"/>
                <a:ea typeface="楷体"/>
              </a:rPr>
              <a:t>bn</a:t>
            </a:r>
            <a:r>
              <a:rPr sz="1400" b="0" dirty="0">
                <a:solidFill>
                  <a:srgbClr val="333333"/>
                </a:solidFill>
                <a:latin typeface="Arial"/>
                <a:ea typeface="楷体"/>
              </a:rPr>
              <a:t> + </a:t>
            </a:r>
            <a:r>
              <a:rPr sz="1400" b="0" dirty="0" err="1">
                <a:solidFill>
                  <a:srgbClr val="333333"/>
                </a:solidFill>
                <a:latin typeface="Arial"/>
                <a:ea typeface="楷体"/>
              </a:rPr>
              <a:t>buyback</a:t>
            </a:r>
            <a:r>
              <a:rPr sz="1400" b="0" dirty="0">
                <a:solidFill>
                  <a:srgbClr val="333333"/>
                </a:solidFill>
                <a:latin typeface="Arial"/>
                <a:ea typeface="楷体"/>
              </a:rPr>
              <a:t> RMB4.6</a:t>
            </a:r>
            <a:r>
              <a:rPr sz="1400" b="0" dirty="0" err="1">
                <a:solidFill>
                  <a:srgbClr val="333333"/>
                </a:solidFill>
                <a:latin typeface="Arial"/>
                <a:ea typeface="楷体"/>
              </a:rPr>
              <a:t>bn in execution</a:t>
            </a:r>
            <a:endParaRPr sz="1400" b="0" dirty="0">
              <a:solidFill>
                <a:srgbClr val="333333"/>
              </a:solidFill>
              <a:latin typeface="Arial"/>
              <a:ea typeface="楷体"/>
            </a:endParaRPr>
          </a:p>
          <a:p>
            <a:pPr>
              <a:lnSpc>
                <a:spcPct val="115000"/>
              </a:lnSpc>
              <a:spcAft>
                <a:spcPts val="400"/>
              </a:spcAft>
            </a:pPr>
            <a:r>
              <a:rPr sz="1400" b="1" dirty="0">
                <a:solidFill>
                  <a:srgbClr val="006BA6"/>
                </a:solidFill>
                <a:latin typeface="Arial"/>
                <a:ea typeface="楷体"/>
              </a:rPr>
              <a:t>• </a:t>
            </a:r>
            <a:r>
              <a:rPr sz="1400" b="0" dirty="0" err="1">
                <a:solidFill>
                  <a:srgbClr val="333333"/>
                </a:solidFill>
                <a:latin typeface="Arial"/>
                <a:ea typeface="楷体"/>
              </a:rPr>
              <a:t>ESS sales growth near</a:t>
            </a:r>
            <a:r>
              <a:rPr sz="1400" b="0" dirty="0">
                <a:solidFill>
                  <a:srgbClr val="333333"/>
                </a:solidFill>
                <a:latin typeface="Arial"/>
                <a:ea typeface="楷体"/>
              </a:rPr>
              <a:t> 60%; </a:t>
            </a:r>
            <a:r>
              <a:rPr sz="1400" b="0" dirty="0" err="1">
                <a:solidFill>
                  <a:srgbClr val="333333"/>
                </a:solidFill>
                <a:latin typeface="Arial"/>
                <a:ea typeface="楷体"/>
              </a:rPr>
              <a:t>swapping rollout (Tianxing</a:t>
            </a:r>
            <a:r>
              <a:rPr sz="1400" b="0" dirty="0">
                <a:solidFill>
                  <a:srgbClr val="333333"/>
                </a:solidFill>
                <a:latin typeface="Arial"/>
                <a:ea typeface="楷体"/>
              </a:rPr>
              <a:t> II 13</a:t>
            </a:r>
            <a:r>
              <a:rPr sz="1400" b="0" dirty="0" err="1">
                <a:solidFill>
                  <a:srgbClr val="333333"/>
                </a:solidFill>
                <a:latin typeface="Arial"/>
                <a:ea typeface="楷体"/>
              </a:rPr>
              <a:t>k units, Huawei Yinwang</a:t>
            </a:r>
            <a:r>
              <a:rPr sz="1400" b="0" dirty="0">
                <a:solidFill>
                  <a:srgbClr val="333333"/>
                </a:solidFill>
                <a:latin typeface="Arial"/>
                <a:ea typeface="楷体"/>
              </a:rPr>
              <a:t> 2027, Chery JV RMB1.0</a:t>
            </a:r>
            <a:r>
              <a:rPr sz="1400" b="0" dirty="0" err="1">
                <a:solidFill>
                  <a:srgbClr val="333333"/>
                </a:solidFill>
                <a:latin typeface="Arial"/>
                <a:ea typeface="楷体"/>
              </a:rPr>
              <a:t>bn</a:t>
            </a:r>
            <a:r>
              <a:rPr sz="1400" b="0" dirty="0">
                <a:solidFill>
                  <a:srgbClr val="333333"/>
                </a:solidFill>
                <a:latin typeface="Arial"/>
                <a:ea typeface="楷体"/>
              </a:rPr>
              <a:t>)</a:t>
            </a:r>
          </a:p>
        </p:txBody>
      </p:sp>
      <p:sp>
        <p:nvSpPr>
          <p:cNvPr id="136" name="Rectangle 135"/>
          <p:cNvSpPr/>
          <p:nvPr/>
        </p:nvSpPr>
        <p:spPr>
          <a:xfrm>
            <a:off x="8887968" y="5041138"/>
            <a:ext cx="5212080" cy="2395728"/>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7" name="Rectangle 136"/>
          <p:cNvSpPr/>
          <p:nvPr/>
        </p:nvSpPr>
        <p:spPr>
          <a:xfrm>
            <a:off x="8887968" y="4967986"/>
            <a:ext cx="5212080" cy="64008"/>
          </a:xfrm>
          <a:prstGeom prst="rect">
            <a:avLst/>
          </a:prstGeom>
          <a:solidFill>
            <a:srgbClr val="6666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38" name="Picture 137" descr="trend-down_666666.png"/>
          <p:cNvPicPr>
            <a:picLocks noChangeAspect="1"/>
          </p:cNvPicPr>
          <p:nvPr/>
        </p:nvPicPr>
        <p:blipFill>
          <a:blip r:embed="rId3"/>
          <a:stretch>
            <a:fillRect/>
          </a:stretch>
        </p:blipFill>
        <p:spPr>
          <a:xfrm>
            <a:off x="13670280" y="5187442"/>
            <a:ext cx="182880" cy="182880"/>
          </a:xfrm>
          <a:prstGeom prst="rect">
            <a:avLst/>
          </a:prstGeom>
        </p:spPr>
      </p:pic>
      <p:sp>
        <p:nvSpPr>
          <p:cNvPr id="139" name="TextBox 138"/>
          <p:cNvSpPr txBox="1"/>
          <p:nvPr/>
        </p:nvSpPr>
        <p:spPr>
          <a:xfrm>
            <a:off x="9125712" y="5187442"/>
            <a:ext cx="4297680" cy="200055"/>
          </a:xfrm>
          <a:prstGeom prst="rect">
            <a:avLst/>
          </a:prstGeom>
          <a:noFill/>
        </p:spPr>
        <p:txBody>
          <a:bodyPr wrap="square" lIns="0" tIns="0" rIns="0" bIns="0" anchor="t">
            <a:spAutoFit/>
          </a:bodyPr>
          <a:lstStyle/>
          <a:p>
            <a:pPr>
              <a:lnSpc>
                <a:spcPct val="100000"/>
              </a:lnSpc>
              <a:spcAft>
                <a:spcPts val="300"/>
              </a:spcAft>
            </a:pPr>
            <a:r>
              <a:rPr sz="1400" b="1" dirty="0">
                <a:solidFill>
                  <a:srgbClr val="666666"/>
                </a:solidFill>
                <a:latin typeface="Arial"/>
                <a:ea typeface="楷体"/>
              </a:rPr>
              <a:t>BEAR · </a:t>
            </a:r>
            <a:r>
              <a:rPr sz="1400" b="1" dirty="0" err="1">
                <a:solidFill>
                  <a:srgbClr val="666666"/>
                </a:solidFill>
                <a:latin typeface="Arial"/>
                <a:ea typeface="楷体"/>
              </a:rPr>
              <a:t>Shorts (JPM</a:t>
            </a:r>
            <a:r>
              <a:rPr sz="1400" b="1" dirty="0">
                <a:solidFill>
                  <a:srgbClr val="666666"/>
                </a:solidFill>
                <a:latin typeface="Arial"/>
                <a:ea typeface="楷体"/>
              </a:rPr>
              <a:t>)</a:t>
            </a:r>
          </a:p>
        </p:txBody>
      </p:sp>
      <p:sp>
        <p:nvSpPr>
          <p:cNvPr id="140" name="TextBox 139"/>
          <p:cNvSpPr txBox="1"/>
          <p:nvPr/>
        </p:nvSpPr>
        <p:spPr>
          <a:xfrm>
            <a:off x="9125712" y="5534914"/>
            <a:ext cx="4946904" cy="1369670"/>
          </a:xfrm>
          <a:prstGeom prst="rect">
            <a:avLst/>
          </a:prstGeom>
          <a:noFill/>
        </p:spPr>
        <p:txBody>
          <a:bodyPr wrap="square" lIns="0" tIns="0" rIns="0" bIns="0" anchor="t">
            <a:spAutoFit/>
          </a:bodyPr>
          <a:lstStyle/>
          <a:p>
            <a:pPr>
              <a:lnSpc>
                <a:spcPct val="115000"/>
              </a:lnSpc>
              <a:spcAft>
                <a:spcPts val="400"/>
              </a:spcAft>
            </a:pPr>
            <a:r>
              <a:rPr sz="1400" b="1" dirty="0">
                <a:solidFill>
                  <a:srgbClr val="666666"/>
                </a:solidFill>
                <a:latin typeface="Arial"/>
                <a:ea typeface="楷体"/>
              </a:rPr>
              <a:t>• </a:t>
            </a:r>
            <a:r>
              <a:rPr sz="1400" b="0" dirty="0" err="1">
                <a:solidFill>
                  <a:srgbClr val="333333"/>
                </a:solidFill>
                <a:latin typeface="Arial"/>
                <a:ea typeface="楷体"/>
              </a:rPr>
              <a:t>JPM: profit-pool reallocation just starting (H</a:t>
            </a:r>
            <a:r>
              <a:rPr sz="1400" b="0" dirty="0">
                <a:solidFill>
                  <a:srgbClr val="333333"/>
                </a:solidFill>
                <a:latin typeface="Arial"/>
                <a:ea typeface="楷体"/>
              </a:rPr>
              <a:t> </a:t>
            </a:r>
            <a:r>
              <a:rPr sz="1400" b="0" dirty="0" err="1">
                <a:solidFill>
                  <a:srgbClr val="333333"/>
                </a:solidFill>
                <a:latin typeface="Arial"/>
                <a:ea typeface="楷体"/>
              </a:rPr>
              <a:t>shares cut to Neutral</a:t>
            </a:r>
            <a:r>
              <a:rPr sz="1400" b="0" dirty="0">
                <a:solidFill>
                  <a:srgbClr val="333333"/>
                </a:solidFill>
                <a:latin typeface="Arial"/>
                <a:ea typeface="楷体"/>
              </a:rPr>
              <a:t>); </a:t>
            </a:r>
            <a:r>
              <a:rPr sz="1400" b="0" dirty="0" err="1">
                <a:solidFill>
                  <a:srgbClr val="333333"/>
                </a:solidFill>
                <a:latin typeface="Arial"/>
                <a:ea typeface="楷体"/>
              </a:rPr>
              <a:t>export VAT rebate</a:t>
            </a:r>
            <a:r>
              <a:rPr sz="1400" b="0" dirty="0">
                <a:solidFill>
                  <a:srgbClr val="333333"/>
                </a:solidFill>
                <a:latin typeface="Arial"/>
                <a:ea typeface="楷体"/>
              </a:rPr>
              <a:t> to zero from</a:t>
            </a:r>
            <a:r>
              <a:rPr sz="1400" b="0" dirty="0" err="1">
                <a:solidFill>
                  <a:srgbClr val="333333"/>
                </a:solidFill>
                <a:latin typeface="Arial"/>
                <a:ea typeface="楷体"/>
              </a:rPr>
              <a:t> 2027-01</a:t>
            </a:r>
            <a:endParaRPr sz="1400" b="0" dirty="0">
              <a:solidFill>
                <a:srgbClr val="333333"/>
              </a:solidFill>
              <a:latin typeface="Arial"/>
              <a:ea typeface="楷体"/>
            </a:endParaRPr>
          </a:p>
          <a:p>
            <a:pPr>
              <a:lnSpc>
                <a:spcPct val="115000"/>
              </a:lnSpc>
              <a:spcAft>
                <a:spcPts val="400"/>
              </a:spcAft>
            </a:pPr>
            <a:r>
              <a:rPr sz="1400" b="1" dirty="0">
                <a:solidFill>
                  <a:srgbClr val="666666"/>
                </a:solidFill>
                <a:latin typeface="Arial"/>
                <a:ea typeface="楷体"/>
              </a:rPr>
              <a:t>• </a:t>
            </a:r>
            <a:r>
              <a:rPr sz="1400" b="0" dirty="0">
                <a:solidFill>
                  <a:srgbClr val="333333"/>
                </a:solidFill>
                <a:latin typeface="Arial"/>
                <a:ea typeface="楷体"/>
              </a:rPr>
              <a:t>Production schedule stalling: October top</a:t>
            </a:r>
            <a:r>
              <a:rPr sz="1400" b="0" dirty="0" err="1">
                <a:solidFill>
                  <a:srgbClr val="333333"/>
                </a:solidFill>
                <a:latin typeface="Arial"/>
                <a:ea typeface="楷体"/>
              </a:rPr>
              <a:t>-5 makers MoM just</a:t>
            </a:r>
            <a:r>
              <a:rPr sz="1400" b="0" dirty="0">
                <a:solidFill>
                  <a:srgbClr val="333333"/>
                </a:solidFill>
                <a:latin typeface="Arial"/>
                <a:ea typeface="楷体"/>
              </a:rPr>
              <a:t> +1% (ZE/</a:t>
            </a:r>
            <a:r>
              <a:rPr sz="1400" b="0" dirty="0" err="1">
                <a:solidFill>
                  <a:srgbClr val="333333"/>
                </a:solidFill>
                <a:latin typeface="Arial"/>
                <a:ea typeface="楷体"/>
              </a:rPr>
              <a:t>Citi</a:t>
            </a:r>
            <a:r>
              <a:rPr sz="1400" b="0" dirty="0">
                <a:solidFill>
                  <a:srgbClr val="333333"/>
                </a:solidFill>
                <a:latin typeface="Arial"/>
                <a:ea typeface="楷体"/>
              </a:rPr>
              <a:t>)</a:t>
            </a:r>
          </a:p>
          <a:p>
            <a:pPr>
              <a:lnSpc>
                <a:spcPct val="115000"/>
              </a:lnSpc>
              <a:spcAft>
                <a:spcPts val="400"/>
              </a:spcAft>
            </a:pPr>
            <a:r>
              <a:rPr sz="1400" b="1" dirty="0">
                <a:solidFill>
                  <a:srgbClr val="666666"/>
                </a:solidFill>
                <a:latin typeface="Arial"/>
                <a:ea typeface="楷体"/>
              </a:rPr>
              <a:t>• </a:t>
            </a:r>
            <a:r>
              <a:rPr sz="1400" b="0" dirty="0" err="1">
                <a:solidFill>
                  <a:srgbClr val="333333"/>
                </a:solidFill>
                <a:latin typeface="Arial"/>
                <a:ea typeface="楷体"/>
              </a:rPr>
              <a:t>CSC cut</a:t>
            </a:r>
            <a:r>
              <a:rPr sz="1400" b="0" dirty="0">
                <a:solidFill>
                  <a:srgbClr val="333333"/>
                </a:solidFill>
                <a:latin typeface="Arial"/>
                <a:ea typeface="楷体"/>
              </a:rPr>
              <a:t> 2026 </a:t>
            </a:r>
            <a:r>
              <a:rPr sz="1400" b="0" dirty="0" err="1">
                <a:solidFill>
                  <a:srgbClr val="333333"/>
                </a:solidFill>
                <a:latin typeface="Arial"/>
                <a:ea typeface="楷体"/>
              </a:rPr>
              <a:t>domestic ESS installations to</a:t>
            </a:r>
            <a:r>
              <a:rPr sz="1400" b="0" dirty="0">
                <a:solidFill>
                  <a:srgbClr val="333333"/>
                </a:solidFill>
                <a:latin typeface="Arial"/>
                <a:ea typeface="楷体"/>
              </a:rPr>
              <a:t> 230-250GWh</a:t>
            </a:r>
          </a:p>
          <a:p>
            <a:pPr>
              <a:lnSpc>
                <a:spcPct val="115000"/>
              </a:lnSpc>
              <a:spcAft>
                <a:spcPts val="400"/>
              </a:spcAft>
            </a:pPr>
            <a:r>
              <a:rPr sz="1400" b="1" dirty="0">
                <a:solidFill>
                  <a:srgbClr val="666666"/>
                </a:solidFill>
                <a:latin typeface="Arial"/>
                <a:ea typeface="楷体"/>
              </a:rPr>
              <a:t>• </a:t>
            </a:r>
            <a:r>
              <a:rPr sz="1400" b="0" dirty="0" err="1">
                <a:solidFill>
                  <a:srgbClr val="333333"/>
                </a:solidFill>
                <a:latin typeface="Arial"/>
                <a:ea typeface="楷体"/>
              </a:rPr>
              <a:t>Chips dispersing: northbound quarterly selling, shareholder count</a:t>
            </a:r>
            <a:r>
              <a:rPr sz="1400" b="0" dirty="0">
                <a:solidFill>
                  <a:srgbClr val="333333"/>
                </a:solidFill>
                <a:latin typeface="Arial"/>
                <a:ea typeface="楷体"/>
              </a:rPr>
              <a:t> +27.8%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div-spine"/>
          <p:cNvSpPr/>
          <p:nvPr/>
        </p:nvSpPr>
        <p:spPr>
          <a:xfrm>
            <a:off x="0" y="0"/>
            <a:ext cx="495300" cy="10287000"/>
          </a:xfrm>
          <a:prstGeom prst="rect">
            <a:avLst/>
          </a:prstGeom>
          <a:solidFill>
            <a:srgbClr val="051C2C"/>
          </a:solidFill>
          <a:ln>
            <a:noFill/>
          </a:ln>
        </p:spPr>
        <p:txBody>
          <a:bodyPr/>
          <a:lstStyle/>
          <a:p>
            <a:endParaRPr lang="zh-CN" altLang="en-US"/>
          </a:p>
        </p:txBody>
      </p:sp>
      <p:sp>
        <p:nvSpPr>
          <p:cNvPr id="3" name="div-part-label"/>
          <p:cNvSpPr txBox="1"/>
          <p:nvPr/>
        </p:nvSpPr>
        <p:spPr>
          <a:xfrm>
            <a:off x="1320800" y="2141220"/>
            <a:ext cx="16167100" cy="254000"/>
          </a:xfrm>
          <a:prstGeom prst="rect">
            <a:avLst/>
          </a:prstGeom>
          <a:noFill/>
          <a:ln>
            <a:noFill/>
          </a:ln>
        </p:spPr>
        <p:txBody>
          <a:bodyPr wrap="none" lIns="0" tIns="0" rIns="0" bIns="0" rtlCol="0" anchor="t"/>
          <a:lstStyle/>
          <a:p>
            <a:pPr algn="l">
              <a:lnSpc>
                <a:spcPts val="2614"/>
              </a:lnSpc>
            </a:pPr>
            <a:r>
              <a:rPr lang="en-US" sz="1800" kern="0" spc="450" noProof="1">
                <a:solidFill>
                  <a:srgbClr val="666666"/>
                </a:solidFill>
                <a:latin typeface="Georgia"/>
                <a:ea typeface="楷体"/>
              </a:rPr>
              <a:t>PART THREE</a:t>
            </a:r>
            <a:endParaRPr lang="en-US" sz="1800" noProof="1"/>
          </a:p>
        </p:txBody>
      </p:sp>
      <p:sp>
        <p:nvSpPr>
          <p:cNvPr id="4" name="div-title"/>
          <p:cNvSpPr txBox="1"/>
          <p:nvPr/>
        </p:nvSpPr>
        <p:spPr>
          <a:xfrm>
            <a:off x="1320800" y="2598420"/>
            <a:ext cx="16167100" cy="687070"/>
          </a:xfrm>
          <a:prstGeom prst="rect">
            <a:avLst/>
          </a:prstGeom>
          <a:noFill/>
          <a:ln>
            <a:noFill/>
          </a:ln>
        </p:spPr>
        <p:txBody>
          <a:bodyPr wrap="none" lIns="0" tIns="0" rIns="0" bIns="0" rtlCol="0" anchor="t"/>
          <a:lstStyle/>
          <a:p>
            <a:pPr algn="l">
              <a:lnSpc>
                <a:spcPts val="5748"/>
              </a:lnSpc>
            </a:pPr>
            <a:r>
              <a:rPr lang="en-US" altLang="zh-CN" sz="5000" b="1" noProof="1">
                <a:solidFill>
                  <a:srgbClr val="000000"/>
                </a:solidFill>
                <a:latin typeface="Georgia"/>
                <a:ea typeface="楷体"/>
              </a:rPr>
              <a:t>Market</a:t>
            </a:r>
            <a:r>
              <a:rPr lang="zh-CN" altLang="en-US" sz="5000" b="1" noProof="1">
                <a:solidFill>
                  <a:srgbClr val="000000"/>
                </a:solidFill>
                <a:latin typeface="Georgia"/>
                <a:ea typeface="楷体"/>
              </a:rPr>
              <a:t> </a:t>
            </a:r>
            <a:r>
              <a:rPr lang="en-US" altLang="zh-CN" sz="5000" b="1" noProof="1">
                <a:solidFill>
                  <a:srgbClr val="000000"/>
                </a:solidFill>
                <a:latin typeface="Georgia"/>
                <a:ea typeface="楷体"/>
              </a:rPr>
              <a:t>Consensus</a:t>
            </a:r>
            <a:r>
              <a:rPr lang="zh-CN" altLang="en-US" sz="5000" b="1" noProof="1">
                <a:solidFill>
                  <a:srgbClr val="000000"/>
                </a:solidFill>
                <a:latin typeface="Georgia"/>
                <a:ea typeface="楷体"/>
              </a:rPr>
              <a:t> </a:t>
            </a:r>
            <a:r>
              <a:rPr lang="en-US" sz="5000" b="1" noProof="1">
                <a:solidFill>
                  <a:srgbClr val="000000"/>
                </a:solidFill>
                <a:latin typeface="Georgia"/>
                <a:ea typeface="楷体"/>
              </a:rPr>
              <a:t>&amp; </a:t>
            </a:r>
            <a:r>
              <a:rPr lang="en-US" altLang="zh-CN" sz="5000" b="1" noProof="1">
                <a:solidFill>
                  <a:srgbClr val="000000"/>
                </a:solidFill>
                <a:latin typeface="Georgia"/>
                <a:ea typeface="楷体"/>
              </a:rPr>
              <a:t>Variance</a:t>
            </a:r>
            <a:endParaRPr lang="en-US" sz="5000" noProof="1"/>
          </a:p>
        </p:txBody>
      </p:sp>
      <p:sp>
        <p:nvSpPr>
          <p:cNvPr id="5" name="div-accent-rule"/>
          <p:cNvSpPr/>
          <p:nvPr/>
        </p:nvSpPr>
        <p:spPr>
          <a:xfrm>
            <a:off x="1295400" y="3520440"/>
            <a:ext cx="1714500" cy="38100"/>
          </a:xfrm>
          <a:prstGeom prst="rect">
            <a:avLst/>
          </a:prstGeom>
          <a:solidFill>
            <a:srgbClr val="00A9F4"/>
          </a:solidFill>
          <a:ln>
            <a:noFill/>
          </a:ln>
        </p:spPr>
        <p:txBody>
          <a:bodyPr/>
          <a:lstStyle/>
          <a:p>
            <a:endParaRPr lang="zh-CN" altLang="en-US"/>
          </a:p>
        </p:txBody>
      </p:sp>
      <p:sp>
        <p:nvSpPr>
          <p:cNvPr id="6" name="div-summary"/>
          <p:cNvSpPr txBox="1"/>
          <p:nvPr/>
        </p:nvSpPr>
        <p:spPr>
          <a:xfrm>
            <a:off x="1320800" y="3831590"/>
            <a:ext cx="9759950" cy="915670"/>
          </a:xfrm>
          <a:prstGeom prst="rect">
            <a:avLst/>
          </a:prstGeom>
          <a:noFill/>
          <a:ln>
            <a:noFill/>
          </a:ln>
        </p:spPr>
        <p:txBody>
          <a:bodyPr wrap="square" lIns="0" tIns="0" rIns="0" bIns="0" rtlCol="0" anchor="t"/>
          <a:lstStyle/>
          <a:p>
            <a:pPr algn="l">
              <a:lnSpc>
                <a:spcPts val="2439"/>
              </a:lnSpc>
            </a:pPr>
            <a:r>
              <a:rPr lang="en-US" sz="1800" noProof="1">
                <a:solidFill>
                  <a:srgbClr val="333333"/>
                </a:solidFill>
                <a:latin typeface="Arial"/>
                <a:ea typeface="楷体"/>
              </a:rPr>
              <a:t>What the market is pricing, and which priced-in assumption is wrong</a:t>
            </a:r>
            <a:endParaRPr lang="en-US" sz="1800" noProof="1"/>
          </a:p>
        </p:txBody>
      </p:sp>
      <p:sp>
        <p:nvSpPr>
          <p:cNvPr id="7" name="idx-rule-1"/>
          <p:cNvSpPr/>
          <p:nvPr/>
        </p:nvSpPr>
        <p:spPr>
          <a:xfrm>
            <a:off x="1295400" y="5229860"/>
            <a:ext cx="2190750" cy="19050"/>
          </a:xfrm>
          <a:prstGeom prst="rect">
            <a:avLst/>
          </a:prstGeom>
          <a:solidFill>
            <a:srgbClr val="051C2C"/>
          </a:solidFill>
          <a:ln>
            <a:noFill/>
          </a:ln>
        </p:spPr>
        <p:txBody>
          <a:bodyPr/>
          <a:lstStyle/>
          <a:p>
            <a:endParaRPr lang="zh-CN" altLang="en-US"/>
          </a:p>
        </p:txBody>
      </p:sp>
      <p:sp>
        <p:nvSpPr>
          <p:cNvPr id="8" name="idx-range-1"/>
          <p:cNvSpPr txBox="1"/>
          <p:nvPr/>
        </p:nvSpPr>
        <p:spPr>
          <a:xfrm>
            <a:off x="1320800" y="5398770"/>
            <a:ext cx="235966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16</a:t>
            </a:r>
            <a:endParaRPr lang="en-US" sz="1400" noProof="1"/>
          </a:p>
        </p:txBody>
      </p:sp>
      <p:sp>
        <p:nvSpPr>
          <p:cNvPr id="9" name="idx-title-1"/>
          <p:cNvSpPr txBox="1"/>
          <p:nvPr/>
        </p:nvSpPr>
        <p:spPr>
          <a:xfrm>
            <a:off x="1320800" y="5665470"/>
            <a:ext cx="2216150" cy="207010"/>
          </a:xfrm>
          <a:prstGeom prst="rect">
            <a:avLst/>
          </a:prstGeom>
          <a:noFill/>
          <a:ln>
            <a:noFill/>
          </a:ln>
        </p:spPr>
        <p:txBody>
          <a:bodyPr wrap="square" lIns="0" tIns="0" rIns="0" bIns="0" rtlCol="0" anchor="t"/>
          <a:lstStyle/>
          <a:p>
            <a:pPr algn="l">
              <a:lnSpc>
                <a:spcPts val="2033"/>
              </a:lnSpc>
            </a:pPr>
            <a:r>
              <a:rPr lang="en-US" sz="1400" b="1" noProof="1">
                <a:solidFill>
                  <a:srgbClr val="051C2C"/>
                </a:solidFill>
                <a:latin typeface="Arial"/>
                <a:ea typeface="楷体"/>
              </a:rPr>
              <a:t>Consensus vs Us</a:t>
            </a:r>
            <a:endParaRPr lang="en-US" sz="1400" noProof="1"/>
          </a:p>
        </p:txBody>
      </p:sp>
      <p:sp>
        <p:nvSpPr>
          <p:cNvPr id="10" name="idx-desc-1"/>
          <p:cNvSpPr txBox="1"/>
          <p:nvPr/>
        </p:nvSpPr>
        <p:spPr>
          <a:xfrm>
            <a:off x="1320800" y="5932170"/>
            <a:ext cx="2216150" cy="457200"/>
          </a:xfrm>
          <a:prstGeom prst="rect">
            <a:avLst/>
          </a:prstGeom>
          <a:noFill/>
          <a:ln>
            <a:noFill/>
          </a:ln>
        </p:spPr>
        <p:txBody>
          <a:bodyPr wrap="square" lIns="0" tIns="0" rIns="0" bIns="0" rtlCol="0" anchor="t"/>
          <a:lstStyle/>
          <a:p>
            <a:pPr algn="l">
              <a:lnSpc>
                <a:spcPts val="2420"/>
              </a:lnSpc>
            </a:pPr>
            <a:r>
              <a:rPr lang="en-US" sz="1600" noProof="1">
                <a:solidFill>
                  <a:srgbClr val="666666"/>
                </a:solidFill>
                <a:latin typeface="Arial"/>
                <a:ea typeface="楷体"/>
              </a:rPr>
              <a:t>Line by line: which assumption is mispriced</a:t>
            </a:r>
            <a:endParaRPr lang="en-US" sz="1600" noProof="1"/>
          </a:p>
        </p:txBody>
      </p:sp>
      <p:sp>
        <p:nvSpPr>
          <p:cNvPr id="11" name="idx-rule-2"/>
          <p:cNvSpPr/>
          <p:nvPr/>
        </p:nvSpPr>
        <p:spPr>
          <a:xfrm>
            <a:off x="3733800" y="5229860"/>
            <a:ext cx="2190750" cy="19050"/>
          </a:xfrm>
          <a:prstGeom prst="rect">
            <a:avLst/>
          </a:prstGeom>
          <a:solidFill>
            <a:srgbClr val="051C2C"/>
          </a:solidFill>
          <a:ln>
            <a:noFill/>
          </a:ln>
        </p:spPr>
        <p:txBody>
          <a:bodyPr/>
          <a:lstStyle/>
          <a:p>
            <a:endParaRPr lang="zh-CN" altLang="en-US"/>
          </a:p>
        </p:txBody>
      </p:sp>
      <p:sp>
        <p:nvSpPr>
          <p:cNvPr id="12" name="idx-range-2"/>
          <p:cNvSpPr txBox="1"/>
          <p:nvPr/>
        </p:nvSpPr>
        <p:spPr>
          <a:xfrm>
            <a:off x="3759200" y="5398770"/>
            <a:ext cx="235966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17</a:t>
            </a:r>
            <a:endParaRPr lang="en-US" sz="1400" noProof="1"/>
          </a:p>
        </p:txBody>
      </p:sp>
      <p:sp>
        <p:nvSpPr>
          <p:cNvPr id="13" name="idx-title-2"/>
          <p:cNvSpPr txBox="1"/>
          <p:nvPr/>
        </p:nvSpPr>
        <p:spPr>
          <a:xfrm>
            <a:off x="3759200" y="5665470"/>
            <a:ext cx="2216150" cy="207010"/>
          </a:xfrm>
          <a:prstGeom prst="rect">
            <a:avLst/>
          </a:prstGeom>
          <a:noFill/>
          <a:ln>
            <a:noFill/>
          </a:ln>
        </p:spPr>
        <p:txBody>
          <a:bodyPr wrap="square" lIns="0" tIns="0" rIns="0" bIns="0" rtlCol="0" anchor="t"/>
          <a:lstStyle/>
          <a:p>
            <a:pPr algn="l">
              <a:lnSpc>
                <a:spcPts val="2033"/>
              </a:lnSpc>
            </a:pPr>
            <a:r>
              <a:rPr lang="en-US" sz="1400" b="1" noProof="1">
                <a:solidFill>
                  <a:srgbClr val="051C2C"/>
                </a:solidFill>
                <a:latin typeface="Arial"/>
                <a:ea typeface="楷体"/>
              </a:rPr>
              <a:t>What the Price Implies</a:t>
            </a:r>
            <a:endParaRPr lang="en-US" sz="1400" noProof="1"/>
          </a:p>
        </p:txBody>
      </p:sp>
      <p:sp>
        <p:nvSpPr>
          <p:cNvPr id="14" name="idx-desc-2"/>
          <p:cNvSpPr txBox="1"/>
          <p:nvPr/>
        </p:nvSpPr>
        <p:spPr>
          <a:xfrm>
            <a:off x="3759200" y="5932170"/>
            <a:ext cx="2216150" cy="457200"/>
          </a:xfrm>
          <a:prstGeom prst="rect">
            <a:avLst/>
          </a:prstGeom>
          <a:noFill/>
          <a:ln>
            <a:noFill/>
          </a:ln>
        </p:spPr>
        <p:txBody>
          <a:bodyPr wrap="square" lIns="0" tIns="0" rIns="0" bIns="0" rtlCol="0" anchor="t"/>
          <a:lstStyle/>
          <a:p>
            <a:pPr algn="l">
              <a:lnSpc>
                <a:spcPts val="2420"/>
              </a:lnSpc>
            </a:pPr>
            <a:r>
              <a:rPr lang="en-US" sz="1600" noProof="1">
                <a:solidFill>
                  <a:srgbClr val="666666"/>
                </a:solidFill>
                <a:latin typeface="Arial"/>
                <a:ea typeface="楷体"/>
              </a:rPr>
              <a:t>RMB227.90 = NTM ≈ 10.7x</a:t>
            </a:r>
            <a:endParaRPr lang="en-US" sz="1600" noProof="1"/>
          </a:p>
        </p:txBody>
      </p:sp>
      <p:sp>
        <p:nvSpPr>
          <p:cNvPr id="15" name="idx-rule-3"/>
          <p:cNvSpPr/>
          <p:nvPr/>
        </p:nvSpPr>
        <p:spPr>
          <a:xfrm>
            <a:off x="6172200" y="5229860"/>
            <a:ext cx="2190750" cy="19050"/>
          </a:xfrm>
          <a:prstGeom prst="rect">
            <a:avLst/>
          </a:prstGeom>
          <a:solidFill>
            <a:srgbClr val="051C2C"/>
          </a:solidFill>
          <a:ln>
            <a:noFill/>
          </a:ln>
        </p:spPr>
        <p:txBody>
          <a:bodyPr/>
          <a:lstStyle/>
          <a:p>
            <a:endParaRPr lang="zh-CN" altLang="en-US"/>
          </a:p>
        </p:txBody>
      </p:sp>
      <p:sp>
        <p:nvSpPr>
          <p:cNvPr id="16" name="idx-range-3"/>
          <p:cNvSpPr txBox="1"/>
          <p:nvPr/>
        </p:nvSpPr>
        <p:spPr>
          <a:xfrm>
            <a:off x="6197600" y="5398770"/>
            <a:ext cx="235966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18</a:t>
            </a:r>
            <a:endParaRPr lang="en-US" sz="1400" noProof="1"/>
          </a:p>
        </p:txBody>
      </p:sp>
      <p:sp>
        <p:nvSpPr>
          <p:cNvPr id="17" name="idx-title-3"/>
          <p:cNvSpPr txBox="1"/>
          <p:nvPr/>
        </p:nvSpPr>
        <p:spPr>
          <a:xfrm>
            <a:off x="6197600" y="5665470"/>
            <a:ext cx="2216150" cy="207010"/>
          </a:xfrm>
          <a:prstGeom prst="rect">
            <a:avLst/>
          </a:prstGeom>
          <a:noFill/>
          <a:ln>
            <a:noFill/>
          </a:ln>
        </p:spPr>
        <p:txBody>
          <a:bodyPr wrap="square" lIns="0" tIns="0" rIns="0" bIns="0" rtlCol="0" anchor="t"/>
          <a:lstStyle/>
          <a:p>
            <a:pPr algn="l">
              <a:lnSpc>
                <a:spcPts val="2033"/>
              </a:lnSpc>
            </a:pPr>
            <a:r>
              <a:rPr lang="en-US" sz="1400" b="1" noProof="1">
                <a:solidFill>
                  <a:srgbClr val="051C2C"/>
                </a:solidFill>
                <a:latin typeface="Arial"/>
                <a:ea typeface="楷体"/>
              </a:rPr>
              <a:t>H/A Premium 35.5%</a:t>
            </a:r>
            <a:endParaRPr lang="en-US" sz="1400" noProof="1"/>
          </a:p>
        </p:txBody>
      </p:sp>
      <p:sp>
        <p:nvSpPr>
          <p:cNvPr id="18" name="idx-desc-3"/>
          <p:cNvSpPr txBox="1"/>
          <p:nvPr/>
        </p:nvSpPr>
        <p:spPr>
          <a:xfrm>
            <a:off x="6197600" y="5932170"/>
            <a:ext cx="2165350" cy="457200"/>
          </a:xfrm>
          <a:prstGeom prst="rect">
            <a:avLst/>
          </a:prstGeom>
          <a:noFill/>
          <a:ln>
            <a:noFill/>
          </a:ln>
        </p:spPr>
        <p:txBody>
          <a:bodyPr wrap="square" lIns="0" tIns="0" rIns="0" bIns="0" rtlCol="0" anchor="t"/>
          <a:lstStyle/>
          <a:p>
            <a:pPr algn="l">
              <a:lnSpc>
                <a:spcPts val="2420"/>
              </a:lnSpc>
            </a:pPr>
            <a:r>
              <a:rPr lang="en-US" sz="1600" noProof="1">
                <a:solidFill>
                  <a:srgbClr val="666666"/>
                </a:solidFill>
                <a:latin typeface="Arial"/>
                <a:ea typeface="楷体"/>
              </a:rPr>
              <a:t>Price basis, using the 10/9 CFETS central parity rate</a:t>
            </a:r>
            <a:endParaRPr lang="en-US" sz="1600" noProof="1"/>
          </a:p>
        </p:txBody>
      </p:sp>
      <p:sp>
        <p:nvSpPr>
          <p:cNvPr id="19" name="idx-rule-4"/>
          <p:cNvSpPr/>
          <p:nvPr/>
        </p:nvSpPr>
        <p:spPr>
          <a:xfrm>
            <a:off x="8610600" y="5229860"/>
            <a:ext cx="2190750" cy="19050"/>
          </a:xfrm>
          <a:prstGeom prst="rect">
            <a:avLst/>
          </a:prstGeom>
          <a:solidFill>
            <a:srgbClr val="051C2C"/>
          </a:solidFill>
          <a:ln>
            <a:noFill/>
          </a:ln>
        </p:spPr>
        <p:txBody>
          <a:bodyPr/>
          <a:lstStyle/>
          <a:p>
            <a:endParaRPr lang="zh-CN" altLang="en-US"/>
          </a:p>
        </p:txBody>
      </p:sp>
      <p:sp>
        <p:nvSpPr>
          <p:cNvPr id="20" name="idx-range-4"/>
          <p:cNvSpPr txBox="1"/>
          <p:nvPr/>
        </p:nvSpPr>
        <p:spPr>
          <a:xfrm>
            <a:off x="8636000" y="5398770"/>
            <a:ext cx="235966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19</a:t>
            </a:r>
            <a:endParaRPr lang="en-US" sz="1400" noProof="1"/>
          </a:p>
        </p:txBody>
      </p:sp>
      <p:sp>
        <p:nvSpPr>
          <p:cNvPr id="21" name="idx-title-4"/>
          <p:cNvSpPr txBox="1"/>
          <p:nvPr/>
        </p:nvSpPr>
        <p:spPr>
          <a:xfrm>
            <a:off x="8636000" y="5665470"/>
            <a:ext cx="2216150" cy="207010"/>
          </a:xfrm>
          <a:prstGeom prst="rect">
            <a:avLst/>
          </a:prstGeom>
          <a:noFill/>
          <a:ln>
            <a:noFill/>
          </a:ln>
        </p:spPr>
        <p:txBody>
          <a:bodyPr wrap="square" lIns="0" tIns="0" rIns="0" bIns="0" rtlCol="0" anchor="t"/>
          <a:lstStyle/>
          <a:p>
            <a:pPr algn="l">
              <a:lnSpc>
                <a:spcPts val="2033"/>
              </a:lnSpc>
            </a:pPr>
            <a:r>
              <a:rPr lang="en-US" sz="1400" b="1" noProof="1">
                <a:solidFill>
                  <a:srgbClr val="051C2C"/>
                </a:solidFill>
                <a:latin typeface="Arial"/>
                <a:ea typeface="楷体"/>
              </a:rPr>
              <a:t>De-CATL-ization</a:t>
            </a:r>
            <a:endParaRPr lang="en-US" sz="1400" noProof="1"/>
          </a:p>
        </p:txBody>
      </p:sp>
      <p:sp>
        <p:nvSpPr>
          <p:cNvPr id="22" name="idx-desc-4"/>
          <p:cNvSpPr txBox="1"/>
          <p:nvPr/>
        </p:nvSpPr>
        <p:spPr>
          <a:xfrm>
            <a:off x="8636000" y="5932170"/>
            <a:ext cx="2216150" cy="457200"/>
          </a:xfrm>
          <a:prstGeom prst="rect">
            <a:avLst/>
          </a:prstGeom>
          <a:noFill/>
          <a:ln>
            <a:noFill/>
          </a:ln>
        </p:spPr>
        <p:txBody>
          <a:bodyPr wrap="square" lIns="0" tIns="0" rIns="0" bIns="0" rtlCol="0" anchor="t"/>
          <a:lstStyle/>
          <a:p>
            <a:pPr algn="l">
              <a:lnSpc>
                <a:spcPts val="2420"/>
              </a:lnSpc>
            </a:pPr>
            <a:r>
              <a:rPr lang="en-US" sz="1600" noProof="1">
                <a:solidFill>
                  <a:srgbClr val="666666"/>
                </a:solidFill>
                <a:latin typeface="Arial"/>
                <a:ea typeface="楷体"/>
              </a:rPr>
              <a:t>Compresses the multiple, not EPS</a:t>
            </a:r>
            <a:endParaRPr lang="en-US" sz="1600" noProof="1"/>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03 Market Expectations &amp; Non-Consensus › Consensus vs Us</a:t>
            </a:r>
            <a:endParaRPr lang="en-US" sz="1400" noProof="1"/>
          </a:p>
        </p:txBody>
      </p:sp>
      <p:sp>
        <p:nvSpPr>
          <p:cNvPr id="3" name="chrome-title"/>
          <p:cNvSpPr txBox="1"/>
          <p:nvPr/>
        </p:nvSpPr>
        <p:spPr>
          <a:xfrm>
            <a:off x="825499" y="416560"/>
            <a:ext cx="16687799"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Two narratives: our 2027E NP attributable RMB100.0bn vs the market-implied RMB87.9bn</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Our 2027E NP of RMB100.0bn (cut -13% from RMB115.2bn); at RMB227.90 the price implies RMB87.9bn — well below the sell-side's new center</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p2l-bg"/>
          <p:cNvSpPr/>
          <p:nvPr/>
        </p:nvSpPr>
        <p:spPr>
          <a:xfrm>
            <a:off x="800100" y="1885950"/>
            <a:ext cx="6489700" cy="5842000"/>
          </a:xfrm>
          <a:prstGeom prst="rect">
            <a:avLst/>
          </a:prstGeom>
          <a:solidFill>
            <a:srgbClr val="E3F2FD"/>
          </a:solidFill>
          <a:ln>
            <a:noFill/>
          </a:ln>
        </p:spPr>
        <p:txBody>
          <a:bodyPr/>
          <a:lstStyle/>
          <a:p>
            <a:endParaRPr lang="zh-CN" altLang="en-US"/>
          </a:p>
        </p:txBody>
      </p:sp>
      <p:sp>
        <p:nvSpPr>
          <p:cNvPr id="7" name="p2l-kicker"/>
          <p:cNvSpPr txBox="1"/>
          <p:nvPr/>
        </p:nvSpPr>
        <p:spPr>
          <a:xfrm>
            <a:off x="1054100" y="2108200"/>
            <a:ext cx="5588000" cy="18796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OUR VIEW — REBUILT BASE, 50% PROBABILITY</a:t>
            </a:r>
            <a:r>
              <a:rPr lang="en-US" sz="1400" b="1" baseline="30000" noProof="1">
                <a:solidFill>
                  <a:srgbClr val="666666"/>
                </a:solidFill>
                <a:latin typeface="Arial"/>
                <a:ea typeface="楷体"/>
              </a:rPr>
              <a:t>3</a:t>
            </a:r>
            <a:endParaRPr lang="en-US" sz="1400" b="1" noProof="1"/>
          </a:p>
        </p:txBody>
      </p:sp>
      <p:sp>
        <p:nvSpPr>
          <p:cNvPr id="8" name="p2l-claim"/>
          <p:cNvSpPr txBox="1"/>
          <p:nvPr/>
        </p:nvSpPr>
        <p:spPr>
          <a:xfrm>
            <a:off x="1054100" y="2413000"/>
            <a:ext cx="5981700" cy="584200"/>
          </a:xfrm>
          <a:prstGeom prst="rect">
            <a:avLst/>
          </a:prstGeom>
          <a:noFill/>
          <a:ln>
            <a:noFill/>
          </a:ln>
        </p:spPr>
        <p:txBody>
          <a:bodyPr wrap="square" lIns="0" tIns="0" rIns="0" bIns="0" rtlCol="0" anchor="t"/>
          <a:lstStyle/>
          <a:p>
            <a:pPr algn="l">
              <a:lnSpc>
                <a:spcPts val="2614"/>
              </a:lnSpc>
            </a:pPr>
            <a:r>
              <a:rPr lang="en-US" sz="1800" b="1" noProof="1">
                <a:solidFill>
                  <a:srgbClr val="051C2C"/>
                </a:solidFill>
                <a:latin typeface="Arial"/>
                <a:ea typeface="楷体"/>
              </a:rPr>
              <a:t>New unit-profit equilibrium RMB0.079-0.085/Wh</a:t>
            </a:r>
            <a:r>
              <a:rPr lang="en-US" sz="1800" b="1" baseline="30000" noProof="1">
                <a:solidFill>
                  <a:srgbClr val="051C2C"/>
                </a:solidFill>
                <a:latin typeface="Arial"/>
                <a:ea typeface="楷体"/>
              </a:rPr>
              <a:t>3</a:t>
            </a:r>
            <a:endParaRPr lang="en-US" sz="1800" noProof="1"/>
          </a:p>
        </p:txBody>
      </p:sp>
      <p:sp>
        <p:nvSpPr>
          <p:cNvPr id="9" name="p2l-rule-0"/>
          <p:cNvSpPr/>
          <p:nvPr/>
        </p:nvSpPr>
        <p:spPr>
          <a:xfrm>
            <a:off x="1054100" y="3124200"/>
            <a:ext cx="5981700" cy="10160"/>
          </a:xfrm>
          <a:prstGeom prst="rect">
            <a:avLst/>
          </a:prstGeom>
          <a:solidFill>
            <a:srgbClr val="000000"/>
          </a:solidFill>
          <a:ln>
            <a:noFill/>
          </a:ln>
        </p:spPr>
        <p:txBody>
          <a:bodyPr/>
          <a:lstStyle/>
          <a:p>
            <a:endParaRPr lang="zh-CN" altLang="en-US"/>
          </a:p>
        </p:txBody>
      </p:sp>
      <p:sp>
        <p:nvSpPr>
          <p:cNvPr id="10" name="p2l-d1-title"/>
          <p:cNvSpPr txBox="1"/>
          <p:nvPr/>
        </p:nvSpPr>
        <p:spPr>
          <a:xfrm>
            <a:off x="1054100" y="3276600"/>
            <a:ext cx="5981700" cy="20701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Georgia"/>
                <a:ea typeface="楷体"/>
              </a:rPr>
              <a:t>Tax pass-through still under negotiation</a:t>
            </a:r>
            <a:endParaRPr lang="en-US" sz="1600" noProof="1"/>
          </a:p>
        </p:txBody>
      </p:sp>
      <p:sp>
        <p:nvSpPr>
          <p:cNvPr id="11" name="p2l-d1-body"/>
          <p:cNvSpPr txBox="1"/>
          <p:nvPr/>
        </p:nvSpPr>
        <p:spPr>
          <a:xfrm>
            <a:off x="1054100" y="3530600"/>
            <a:ext cx="5981700" cy="5080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3Q26 RMB0.082/Wh (2% tax month 1 ~0.006 + low-price ESS + writedowns ~0.005); pass-through "still under negotiation"</a:t>
            </a:r>
            <a:r>
              <a:rPr lang="en-US" sz="1400" baseline="30000" noProof="1">
                <a:solidFill>
                  <a:srgbClr val="333333"/>
                </a:solidFill>
                <a:latin typeface="Arial"/>
                <a:ea typeface="楷体"/>
              </a:rPr>
              <a:t>2</a:t>
            </a:r>
            <a:endParaRPr lang="en-US" sz="1400" noProof="1"/>
          </a:p>
        </p:txBody>
      </p:sp>
      <p:sp>
        <p:nvSpPr>
          <p:cNvPr id="12" name="p2l-rule-1"/>
          <p:cNvSpPr/>
          <p:nvPr/>
        </p:nvSpPr>
        <p:spPr>
          <a:xfrm>
            <a:off x="1054100" y="4165600"/>
            <a:ext cx="5981700" cy="10160"/>
          </a:xfrm>
          <a:prstGeom prst="rect">
            <a:avLst/>
          </a:prstGeom>
          <a:solidFill>
            <a:srgbClr val="CCCCCC"/>
          </a:solidFill>
          <a:ln>
            <a:noFill/>
          </a:ln>
        </p:spPr>
        <p:txBody>
          <a:bodyPr/>
          <a:lstStyle/>
          <a:p>
            <a:endParaRPr lang="zh-CN" altLang="en-US"/>
          </a:p>
        </p:txBody>
      </p:sp>
      <p:sp>
        <p:nvSpPr>
          <p:cNvPr id="13" name="p2l-d2-title"/>
          <p:cNvSpPr txBox="1"/>
          <p:nvPr/>
        </p:nvSpPr>
        <p:spPr>
          <a:xfrm>
            <a:off x="1054100" y="4318000"/>
            <a:ext cx="5981700" cy="20701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Georgia"/>
                <a:ea typeface="楷体"/>
              </a:rPr>
              <a:t>Point estimates revised once; mean cuts still en route</a:t>
            </a:r>
            <a:endParaRPr lang="en-US" sz="1600" noProof="1"/>
          </a:p>
        </p:txBody>
      </p:sp>
      <p:sp>
        <p:nvSpPr>
          <p:cNvPr id="14" name="p2l-d2-body"/>
          <p:cNvSpPr txBox="1"/>
          <p:nvPr/>
        </p:nvSpPr>
        <p:spPr>
          <a:xfrm>
            <a:off x="1054100" y="4572000"/>
            <a:ext cx="5981700" cy="5080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Our 2027E ~RMB100.0bn (~0.078 × 1,280GWh); price implies: 12x → RMB87.9bn, 10.5x → RMB100.0bn — limited downgrade room</a:t>
            </a:r>
            <a:endParaRPr lang="en-US" sz="1400" noProof="1"/>
          </a:p>
        </p:txBody>
      </p:sp>
      <p:sp>
        <p:nvSpPr>
          <p:cNvPr id="15" name="p2l-rule-2"/>
          <p:cNvSpPr/>
          <p:nvPr/>
        </p:nvSpPr>
        <p:spPr>
          <a:xfrm>
            <a:off x="1054100" y="5207000"/>
            <a:ext cx="5981700" cy="10160"/>
          </a:xfrm>
          <a:prstGeom prst="rect">
            <a:avLst/>
          </a:prstGeom>
          <a:solidFill>
            <a:srgbClr val="CCCCCC"/>
          </a:solidFill>
          <a:ln>
            <a:noFill/>
          </a:ln>
        </p:spPr>
        <p:txBody>
          <a:bodyPr/>
          <a:lstStyle/>
          <a:p>
            <a:endParaRPr lang="zh-CN" altLang="en-US"/>
          </a:p>
        </p:txBody>
      </p:sp>
      <p:sp>
        <p:nvSpPr>
          <p:cNvPr id="16" name="p2l-d3-title"/>
          <p:cNvSpPr txBox="1"/>
          <p:nvPr/>
        </p:nvSpPr>
        <p:spPr>
          <a:xfrm>
            <a:off x="1054100" y="5359400"/>
            <a:ext cx="5981700" cy="20701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Georgia"/>
                <a:ea typeface="楷体"/>
              </a:rPr>
              <a:t>Balance sheet and buyback</a:t>
            </a:r>
            <a:endParaRPr lang="en-US" sz="1600" noProof="1"/>
          </a:p>
        </p:txBody>
      </p:sp>
      <p:sp>
        <p:nvSpPr>
          <p:cNvPr id="17" name="p2l-d3-body"/>
          <p:cNvSpPr txBox="1"/>
          <p:nvPr/>
        </p:nvSpPr>
        <p:spPr>
          <a:xfrm>
            <a:off x="1054100" y="5613400"/>
            <a:ext cx="5981700" cy="5080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Cash reserves RMB432.6bn (cash &amp; bank RMB369.8bn + trading financial assets RMB62.8bn); buybacks RMB4.61bn cumulative; cancellation up to RMB40.0bn runs to 2027-08</a:t>
            </a:r>
            <a:r>
              <a:rPr lang="en-US" sz="1400" baseline="30000" noProof="1">
                <a:solidFill>
                  <a:srgbClr val="333333"/>
                </a:solidFill>
                <a:latin typeface="Arial"/>
                <a:ea typeface="楷体"/>
              </a:rPr>
              <a:t>1</a:t>
            </a:r>
            <a:endParaRPr lang="en-US" sz="1400" noProof="1"/>
          </a:p>
        </p:txBody>
      </p:sp>
      <p:sp>
        <p:nvSpPr>
          <p:cNvPr id="18" name="p2l-rule-3"/>
          <p:cNvSpPr/>
          <p:nvPr/>
        </p:nvSpPr>
        <p:spPr>
          <a:xfrm>
            <a:off x="1054100" y="6458260"/>
            <a:ext cx="5981700" cy="10160"/>
          </a:xfrm>
          <a:prstGeom prst="rect">
            <a:avLst/>
          </a:prstGeom>
          <a:solidFill>
            <a:srgbClr val="000000"/>
          </a:solidFill>
          <a:ln>
            <a:noFill/>
          </a:ln>
        </p:spPr>
        <p:txBody>
          <a:bodyPr/>
          <a:lstStyle/>
          <a:p>
            <a:endParaRPr lang="zh-CN" altLang="en-US"/>
          </a:p>
        </p:txBody>
      </p:sp>
      <p:sp>
        <p:nvSpPr>
          <p:cNvPr id="19" name="p2l-price"/>
          <p:cNvSpPr txBox="1"/>
          <p:nvPr/>
        </p:nvSpPr>
        <p:spPr>
          <a:xfrm>
            <a:off x="1054100" y="6531130"/>
            <a:ext cx="5981700" cy="558800"/>
          </a:xfrm>
          <a:prstGeom prst="rect">
            <a:avLst/>
          </a:prstGeom>
          <a:noFill/>
          <a:ln>
            <a:noFill/>
          </a:ln>
        </p:spPr>
        <p:txBody>
          <a:bodyPr wrap="none" lIns="0" tIns="0" rIns="0" bIns="0" rtlCol="0" anchor="t"/>
          <a:lstStyle/>
          <a:p>
            <a:pPr algn="l">
              <a:lnSpc>
                <a:spcPts val="4840"/>
              </a:lnSpc>
            </a:pPr>
            <a:r>
              <a:rPr lang="en-US" sz="4000" b="1" noProof="1">
                <a:solidFill>
                  <a:srgbClr val="051C2C"/>
                </a:solidFill>
                <a:latin typeface="Georgia"/>
                <a:ea typeface="楷体"/>
              </a:rPr>
              <a:t>RMB346</a:t>
            </a:r>
            <a:endParaRPr lang="en-US" sz="4000" noProof="1"/>
          </a:p>
        </p:txBody>
      </p:sp>
      <p:sp>
        <p:nvSpPr>
          <p:cNvPr id="20" name="p2l-price-note"/>
          <p:cNvSpPr txBox="1"/>
          <p:nvPr/>
        </p:nvSpPr>
        <p:spPr>
          <a:xfrm>
            <a:off x="1054100" y="7166130"/>
            <a:ext cx="5981700" cy="457200"/>
          </a:xfrm>
          <a:prstGeom prst="rect">
            <a:avLst/>
          </a:prstGeom>
          <a:noFill/>
          <a:ln>
            <a:noFill/>
          </a:ln>
        </p:spPr>
        <p:txBody>
          <a:bodyPr wrap="square" lIns="0" tIns="0" rIns="0" bIns="0" rtlCol="0" anchor="t"/>
          <a:lstStyle/>
          <a:p>
            <a:pPr algn="l">
              <a:lnSpc>
                <a:spcPts val="2168"/>
              </a:lnSpc>
            </a:pPr>
            <a:r>
              <a:rPr lang="en-US" sz="1400" noProof="1">
                <a:solidFill>
                  <a:srgbClr val="666666"/>
                </a:solidFill>
                <a:latin typeface="Arial"/>
                <a:ea typeface="楷体"/>
              </a:rPr>
              <a:t>2027E EPS RMB21.61 × 16x (~10% below the historical NTM median of 17.5x); 4Q26 sets direction</a:t>
            </a:r>
            <a:endParaRPr lang="en-US" sz="1400" noProof="1"/>
          </a:p>
        </p:txBody>
      </p:sp>
      <p:sp>
        <p:nvSpPr>
          <p:cNvPr id="21" name="p2r-bg"/>
          <p:cNvSpPr/>
          <p:nvPr/>
        </p:nvSpPr>
        <p:spPr>
          <a:xfrm>
            <a:off x="7543800" y="1885950"/>
            <a:ext cx="6489700" cy="5842000"/>
          </a:xfrm>
          <a:prstGeom prst="rect">
            <a:avLst/>
          </a:prstGeom>
          <a:solidFill>
            <a:srgbClr val="F2F2F2"/>
          </a:solidFill>
          <a:ln>
            <a:noFill/>
          </a:ln>
        </p:spPr>
        <p:txBody>
          <a:bodyPr/>
          <a:lstStyle/>
          <a:p>
            <a:endParaRPr lang="zh-CN" altLang="en-US"/>
          </a:p>
        </p:txBody>
      </p:sp>
      <p:sp>
        <p:nvSpPr>
          <p:cNvPr id="22" name="p2r-kicker"/>
          <p:cNvSpPr txBox="1"/>
          <p:nvPr/>
        </p:nvSpPr>
        <p:spPr>
          <a:xfrm>
            <a:off x="7797800" y="2108200"/>
            <a:ext cx="5588000" cy="18796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MARKET — PRICING THE CUT</a:t>
            </a:r>
            <a:endParaRPr lang="en-US" sz="1400" b="1" noProof="1"/>
          </a:p>
        </p:txBody>
      </p:sp>
      <p:sp>
        <p:nvSpPr>
          <p:cNvPr id="23" name="p2r-claim"/>
          <p:cNvSpPr txBox="1"/>
          <p:nvPr/>
        </p:nvSpPr>
        <p:spPr>
          <a:xfrm>
            <a:off x="7797800" y="2413000"/>
            <a:ext cx="5981700" cy="584200"/>
          </a:xfrm>
          <a:prstGeom prst="rect">
            <a:avLst/>
          </a:prstGeom>
          <a:noFill/>
          <a:ln>
            <a:noFill/>
          </a:ln>
        </p:spPr>
        <p:txBody>
          <a:bodyPr wrap="square" lIns="0" tIns="0" rIns="0" bIns="0" rtlCol="0" anchor="t"/>
          <a:lstStyle/>
          <a:p>
            <a:pPr algn="l">
              <a:lnSpc>
                <a:spcPts val="2614"/>
              </a:lnSpc>
            </a:pPr>
            <a:r>
              <a:rPr lang="en-US" sz="1800" b="1" noProof="1">
                <a:solidFill>
                  <a:srgbClr val="051C2C"/>
                </a:solidFill>
                <a:latin typeface="Arial"/>
                <a:ea typeface="楷体"/>
              </a:rPr>
              <a:t>0.082 starts a new equilibrium: profit-pool reallocation + stalling production schedule2</a:t>
            </a:r>
            <a:r>
              <a:rPr lang="en-US" sz="1800" b="1" baseline="30000" noProof="1">
                <a:solidFill>
                  <a:srgbClr val="051C2C"/>
                </a:solidFill>
                <a:latin typeface="Arial"/>
                <a:ea typeface="楷体"/>
              </a:rPr>
              <a:t>2</a:t>
            </a:r>
            <a:endParaRPr lang="en-US" sz="1800" noProof="1"/>
          </a:p>
        </p:txBody>
      </p:sp>
      <p:sp>
        <p:nvSpPr>
          <p:cNvPr id="24" name="p2r-rule-0"/>
          <p:cNvSpPr/>
          <p:nvPr/>
        </p:nvSpPr>
        <p:spPr>
          <a:xfrm>
            <a:off x="7797800" y="3124200"/>
            <a:ext cx="5981700" cy="10160"/>
          </a:xfrm>
          <a:prstGeom prst="rect">
            <a:avLst/>
          </a:prstGeom>
          <a:solidFill>
            <a:srgbClr val="000000"/>
          </a:solidFill>
          <a:ln>
            <a:noFill/>
          </a:ln>
        </p:spPr>
        <p:txBody>
          <a:bodyPr/>
          <a:lstStyle/>
          <a:p>
            <a:endParaRPr lang="zh-CN" altLang="en-US"/>
          </a:p>
        </p:txBody>
      </p:sp>
      <p:sp>
        <p:nvSpPr>
          <p:cNvPr id="25" name="p2r-d1-title"/>
          <p:cNvSpPr txBox="1"/>
          <p:nvPr/>
        </p:nvSpPr>
        <p:spPr>
          <a:xfrm>
            <a:off x="7797800" y="3276600"/>
            <a:ext cx="5981700" cy="20701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Georgia"/>
                <a:ea typeface="楷体"/>
              </a:rPr>
              <a:t>Production schedule weak in peak season</a:t>
            </a:r>
            <a:endParaRPr lang="en-US" sz="1600" noProof="1"/>
          </a:p>
        </p:txBody>
      </p:sp>
      <p:sp>
        <p:nvSpPr>
          <p:cNvPr id="26" name="p2r-d1-body"/>
          <p:cNvSpPr txBox="1"/>
          <p:nvPr/>
        </p:nvSpPr>
        <p:spPr>
          <a:xfrm>
            <a:off x="7797800" y="3530600"/>
            <a:ext cx="5981700" cy="508000"/>
          </a:xfrm>
          <a:prstGeom prst="rect">
            <a:avLst/>
          </a:prstGeom>
          <a:noFill/>
          <a:ln>
            <a:noFill/>
          </a:ln>
        </p:spPr>
        <p:txBody>
          <a:bodyPr wrap="square" lIns="0" tIns="0" rIns="0" bIns="0" rtlCol="0" anchor="t"/>
          <a:lstStyle/>
          <a:p>
            <a:pPr>
              <a:lnSpc>
                <a:spcPts val="2118"/>
              </a:lnSpc>
            </a:pPr>
            <a:r>
              <a:rPr lang="en-US" altLang="zh-CN" sz="1400" noProof="1">
                <a:solidFill>
                  <a:srgbClr val="333333"/>
                </a:solidFill>
                <a:latin typeface="Arial"/>
                <a:ea typeface="楷体"/>
              </a:rPr>
              <a:t>ZE/Citi: Top-5 October output +1% MoM (vs. 7% est.); CSC cut 2026 ESS installs to 230-250GWh</a:t>
            </a:r>
            <a:endParaRPr lang="en-US" altLang="zh-CN" sz="1400" noProof="1"/>
          </a:p>
        </p:txBody>
      </p:sp>
      <p:sp>
        <p:nvSpPr>
          <p:cNvPr id="27" name="p2r-rule-1"/>
          <p:cNvSpPr/>
          <p:nvPr/>
        </p:nvSpPr>
        <p:spPr>
          <a:xfrm>
            <a:off x="7797800" y="4165600"/>
            <a:ext cx="5981700" cy="10160"/>
          </a:xfrm>
          <a:prstGeom prst="rect">
            <a:avLst/>
          </a:prstGeom>
          <a:solidFill>
            <a:srgbClr val="CCCCCC"/>
          </a:solidFill>
          <a:ln>
            <a:noFill/>
          </a:ln>
        </p:spPr>
        <p:txBody>
          <a:bodyPr/>
          <a:lstStyle/>
          <a:p>
            <a:endParaRPr lang="zh-CN" altLang="en-US"/>
          </a:p>
        </p:txBody>
      </p:sp>
      <p:sp>
        <p:nvSpPr>
          <p:cNvPr id="28" name="p2r-d2-title"/>
          <p:cNvSpPr txBox="1"/>
          <p:nvPr/>
        </p:nvSpPr>
        <p:spPr>
          <a:xfrm>
            <a:off x="7797800" y="4318000"/>
            <a:ext cx="5981700" cy="20701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Georgia"/>
                <a:ea typeface="楷体"/>
              </a:rPr>
              <a:t>Consumption tax + three-year rebate pass-through</a:t>
            </a:r>
            <a:endParaRPr lang="en-US" sz="1600" noProof="1"/>
          </a:p>
        </p:txBody>
      </p:sp>
      <p:sp>
        <p:nvSpPr>
          <p:cNvPr id="29" name="p2r-d2-body"/>
          <p:cNvSpPr txBox="1"/>
          <p:nvPr/>
        </p:nvSpPr>
        <p:spPr>
          <a:xfrm>
            <a:off x="7797800" y="4572000"/>
            <a:ext cx="5981700" cy="508000"/>
          </a:xfrm>
          <a:prstGeom prst="rect">
            <a:avLst/>
          </a:prstGeom>
          <a:noFill/>
          <a:ln>
            <a:noFill/>
          </a:ln>
        </p:spPr>
        <p:txBody>
          <a:bodyPr wrap="square" lIns="0" tIns="0" rIns="0" bIns="0" rtlCol="0" anchor="t"/>
          <a:lstStyle/>
          <a:p>
            <a:pPr>
              <a:lnSpc>
                <a:spcPts val="2118"/>
              </a:lnSpc>
            </a:pPr>
            <a:r>
              <a:rPr lang="en-US" altLang="zh-CN" sz="1400" noProof="1">
                <a:solidFill>
                  <a:srgbClr val="333333"/>
                </a:solidFill>
                <a:latin typeface="Arial"/>
                <a:ea typeface="楷体"/>
              </a:rPr>
              <a:t>3Q26 taxes RMB2.21bn; 4% consumption tax from 2027-09, zero rebate from 2027-01 — actuals exceed JPM worst case</a:t>
            </a:r>
            <a:r>
              <a:rPr lang="en-US" altLang="zh-CN" sz="1400" baseline="30000" noProof="1">
                <a:solidFill>
                  <a:srgbClr val="333333"/>
                </a:solidFill>
                <a:latin typeface="Arial"/>
                <a:ea typeface="楷体"/>
              </a:rPr>
              <a:t>2</a:t>
            </a:r>
            <a:endParaRPr lang="en-US" altLang="zh-CN" sz="1400" noProof="1"/>
          </a:p>
        </p:txBody>
      </p:sp>
      <p:sp>
        <p:nvSpPr>
          <p:cNvPr id="30" name="p2r-rule-2"/>
          <p:cNvSpPr/>
          <p:nvPr/>
        </p:nvSpPr>
        <p:spPr>
          <a:xfrm>
            <a:off x="7797800" y="5207000"/>
            <a:ext cx="5981700" cy="10160"/>
          </a:xfrm>
          <a:prstGeom prst="rect">
            <a:avLst/>
          </a:prstGeom>
          <a:solidFill>
            <a:srgbClr val="CCCCCC"/>
          </a:solidFill>
          <a:ln>
            <a:noFill/>
          </a:ln>
        </p:spPr>
        <p:txBody>
          <a:bodyPr/>
          <a:lstStyle/>
          <a:p>
            <a:endParaRPr lang="zh-CN" altLang="en-US"/>
          </a:p>
        </p:txBody>
      </p:sp>
      <p:sp>
        <p:nvSpPr>
          <p:cNvPr id="31" name="p2r-d3-title"/>
          <p:cNvSpPr txBox="1"/>
          <p:nvPr/>
        </p:nvSpPr>
        <p:spPr>
          <a:xfrm>
            <a:off x="7797800" y="5359400"/>
            <a:ext cx="5981700" cy="20701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Georgia"/>
                <a:ea typeface="楷体"/>
              </a:rPr>
              <a:t>OEM switching: from signaling to platform-level shift</a:t>
            </a:r>
            <a:endParaRPr lang="en-US" sz="1600" noProof="1"/>
          </a:p>
        </p:txBody>
      </p:sp>
      <p:sp>
        <p:nvSpPr>
          <p:cNvPr id="32" name="p2r-d3-body"/>
          <p:cNvSpPr txBox="1"/>
          <p:nvPr/>
        </p:nvSpPr>
        <p:spPr>
          <a:xfrm>
            <a:off x="7797800" y="5613400"/>
            <a:ext cx="5981700" cy="508000"/>
          </a:xfrm>
          <a:prstGeom prst="rect">
            <a:avLst/>
          </a:prstGeom>
          <a:noFill/>
          <a:ln>
            <a:noFill/>
          </a:ln>
        </p:spPr>
        <p:txBody>
          <a:bodyPr wrap="square" lIns="0" tIns="0" rIns="0" bIns="0" rtlCol="0" anchor="t"/>
          <a:lstStyle/>
          <a:p>
            <a:pPr>
              <a:lnSpc>
                <a:spcPts val="2118"/>
              </a:lnSpc>
            </a:pPr>
            <a:r>
              <a:rPr lang="en-US" altLang="zh-CN" sz="1400" noProof="1">
                <a:solidFill>
                  <a:srgbClr val="333333"/>
                </a:solidFill>
                <a:latin typeface="Arial"/>
                <a:ea typeface="楷体"/>
              </a:rPr>
              <a:t>Li Auto's "Lianshan" system (10/20) brings in-house 5C batteries to the new L8, shifting to systematic in-house development; exposure only ~3-4% of shipments (JPM)</a:t>
            </a:r>
            <a:r>
              <a:rPr lang="en-US" altLang="zh-CN" sz="1400" baseline="30000" noProof="1">
                <a:solidFill>
                  <a:srgbClr val="333333"/>
                </a:solidFill>
                <a:latin typeface="Arial"/>
                <a:ea typeface="楷体"/>
              </a:rPr>
              <a:t>2</a:t>
            </a:r>
            <a:endParaRPr lang="en-US" altLang="zh-CN" sz="1400" noProof="1"/>
          </a:p>
        </p:txBody>
      </p:sp>
      <p:sp>
        <p:nvSpPr>
          <p:cNvPr id="33" name="p2r-rule-3"/>
          <p:cNvSpPr/>
          <p:nvPr/>
        </p:nvSpPr>
        <p:spPr>
          <a:xfrm>
            <a:off x="7797800" y="6458260"/>
            <a:ext cx="5981700" cy="10160"/>
          </a:xfrm>
          <a:prstGeom prst="rect">
            <a:avLst/>
          </a:prstGeom>
          <a:solidFill>
            <a:srgbClr val="000000"/>
          </a:solidFill>
          <a:ln>
            <a:noFill/>
          </a:ln>
        </p:spPr>
        <p:txBody>
          <a:bodyPr/>
          <a:lstStyle/>
          <a:p>
            <a:endParaRPr lang="zh-CN" altLang="en-US"/>
          </a:p>
        </p:txBody>
      </p:sp>
      <p:sp>
        <p:nvSpPr>
          <p:cNvPr id="34" name="p2r-price"/>
          <p:cNvSpPr txBox="1"/>
          <p:nvPr/>
        </p:nvSpPr>
        <p:spPr>
          <a:xfrm>
            <a:off x="7797800" y="6531130"/>
            <a:ext cx="5981700" cy="558800"/>
          </a:xfrm>
          <a:prstGeom prst="rect">
            <a:avLst/>
          </a:prstGeom>
          <a:noFill/>
          <a:ln>
            <a:noFill/>
          </a:ln>
        </p:spPr>
        <p:txBody>
          <a:bodyPr wrap="none" lIns="0" tIns="0" rIns="0" bIns="0" rtlCol="0" anchor="t"/>
          <a:lstStyle/>
          <a:p>
            <a:pPr algn="l">
              <a:lnSpc>
                <a:spcPts val="4840"/>
              </a:lnSpc>
            </a:pPr>
            <a:r>
              <a:rPr lang="en-US" sz="4000" b="1" noProof="1">
                <a:solidFill>
                  <a:srgbClr val="051C2C"/>
                </a:solidFill>
                <a:latin typeface="Georgia"/>
                <a:ea typeface="楷体"/>
              </a:rPr>
              <a:t>RMB180-250</a:t>
            </a:r>
            <a:endParaRPr lang="en-US" sz="4000" noProof="1"/>
          </a:p>
        </p:txBody>
      </p:sp>
      <p:sp>
        <p:nvSpPr>
          <p:cNvPr id="35" name="p2r-price-note"/>
          <p:cNvSpPr txBox="1"/>
          <p:nvPr/>
        </p:nvSpPr>
        <p:spPr>
          <a:xfrm>
            <a:off x="7797800" y="7166130"/>
            <a:ext cx="5981700" cy="457200"/>
          </a:xfrm>
          <a:prstGeom prst="rect">
            <a:avLst/>
          </a:prstGeom>
          <a:noFill/>
          <a:ln>
            <a:noFill/>
          </a:ln>
        </p:spPr>
        <p:txBody>
          <a:bodyPr wrap="square" lIns="0" tIns="0" rIns="0" bIns="0" rtlCol="0" anchor="t"/>
          <a:lstStyle/>
          <a:p>
            <a:pPr algn="l">
              <a:lnSpc>
                <a:spcPts val="2168"/>
              </a:lnSpc>
            </a:pPr>
            <a:r>
              <a:rPr lang="en-US" sz="1400" noProof="1">
                <a:solidFill>
                  <a:srgbClr val="666666"/>
                </a:solidFill>
                <a:latin typeface="Arial"/>
                <a:ea typeface="楷体"/>
              </a:rPr>
              <a:t>NTM ≈ 10.7x (new consensus), breaking the 2024-01 trough of 11.4x; binary back-solve implies ~74% bear probability </a:t>
            </a:r>
            <a:endParaRPr lang="en-US" sz="1400" noProof="1"/>
          </a:p>
        </p:txBody>
      </p:sp>
      <p:sp>
        <p:nvSpPr>
          <p:cNvPr id="36" name="panel"/>
          <p:cNvSpPr/>
          <p:nvPr/>
        </p:nvSpPr>
        <p:spPr>
          <a:xfrm>
            <a:off x="14287500" y="1885950"/>
            <a:ext cx="3200400" cy="6647180"/>
          </a:xfrm>
          <a:prstGeom prst="rect">
            <a:avLst/>
          </a:prstGeom>
          <a:solidFill>
            <a:srgbClr val="F2F2F2"/>
          </a:solidFill>
          <a:ln>
            <a:noFill/>
          </a:ln>
        </p:spPr>
        <p:txBody>
          <a:bodyPr/>
          <a:lstStyle/>
          <a:p>
            <a:endParaRPr lang="zh-CN" altLang="en-US"/>
          </a:p>
        </p:txBody>
      </p:sp>
      <p:sp>
        <p:nvSpPr>
          <p:cNvPr id="37" name="panel-kicker"/>
          <p:cNvSpPr txBox="1"/>
          <p:nvPr/>
        </p:nvSpPr>
        <p:spPr>
          <a:xfrm>
            <a:off x="14522450" y="2082800"/>
            <a:ext cx="27813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KEY TAKEAWAYS</a:t>
            </a:r>
            <a:endParaRPr lang="en-US" sz="1400" noProof="1"/>
          </a:p>
        </p:txBody>
      </p:sp>
      <p:sp>
        <p:nvSpPr>
          <p:cNvPr id="38" name="panel-rule-top"/>
          <p:cNvSpPr/>
          <p:nvPr/>
        </p:nvSpPr>
        <p:spPr>
          <a:xfrm>
            <a:off x="14497050" y="2353310"/>
            <a:ext cx="2781300" cy="10160"/>
          </a:xfrm>
          <a:prstGeom prst="rect">
            <a:avLst/>
          </a:prstGeom>
          <a:solidFill>
            <a:srgbClr val="000000"/>
          </a:solidFill>
          <a:ln>
            <a:noFill/>
          </a:ln>
        </p:spPr>
        <p:txBody>
          <a:bodyPr/>
          <a:lstStyle/>
          <a:p>
            <a:endParaRPr lang="zh-CN" altLang="en-US"/>
          </a:p>
        </p:txBody>
      </p:sp>
      <p:sp>
        <p:nvSpPr>
          <p:cNvPr id="39" name="panel-item-1"/>
          <p:cNvSpPr txBox="1"/>
          <p:nvPr/>
        </p:nvSpPr>
        <p:spPr>
          <a:xfrm>
            <a:off x="14497050" y="28448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51C2C"/>
                </a:solidFill>
                <a:latin typeface="Arial"/>
                <a:ea typeface="楷体"/>
              </a:rPr>
              <a:t>• </a:t>
            </a:r>
            <a:r>
              <a:rPr lang="en-US" sz="1600" b="1" noProof="1">
                <a:solidFill>
                  <a:srgbClr val="051C2C"/>
                </a:solidFill>
                <a:latin typeface="Arial"/>
                <a:ea typeface="楷体"/>
              </a:rPr>
              <a:t>4Q26 unit net profit in three tiers</a:t>
            </a:r>
            <a:endParaRPr lang="en-US" sz="1600" noProof="1"/>
          </a:p>
          <a:p>
            <a:pPr marL="203200" algn="l">
              <a:lnSpc>
                <a:spcPts val="2033"/>
              </a:lnSpc>
              <a:spcBef>
                <a:spcPts val="600"/>
              </a:spcBef>
            </a:pPr>
            <a:r>
              <a:rPr lang="en-US" sz="1400" noProof="1">
                <a:solidFill>
                  <a:srgbClr val="333333"/>
                </a:solidFill>
                <a:latin typeface="Arial"/>
                <a:ea typeface="楷体"/>
              </a:rPr>
              <a:t>≥0.090 upgrade to RMB400; 0.078≤u&lt;0.090 keep RMB346; &lt;0.078 downgrade to Hold (JPM)</a:t>
            </a:r>
            <a:endParaRPr lang="en-US" sz="1600" noProof="1"/>
          </a:p>
        </p:txBody>
      </p:sp>
      <p:sp>
        <p:nvSpPr>
          <p:cNvPr id="40" name="panel-sep-1"/>
          <p:cNvSpPr/>
          <p:nvPr/>
        </p:nvSpPr>
        <p:spPr>
          <a:xfrm>
            <a:off x="14497050" y="4629150"/>
            <a:ext cx="2781300" cy="10160"/>
          </a:xfrm>
          <a:prstGeom prst="rect">
            <a:avLst/>
          </a:prstGeom>
          <a:solidFill>
            <a:srgbClr val="CCCCCC"/>
          </a:solidFill>
          <a:ln>
            <a:noFill/>
          </a:ln>
        </p:spPr>
        <p:txBody>
          <a:bodyPr/>
          <a:lstStyle/>
          <a:p>
            <a:endParaRPr lang="zh-CN" altLang="en-US"/>
          </a:p>
        </p:txBody>
      </p:sp>
      <p:sp>
        <p:nvSpPr>
          <p:cNvPr id="41" name="panel-item-2"/>
          <p:cNvSpPr txBox="1"/>
          <p:nvPr/>
        </p:nvSpPr>
        <p:spPr>
          <a:xfrm>
            <a:off x="14497050" y="47625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06BA6"/>
                </a:solidFill>
                <a:latin typeface="Arial"/>
                <a:ea typeface="楷体"/>
              </a:rPr>
              <a:t>• </a:t>
            </a:r>
            <a:r>
              <a:rPr lang="en-US" sz="1600" b="1" noProof="1">
                <a:solidFill>
                  <a:srgbClr val="051C2C"/>
                </a:solidFill>
                <a:latin typeface="Arial"/>
                <a:ea typeface="楷体"/>
              </a:rPr>
              <a:t>Production schedule &amp; grid connection</a:t>
            </a:r>
            <a:endParaRPr lang="en-US" sz="1600" noProof="1"/>
          </a:p>
          <a:p>
            <a:pPr marL="203200" algn="l">
              <a:lnSpc>
                <a:spcPts val="2033"/>
              </a:lnSpc>
              <a:spcBef>
                <a:spcPts val="600"/>
              </a:spcBef>
            </a:pPr>
            <a:r>
              <a:rPr lang="en-US" sz="1400" noProof="1">
                <a:solidFill>
                  <a:srgbClr val="333333"/>
                </a:solidFill>
                <a:latin typeface="Arial"/>
                <a:ea typeface="楷体"/>
              </a:rPr>
              <a:t>October MoM just +1%; two straight months of negative YoY = stress signal</a:t>
            </a:r>
            <a:endParaRPr lang="en-US" sz="1600" noProof="1"/>
          </a:p>
        </p:txBody>
      </p:sp>
      <p:sp>
        <p:nvSpPr>
          <p:cNvPr id="42" name="panel-sep-2"/>
          <p:cNvSpPr/>
          <p:nvPr/>
        </p:nvSpPr>
        <p:spPr>
          <a:xfrm>
            <a:off x="14497050" y="6540500"/>
            <a:ext cx="2781300" cy="10160"/>
          </a:xfrm>
          <a:prstGeom prst="rect">
            <a:avLst/>
          </a:prstGeom>
          <a:solidFill>
            <a:srgbClr val="CCCCCC"/>
          </a:solidFill>
          <a:ln>
            <a:noFill/>
          </a:ln>
        </p:spPr>
        <p:txBody>
          <a:bodyPr/>
          <a:lstStyle/>
          <a:p>
            <a:endParaRPr lang="zh-CN" altLang="en-US"/>
          </a:p>
        </p:txBody>
      </p:sp>
      <p:sp>
        <p:nvSpPr>
          <p:cNvPr id="43" name="panel-item-3"/>
          <p:cNvSpPr txBox="1"/>
          <p:nvPr/>
        </p:nvSpPr>
        <p:spPr>
          <a:xfrm>
            <a:off x="14497050" y="66675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666666"/>
                </a:solidFill>
                <a:latin typeface="Arial"/>
                <a:ea typeface="楷体"/>
              </a:rPr>
              <a:t>• </a:t>
            </a:r>
            <a:r>
              <a:rPr lang="en-US" sz="1600" b="1" noProof="1">
                <a:solidFill>
                  <a:srgbClr val="051C2C"/>
                </a:solidFill>
                <a:latin typeface="Arial"/>
                <a:ea typeface="楷体"/>
              </a:rPr>
              <a:t>314Ah cell price</a:t>
            </a:r>
            <a:endParaRPr lang="en-US" sz="1600" noProof="1"/>
          </a:p>
          <a:p>
            <a:pPr marL="203200" algn="l">
              <a:lnSpc>
                <a:spcPts val="2033"/>
              </a:lnSpc>
              <a:spcBef>
                <a:spcPts val="600"/>
              </a:spcBef>
            </a:pPr>
            <a:r>
              <a:rPr lang="en-US" sz="1400" noProof="1">
                <a:solidFill>
                  <a:srgbClr val="333333"/>
                </a:solidFill>
                <a:latin typeface="Arial"/>
                <a:ea typeface="楷体"/>
              </a:rPr>
              <a:t>RMB0.363/Wh (9/30); break below 0.33 = price-war signal</a:t>
            </a:r>
            <a:endParaRPr lang="en-US" sz="1600" noProof="1"/>
          </a:p>
        </p:txBody>
      </p:sp>
      <p:sp>
        <p:nvSpPr>
          <p:cNvPr id="44" name="c15-bg"/>
          <p:cNvSpPr/>
          <p:nvPr/>
        </p:nvSpPr>
        <p:spPr>
          <a:xfrm>
            <a:off x="800100" y="8026400"/>
            <a:ext cx="13233400" cy="508000"/>
          </a:xfrm>
          <a:prstGeom prst="rect">
            <a:avLst/>
          </a:prstGeom>
          <a:solidFill>
            <a:srgbClr val="051C2C"/>
          </a:solidFill>
          <a:ln>
            <a:noFill/>
          </a:ln>
        </p:spPr>
        <p:txBody>
          <a:bodyPr/>
          <a:lstStyle/>
          <a:p>
            <a:endParaRPr lang="zh-CN" altLang="en-US"/>
          </a:p>
        </p:txBody>
      </p:sp>
      <p:sp>
        <p:nvSpPr>
          <p:cNvPr id="45" name="c15-label"/>
          <p:cNvSpPr txBox="1"/>
          <p:nvPr/>
        </p:nvSpPr>
        <p:spPr>
          <a:xfrm>
            <a:off x="1054100" y="8026400"/>
            <a:ext cx="1612900" cy="508000"/>
          </a:xfrm>
          <a:prstGeom prst="rect">
            <a:avLst/>
          </a:prstGeom>
          <a:noFill/>
          <a:ln>
            <a:noFill/>
          </a:ln>
        </p:spPr>
        <p:txBody>
          <a:bodyPr wrap="none" lIns="0" tIns="0" rIns="0" bIns="0" rtlCol="0" anchor="ctr"/>
          <a:lstStyle/>
          <a:p>
            <a:pPr algn="l">
              <a:lnSpc>
                <a:spcPts val="2033"/>
              </a:lnSpc>
            </a:pPr>
            <a:r>
              <a:rPr lang="en-US" sz="1400" noProof="1">
                <a:solidFill>
                  <a:srgbClr val="8FA3B0"/>
                </a:solidFill>
                <a:latin typeface="Arial"/>
                <a:ea typeface="楷体"/>
              </a:rPr>
              <a:t>READ ACROSS</a:t>
            </a:r>
            <a:endParaRPr lang="en-US" sz="1400" noProof="1"/>
          </a:p>
        </p:txBody>
      </p:sp>
      <p:sp>
        <p:nvSpPr>
          <p:cNvPr id="46" name="c15-rule"/>
          <p:cNvSpPr/>
          <p:nvPr/>
        </p:nvSpPr>
        <p:spPr>
          <a:xfrm>
            <a:off x="2667000" y="8026400"/>
            <a:ext cx="10160" cy="508000"/>
          </a:xfrm>
          <a:prstGeom prst="rect">
            <a:avLst/>
          </a:prstGeom>
          <a:solidFill>
            <a:srgbClr val="24435A"/>
          </a:solidFill>
          <a:ln>
            <a:noFill/>
          </a:ln>
        </p:spPr>
        <p:txBody>
          <a:bodyPr/>
          <a:lstStyle/>
          <a:p>
            <a:endParaRPr lang="zh-CN" altLang="en-US"/>
          </a:p>
        </p:txBody>
      </p:sp>
      <p:sp>
        <p:nvSpPr>
          <p:cNvPr id="47" name="c15-text"/>
          <p:cNvSpPr txBox="1"/>
          <p:nvPr/>
        </p:nvSpPr>
        <p:spPr>
          <a:xfrm>
            <a:off x="2921000" y="8026400"/>
            <a:ext cx="10922000" cy="508000"/>
          </a:xfrm>
          <a:prstGeom prst="rect">
            <a:avLst/>
          </a:prstGeom>
          <a:noFill/>
          <a:ln>
            <a:noFill/>
          </a:ln>
        </p:spPr>
        <p:txBody>
          <a:bodyPr wrap="none" lIns="0" tIns="0" rIns="0" bIns="0" rtlCol="0" anchor="ctr"/>
          <a:lstStyle/>
          <a:p>
            <a:pPr algn="l">
              <a:lnSpc>
                <a:spcPts val="2323"/>
              </a:lnSpc>
            </a:pPr>
            <a:r>
              <a:rPr lang="en-US" sz="1600" noProof="1">
                <a:solidFill>
                  <a:srgbClr val="FFFFFF"/>
                </a:solidFill>
                <a:latin typeface="Arial"/>
                <a:ea typeface="楷体"/>
              </a:rPr>
              <a:t>Price pays ~half of sell-side implied multiples (10.7x vs 16-23x); 16x = RMB346 (+52%)</a:t>
            </a:r>
            <a:endParaRPr lang="en-US" sz="1600" noProof="1"/>
          </a:p>
        </p:txBody>
      </p:sp>
      <p:sp>
        <p:nvSpPr>
          <p:cNvPr id="48"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3Q26 results: company Q3 report (10/20); sell-side cuts: UBS/Citi/Nomura/MS/Jefferies/Soochow/BofA/GS/Bernstein/JPM (10/20-21). 2. Production schedule: ZE/Citi (10/20); ESS installations: CSC (October); Li Auto Lianshan: company release (10/20). 3. Implied bear probability is the back-solved value of a binary model (base 346 / bear 217, r=10%); model-dependent.</a:t>
            </a:r>
            <a:endParaRPr lang="en-US" sz="1400" noProof="1"/>
          </a:p>
        </p:txBody>
      </p:sp>
      <p:sp>
        <p:nvSpPr>
          <p:cNvPr id="49"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50"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company Q3 report; Cailian Press; UBS/JPM/Citi/Nomura/BofA/GS/Bernstein/Soochow (10/20-21); this report's calculations</a:t>
            </a:r>
            <a:endParaRPr lang="en-US" sz="1400" noProof="1"/>
          </a:p>
        </p:txBody>
      </p:sp>
      <p:sp>
        <p:nvSpPr>
          <p:cNvPr id="51"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52"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16</a:t>
            </a:r>
            <a:endParaRPr lang="en-US" sz="1400" noProof="1"/>
          </a:p>
        </p:txBody>
      </p:sp>
      <p:pic>
        <p:nvPicPr>
          <p:cNvPr id="53" name="ic-s10-0"/>
          <p:cNvPicPr/>
          <p:nvPr/>
        </p:nvPicPr>
        <p:blipFill>
          <a:blip>
            <a:extLst>
              <a:ext uri="{96DAC541-7B7A-43D3-8B79-37D633B846F1}">
                <asvg:svgBlip xmlns:asvg="http://schemas.microsoft.com/office/drawing/2016/SVG/main" r:embed="rId3"/>
              </a:ext>
            </a:extLst>
          </a:blip>
          <a:stretch>
            <a:fillRect/>
          </a:stretch>
        </p:blipFill>
        <p:spPr>
          <a:xfrm>
            <a:off x="6858000" y="2108200"/>
            <a:ext cx="177800" cy="177800"/>
          </a:xfrm>
          <a:prstGeom prst="rect">
            <a:avLst/>
          </a:prstGeom>
          <a:ln>
            <a:noFill/>
          </a:ln>
        </p:spPr>
      </p:pic>
      <p:pic>
        <p:nvPicPr>
          <p:cNvPr id="54" name="ic-s10-1"/>
          <p:cNvPicPr/>
          <p:nvPr/>
        </p:nvPicPr>
        <p:blipFill>
          <a:blip>
            <a:extLst>
              <a:ext uri="{96DAC541-7B7A-43D3-8B79-37D633B846F1}">
                <asvg:svgBlip xmlns:asvg="http://schemas.microsoft.com/office/drawing/2016/SVG/main" r:embed="rId4"/>
              </a:ext>
            </a:extLst>
          </a:blip>
          <a:stretch>
            <a:fillRect/>
          </a:stretch>
        </p:blipFill>
        <p:spPr>
          <a:xfrm>
            <a:off x="13601700" y="2108200"/>
            <a:ext cx="177800" cy="177800"/>
          </a:xfrm>
          <a:prstGeom prst="rect">
            <a:avLst/>
          </a:prstGeom>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03 Market Expectations &amp; Non-Consensus › What the Price Implies</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RMB227.90 = NTM ≈ 10.7x (new-consensus basis): below the 2024-01 trough of 11.4x — the market is pricing a deep cut</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On the new-consensus basis the price pays just ~10.4x 2027E and ~8.4x 2028E; sell-side disclosed TPs imply ~16-23x 2027E</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lbl-eps-title"/>
          <p:cNvSpPr txBox="1"/>
          <p:nvPr/>
        </p:nvSpPr>
        <p:spPr>
          <a:xfrm>
            <a:off x="825500" y="1949450"/>
            <a:ext cx="9652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EPS consensus: 2025A RMB16.14 → 2028E RMB31.15, +93% over three years</a:t>
            </a:r>
            <a:r>
              <a:rPr lang="en-US" sz="1800" b="1" baseline="30000" noProof="1">
                <a:solidFill>
                  <a:srgbClr val="051C2C"/>
                </a:solidFill>
                <a:latin typeface="Arial"/>
                <a:ea typeface="楷体"/>
              </a:rPr>
              <a:t>1</a:t>
            </a:r>
            <a:endParaRPr lang="en-US" sz="1800" noProof="1"/>
          </a:p>
        </p:txBody>
      </p:sp>
      <p:sp>
        <p:nvSpPr>
          <p:cNvPr id="7" name="lbl-unit"/>
          <p:cNvSpPr txBox="1"/>
          <p:nvPr/>
        </p:nvSpPr>
        <p:spPr>
          <a:xfrm>
            <a:off x="825500" y="2362200"/>
            <a:ext cx="1397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RMB/share</a:t>
            </a:r>
            <a:endParaRPr lang="en-US" sz="1400" noProof="1"/>
          </a:p>
        </p:txBody>
      </p:sp>
      <p:graphicFrame>
        <p:nvGraphicFramePr>
          <p:cNvPr id="8" name="chart-eps"/>
          <p:cNvGraphicFramePr/>
          <p:nvPr/>
        </p:nvGraphicFramePr>
        <p:xfrm>
          <a:off x="800100" y="2311400"/>
          <a:ext cx="13233400" cy="3683000"/>
        </p:xfrm>
        <a:graphic>
          <a:graphicData uri="http://schemas.openxmlformats.org/drawingml/2006/chart">
            <c:chart xmlns:c="http://schemas.openxmlformats.org/drawingml/2006/chart" xmlns:r="http://schemas.openxmlformats.org/officeDocument/2006/relationships" r:id="rId3"/>
          </a:graphicData>
        </a:graphic>
      </p:graphicFrame>
      <p:sp>
        <p:nvSpPr>
          <p:cNvPr id="9" name="tbl-title"/>
          <p:cNvSpPr txBox="1"/>
          <p:nvPr/>
        </p:nvSpPr>
        <p:spPr>
          <a:xfrm>
            <a:off x="825500" y="6451600"/>
            <a:ext cx="9652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Valuation at RMB227.90: four bases compared2</a:t>
            </a:r>
            <a:endParaRPr lang="en-US" sz="1800" noProof="1"/>
          </a:p>
        </p:txBody>
      </p:sp>
      <p:sp>
        <p:nvSpPr>
          <p:cNvPr id="10" name="tbl-h1"/>
          <p:cNvSpPr txBox="1"/>
          <p:nvPr/>
        </p:nvSpPr>
        <p:spPr>
          <a:xfrm>
            <a:off x="825500" y="6819900"/>
            <a:ext cx="4064000" cy="20701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Basis</a:t>
            </a:r>
            <a:endParaRPr lang="en-US" sz="1400" noProof="1"/>
          </a:p>
        </p:txBody>
      </p:sp>
      <p:sp>
        <p:nvSpPr>
          <p:cNvPr id="11" name="tbl-h2"/>
          <p:cNvSpPr txBox="1"/>
          <p:nvPr/>
        </p:nvSpPr>
        <p:spPr>
          <a:xfrm>
            <a:off x="5143500" y="6819900"/>
            <a:ext cx="2286000" cy="207010"/>
          </a:xfrm>
          <a:prstGeom prst="rect">
            <a:avLst/>
          </a:prstGeom>
          <a:noFill/>
          <a:ln>
            <a:noFill/>
          </a:ln>
        </p:spPr>
        <p:txBody>
          <a:bodyPr wrap="none" lIns="0" tIns="0" rIns="0" bIns="0" rtlCol="0" anchor="t"/>
          <a:lstStyle/>
          <a:p>
            <a:pPr>
              <a:lnSpc>
                <a:spcPts val="2033"/>
              </a:lnSpc>
            </a:pPr>
            <a:r>
              <a:rPr lang="en-US" sz="1400" b="1" noProof="1">
                <a:solidFill>
                  <a:srgbClr val="666666"/>
                </a:solidFill>
                <a:latin typeface="Arial"/>
                <a:ea typeface="楷体"/>
              </a:rPr>
              <a:t>Value</a:t>
            </a:r>
            <a:endParaRPr lang="en-US" sz="1400" noProof="1"/>
          </a:p>
        </p:txBody>
      </p:sp>
      <p:sp>
        <p:nvSpPr>
          <p:cNvPr id="12" name="tbl-h3"/>
          <p:cNvSpPr txBox="1"/>
          <p:nvPr/>
        </p:nvSpPr>
        <p:spPr>
          <a:xfrm>
            <a:off x="7683500" y="6819900"/>
            <a:ext cx="6096000" cy="20701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Basis &amp; how to read it</a:t>
            </a:r>
            <a:endParaRPr lang="en-US" sz="1400" noProof="1"/>
          </a:p>
        </p:txBody>
      </p:sp>
      <p:sp>
        <p:nvSpPr>
          <p:cNvPr id="13" name="tbl-rule-head"/>
          <p:cNvSpPr/>
          <p:nvPr/>
        </p:nvSpPr>
        <p:spPr>
          <a:xfrm>
            <a:off x="800100" y="7137400"/>
            <a:ext cx="13233400" cy="10160"/>
          </a:xfrm>
          <a:prstGeom prst="rect">
            <a:avLst/>
          </a:prstGeom>
          <a:solidFill>
            <a:srgbClr val="000000"/>
          </a:solidFill>
          <a:ln>
            <a:noFill/>
          </a:ln>
        </p:spPr>
        <p:txBody>
          <a:bodyPr/>
          <a:lstStyle/>
          <a:p>
            <a:endParaRPr lang="zh-CN" altLang="en-US"/>
          </a:p>
        </p:txBody>
      </p:sp>
      <p:sp>
        <p:nvSpPr>
          <p:cNvPr id="14" name="tbl-r1-c1"/>
          <p:cNvSpPr txBox="1"/>
          <p:nvPr/>
        </p:nvSpPr>
        <p:spPr>
          <a:xfrm>
            <a:off x="825500" y="7239000"/>
            <a:ext cx="4064000" cy="20701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Nominal PE (2026E/27E/28E)</a:t>
            </a:r>
            <a:endParaRPr lang="en-US" sz="1600" noProof="1"/>
          </a:p>
        </p:txBody>
      </p:sp>
      <p:sp>
        <p:nvSpPr>
          <p:cNvPr id="15" name="tbl-r1-c2"/>
          <p:cNvSpPr txBox="1"/>
          <p:nvPr/>
        </p:nvSpPr>
        <p:spPr>
          <a:xfrm>
            <a:off x="5143500" y="7239000"/>
            <a:ext cx="2286000" cy="207010"/>
          </a:xfrm>
          <a:prstGeom prst="rect">
            <a:avLst/>
          </a:prstGeom>
          <a:noFill/>
          <a:ln>
            <a:noFill/>
          </a:ln>
        </p:spPr>
        <p:txBody>
          <a:bodyPr wrap="none" lIns="0" tIns="0" rIns="0" bIns="0" rtlCol="0" anchor="t"/>
          <a:lstStyle/>
          <a:p>
            <a:pPr>
              <a:lnSpc>
                <a:spcPts val="2323"/>
              </a:lnSpc>
            </a:pPr>
            <a:r>
              <a:rPr lang="en-US" sz="1600" b="1" noProof="1">
                <a:solidFill>
                  <a:srgbClr val="051C2C"/>
                </a:solidFill>
                <a:latin typeface="Arial"/>
                <a:ea typeface="楷体"/>
              </a:rPr>
              <a:t>12.0x / 10.4x / 8.4x</a:t>
            </a:r>
            <a:endParaRPr lang="en-US" sz="1600" noProof="1"/>
          </a:p>
        </p:txBody>
      </p:sp>
      <p:sp>
        <p:nvSpPr>
          <p:cNvPr id="16" name="tbl-r1-c3"/>
          <p:cNvSpPr txBox="1"/>
          <p:nvPr/>
        </p:nvSpPr>
        <p:spPr>
          <a:xfrm>
            <a:off x="7683500" y="7239000"/>
            <a:ext cx="6096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RMB227.90 ÷ new-consensus 2026E EPS RMB19.02 (new center)3</a:t>
            </a:r>
            <a:endParaRPr lang="en-US" sz="1600" noProof="1"/>
          </a:p>
        </p:txBody>
      </p:sp>
      <p:sp>
        <p:nvSpPr>
          <p:cNvPr id="17" name="tbl-rule-r1"/>
          <p:cNvSpPr/>
          <p:nvPr/>
        </p:nvSpPr>
        <p:spPr>
          <a:xfrm>
            <a:off x="800100" y="7569200"/>
            <a:ext cx="13233400" cy="10160"/>
          </a:xfrm>
          <a:prstGeom prst="rect">
            <a:avLst/>
          </a:prstGeom>
          <a:solidFill>
            <a:srgbClr val="CCCCCC"/>
          </a:solidFill>
          <a:ln>
            <a:noFill/>
          </a:ln>
        </p:spPr>
        <p:txBody>
          <a:bodyPr/>
          <a:lstStyle/>
          <a:p>
            <a:endParaRPr lang="zh-CN" altLang="en-US"/>
          </a:p>
        </p:txBody>
      </p:sp>
      <p:sp>
        <p:nvSpPr>
          <p:cNvPr id="18" name="tbl-r2-c1"/>
          <p:cNvSpPr txBox="1"/>
          <p:nvPr/>
        </p:nvSpPr>
        <p:spPr>
          <a:xfrm>
            <a:off x="825500" y="7670800"/>
            <a:ext cx="4064000" cy="20701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Our 2027E PE</a:t>
            </a:r>
            <a:endParaRPr lang="en-US" sz="1600" noProof="1"/>
          </a:p>
        </p:txBody>
      </p:sp>
      <p:sp>
        <p:nvSpPr>
          <p:cNvPr id="19" name="tbl-r2-c2"/>
          <p:cNvSpPr txBox="1"/>
          <p:nvPr/>
        </p:nvSpPr>
        <p:spPr>
          <a:xfrm>
            <a:off x="5143500" y="7670800"/>
            <a:ext cx="2286000" cy="207010"/>
          </a:xfrm>
          <a:prstGeom prst="rect">
            <a:avLst/>
          </a:prstGeom>
          <a:noFill/>
          <a:ln>
            <a:noFill/>
          </a:ln>
        </p:spPr>
        <p:txBody>
          <a:bodyPr wrap="none" lIns="0" tIns="0" rIns="0" bIns="0" rtlCol="0" anchor="t"/>
          <a:lstStyle/>
          <a:p>
            <a:pPr>
              <a:lnSpc>
                <a:spcPts val="2323"/>
              </a:lnSpc>
            </a:pPr>
            <a:r>
              <a:rPr lang="en-US" sz="1600" b="1" noProof="1">
                <a:solidFill>
                  <a:srgbClr val="051C2C"/>
                </a:solidFill>
                <a:latin typeface="Arial"/>
                <a:ea typeface="楷体"/>
              </a:rPr>
              <a:t>10.5x</a:t>
            </a:r>
            <a:endParaRPr lang="en-US" sz="1600" noProof="1"/>
          </a:p>
        </p:txBody>
      </p:sp>
      <p:sp>
        <p:nvSpPr>
          <p:cNvPr id="20" name="tbl-r2-c3"/>
          <p:cNvSpPr txBox="1"/>
          <p:nvPr/>
        </p:nvSpPr>
        <p:spPr>
          <a:xfrm>
            <a:off x="7683500" y="7670800"/>
            <a:ext cx="6096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227.90 ÷ EPS RMB21.61 (RMB100.0bn)2</a:t>
            </a:r>
            <a:endParaRPr lang="en-US" sz="1600" noProof="1"/>
          </a:p>
        </p:txBody>
      </p:sp>
      <p:sp>
        <p:nvSpPr>
          <p:cNvPr id="21" name="tbl-rule-r2"/>
          <p:cNvSpPr/>
          <p:nvPr/>
        </p:nvSpPr>
        <p:spPr>
          <a:xfrm>
            <a:off x="800100" y="8001000"/>
            <a:ext cx="13233400" cy="10160"/>
          </a:xfrm>
          <a:prstGeom prst="rect">
            <a:avLst/>
          </a:prstGeom>
          <a:solidFill>
            <a:srgbClr val="CCCCCC"/>
          </a:solidFill>
          <a:ln>
            <a:noFill/>
          </a:ln>
        </p:spPr>
        <p:txBody>
          <a:bodyPr/>
          <a:lstStyle/>
          <a:p>
            <a:endParaRPr lang="zh-CN" altLang="en-US"/>
          </a:p>
        </p:txBody>
      </p:sp>
      <p:sp>
        <p:nvSpPr>
          <p:cNvPr id="22" name="tbl-r3-c1"/>
          <p:cNvSpPr txBox="1"/>
          <p:nvPr/>
        </p:nvSpPr>
        <p:spPr>
          <a:xfrm>
            <a:off x="825500" y="8102600"/>
            <a:ext cx="4064000" cy="20701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Historical trough (early 2024)</a:t>
            </a:r>
            <a:endParaRPr lang="en-US" sz="1600" noProof="1"/>
          </a:p>
        </p:txBody>
      </p:sp>
      <p:sp>
        <p:nvSpPr>
          <p:cNvPr id="23" name="tbl-r3-c2"/>
          <p:cNvSpPr txBox="1"/>
          <p:nvPr/>
        </p:nvSpPr>
        <p:spPr>
          <a:xfrm>
            <a:off x="5143500" y="8102600"/>
            <a:ext cx="2286000" cy="207010"/>
          </a:xfrm>
          <a:prstGeom prst="rect">
            <a:avLst/>
          </a:prstGeom>
          <a:noFill/>
          <a:ln>
            <a:noFill/>
          </a:ln>
        </p:spPr>
        <p:txBody>
          <a:bodyPr wrap="none" lIns="0" tIns="0" rIns="0" bIns="0" rtlCol="0" anchor="t"/>
          <a:lstStyle/>
          <a:p>
            <a:pPr>
              <a:lnSpc>
                <a:spcPts val="2323"/>
              </a:lnSpc>
            </a:pPr>
            <a:r>
              <a:rPr lang="en-US" sz="1600" b="1" noProof="1">
                <a:solidFill>
                  <a:srgbClr val="051C2C"/>
                </a:solidFill>
                <a:latin typeface="Arial"/>
                <a:ea typeface="楷体"/>
              </a:rPr>
              <a:t>11.4x</a:t>
            </a:r>
            <a:endParaRPr lang="en-US" sz="1600" noProof="1"/>
          </a:p>
        </p:txBody>
      </p:sp>
      <p:sp>
        <p:nvSpPr>
          <p:cNvPr id="24" name="tbl-r3-c3"/>
          <p:cNvSpPr txBox="1"/>
          <p:nvPr/>
        </p:nvSpPr>
        <p:spPr>
          <a:xfrm>
            <a:off x="7683500" y="8102600"/>
            <a:ext cx="6096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JPM; a period of overcapacity and earnings downgrades</a:t>
            </a:r>
            <a:r>
              <a:rPr lang="en-US" sz="1600" baseline="30000" noProof="1">
                <a:solidFill>
                  <a:srgbClr val="333333"/>
                </a:solidFill>
                <a:latin typeface="Arial"/>
                <a:ea typeface="楷体"/>
              </a:rPr>
              <a:t>3</a:t>
            </a:r>
            <a:endParaRPr lang="en-US" sz="1600" noProof="1"/>
          </a:p>
        </p:txBody>
      </p:sp>
      <p:sp>
        <p:nvSpPr>
          <p:cNvPr id="25" name="tbl-rule-r3"/>
          <p:cNvSpPr/>
          <p:nvPr/>
        </p:nvSpPr>
        <p:spPr>
          <a:xfrm>
            <a:off x="800100" y="8432800"/>
            <a:ext cx="13233400" cy="10160"/>
          </a:xfrm>
          <a:prstGeom prst="rect">
            <a:avLst/>
          </a:prstGeom>
          <a:solidFill>
            <a:srgbClr val="CCCCCC"/>
          </a:solidFill>
          <a:ln>
            <a:noFill/>
          </a:ln>
        </p:spPr>
        <p:txBody>
          <a:bodyPr/>
          <a:lstStyle/>
          <a:p>
            <a:endParaRPr lang="zh-CN" altLang="en-US"/>
          </a:p>
        </p:txBody>
      </p:sp>
      <p:sp>
        <p:nvSpPr>
          <p:cNvPr id="26" name="tbl-r4-c1"/>
          <p:cNvSpPr txBox="1"/>
          <p:nvPr/>
        </p:nvSpPr>
        <p:spPr>
          <a:xfrm>
            <a:off x="825500" y="8534400"/>
            <a:ext cx="4064000" cy="20701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Sell-side implied 2027E range</a:t>
            </a:r>
            <a:endParaRPr lang="en-US" sz="1600" noProof="1"/>
          </a:p>
        </p:txBody>
      </p:sp>
      <p:sp>
        <p:nvSpPr>
          <p:cNvPr id="27" name="tbl-r4-c2"/>
          <p:cNvSpPr txBox="1"/>
          <p:nvPr/>
        </p:nvSpPr>
        <p:spPr>
          <a:xfrm>
            <a:off x="5143500" y="8534400"/>
            <a:ext cx="2286000" cy="207010"/>
          </a:xfrm>
          <a:prstGeom prst="rect">
            <a:avLst/>
          </a:prstGeom>
          <a:noFill/>
          <a:ln>
            <a:noFill/>
          </a:ln>
        </p:spPr>
        <p:txBody>
          <a:bodyPr wrap="none" lIns="0" tIns="0" rIns="0" bIns="0" rtlCol="0" anchor="t"/>
          <a:lstStyle/>
          <a:p>
            <a:pPr>
              <a:lnSpc>
                <a:spcPts val="2323"/>
              </a:lnSpc>
            </a:pPr>
            <a:r>
              <a:rPr lang="en-US" sz="1600" b="1" noProof="1">
                <a:solidFill>
                  <a:srgbClr val="051C2C"/>
                </a:solidFill>
                <a:latin typeface="Arial"/>
                <a:ea typeface="楷体"/>
              </a:rPr>
              <a:t>~16-23x</a:t>
            </a:r>
            <a:endParaRPr lang="en-US" sz="1600" noProof="1"/>
          </a:p>
        </p:txBody>
      </p:sp>
      <p:sp>
        <p:nvSpPr>
          <p:cNvPr id="28" name="tbl-r4-c3"/>
          <p:cNvSpPr txBox="1"/>
          <p:nvPr/>
        </p:nvSpPr>
        <p:spPr>
          <a:xfrm>
            <a:off x="7683500" y="8534400"/>
            <a:ext cx="6096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Sell-side disclosed TPs' new implication; CLSA 5-yr NTM median 18x3</a:t>
            </a:r>
            <a:endParaRPr lang="en-US" sz="1600" noProof="1"/>
          </a:p>
        </p:txBody>
      </p:sp>
      <p:sp>
        <p:nvSpPr>
          <p:cNvPr id="29" name="tbl-rule-r4"/>
          <p:cNvSpPr/>
          <p:nvPr/>
        </p:nvSpPr>
        <p:spPr>
          <a:xfrm>
            <a:off x="800100" y="8864600"/>
            <a:ext cx="13233400" cy="10160"/>
          </a:xfrm>
          <a:prstGeom prst="rect">
            <a:avLst/>
          </a:prstGeom>
          <a:solidFill>
            <a:srgbClr val="000000"/>
          </a:solidFill>
          <a:ln>
            <a:noFill/>
          </a:ln>
        </p:spPr>
        <p:txBody>
          <a:bodyPr/>
          <a:lstStyle/>
          <a:p>
            <a:endParaRPr lang="zh-CN" altLang="en-US"/>
          </a:p>
        </p:txBody>
      </p:sp>
      <p:sp>
        <p:nvSpPr>
          <p:cNvPr id="30" name="panel"/>
          <p:cNvSpPr/>
          <p:nvPr/>
        </p:nvSpPr>
        <p:spPr>
          <a:xfrm>
            <a:off x="14287500" y="1885950"/>
            <a:ext cx="3200400" cy="7012940"/>
          </a:xfrm>
          <a:prstGeom prst="rect">
            <a:avLst/>
          </a:prstGeom>
          <a:solidFill>
            <a:srgbClr val="F2F2F2"/>
          </a:solidFill>
          <a:ln>
            <a:noFill/>
          </a:ln>
        </p:spPr>
        <p:txBody>
          <a:bodyPr/>
          <a:lstStyle/>
          <a:p>
            <a:endParaRPr lang="zh-CN" altLang="en-US"/>
          </a:p>
        </p:txBody>
      </p:sp>
      <p:sp>
        <p:nvSpPr>
          <p:cNvPr id="31" name="panel-kicker"/>
          <p:cNvSpPr txBox="1"/>
          <p:nvPr/>
        </p:nvSpPr>
        <p:spPr>
          <a:xfrm>
            <a:off x="14522450" y="2082800"/>
            <a:ext cx="27813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KEY TAKEAWAYS</a:t>
            </a:r>
            <a:endParaRPr lang="en-US" sz="1400" noProof="1"/>
          </a:p>
        </p:txBody>
      </p:sp>
      <p:sp>
        <p:nvSpPr>
          <p:cNvPr id="32" name="panel-rule-top"/>
          <p:cNvSpPr/>
          <p:nvPr/>
        </p:nvSpPr>
        <p:spPr>
          <a:xfrm>
            <a:off x="14497050" y="2353310"/>
            <a:ext cx="2781300" cy="10160"/>
          </a:xfrm>
          <a:prstGeom prst="rect">
            <a:avLst/>
          </a:prstGeom>
          <a:solidFill>
            <a:srgbClr val="000000"/>
          </a:solidFill>
          <a:ln>
            <a:noFill/>
          </a:ln>
        </p:spPr>
        <p:txBody>
          <a:bodyPr/>
          <a:lstStyle/>
          <a:p>
            <a:endParaRPr lang="zh-CN" altLang="en-US"/>
          </a:p>
        </p:txBody>
      </p:sp>
      <p:sp>
        <p:nvSpPr>
          <p:cNvPr id="33" name="panel-item-1"/>
          <p:cNvSpPr txBox="1"/>
          <p:nvPr/>
        </p:nvSpPr>
        <p:spPr>
          <a:xfrm>
            <a:off x="14497050" y="28448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51C2C"/>
                </a:solidFill>
                <a:latin typeface="Arial"/>
                <a:ea typeface="楷体"/>
              </a:rPr>
              <a:t>• </a:t>
            </a:r>
            <a:r>
              <a:rPr lang="en-US" sz="1600" b="1" noProof="1">
                <a:solidFill>
                  <a:srgbClr val="051C2C"/>
                </a:solidFill>
                <a:latin typeface="Arial"/>
                <a:ea typeface="楷体"/>
              </a:rPr>
              <a:t>Implied bear probability ~74%</a:t>
            </a:r>
            <a:endParaRPr lang="en-US" sz="1600" noProof="1"/>
          </a:p>
          <a:p>
            <a:pPr marL="203200" algn="l">
              <a:lnSpc>
                <a:spcPts val="2033"/>
              </a:lnSpc>
              <a:spcBef>
                <a:spcPts val="600"/>
              </a:spcBef>
            </a:pPr>
            <a:r>
              <a:rPr lang="en-US" sz="1400" noProof="1">
                <a:solidFill>
                  <a:srgbClr val="333333"/>
                </a:solidFill>
                <a:latin typeface="Arial"/>
                <a:ea typeface="楷体"/>
              </a:rPr>
              <a:t>Back-solved from a base/bear binary model discounted at r=10% (base 346 / bear 217)</a:t>
            </a:r>
            <a:r>
              <a:rPr lang="en-US" sz="1400" baseline="30000" noProof="1">
                <a:solidFill>
                  <a:srgbClr val="333333"/>
                </a:solidFill>
                <a:latin typeface="Arial"/>
                <a:ea typeface="楷体"/>
              </a:rPr>
              <a:t>2</a:t>
            </a:r>
            <a:endParaRPr lang="en-US" sz="1600" noProof="1"/>
          </a:p>
        </p:txBody>
      </p:sp>
      <p:sp>
        <p:nvSpPr>
          <p:cNvPr id="34" name="panel-sep-1"/>
          <p:cNvSpPr/>
          <p:nvPr/>
        </p:nvSpPr>
        <p:spPr>
          <a:xfrm>
            <a:off x="14497050" y="4629150"/>
            <a:ext cx="2781300" cy="10160"/>
          </a:xfrm>
          <a:prstGeom prst="rect">
            <a:avLst/>
          </a:prstGeom>
          <a:solidFill>
            <a:srgbClr val="CCCCCC"/>
          </a:solidFill>
          <a:ln>
            <a:noFill/>
          </a:ln>
        </p:spPr>
        <p:txBody>
          <a:bodyPr/>
          <a:lstStyle/>
          <a:p>
            <a:endParaRPr lang="zh-CN" altLang="en-US"/>
          </a:p>
        </p:txBody>
      </p:sp>
      <p:sp>
        <p:nvSpPr>
          <p:cNvPr id="35" name="panel-item-2"/>
          <p:cNvSpPr txBox="1"/>
          <p:nvPr/>
        </p:nvSpPr>
        <p:spPr>
          <a:xfrm>
            <a:off x="14497050" y="47625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06BA6"/>
                </a:solidFill>
                <a:latin typeface="Arial"/>
                <a:ea typeface="楷体"/>
              </a:rPr>
              <a:t>• </a:t>
            </a:r>
            <a:r>
              <a:rPr lang="en-US" sz="1600" b="1" noProof="1">
                <a:solidFill>
                  <a:srgbClr val="051C2C"/>
                </a:solidFill>
                <a:latin typeface="Arial"/>
                <a:ea typeface="楷体"/>
              </a:rPr>
              <a:t>Cuts have begun</a:t>
            </a:r>
            <a:endParaRPr lang="en-US" sz="1600" noProof="1"/>
          </a:p>
          <a:p>
            <a:pPr marL="203200" algn="l">
              <a:lnSpc>
                <a:spcPts val="2033"/>
              </a:lnSpc>
              <a:spcBef>
                <a:spcPts val="600"/>
              </a:spcBef>
            </a:pPr>
            <a:r>
              <a:rPr lang="en-US" sz="1400" noProof="1">
                <a:solidFill>
                  <a:srgbClr val="333333"/>
                </a:solidFill>
                <a:latin typeface="Arial"/>
                <a:ea typeface="楷体"/>
              </a:rPr>
              <a:t>UBS -11~14%, Soochow -18% (2027E) / -19% (2028E); disclosed quantitative cuts of 9-19%</a:t>
            </a:r>
            <a:r>
              <a:rPr lang="en-US" sz="1400" baseline="30000" noProof="1">
                <a:solidFill>
                  <a:srgbClr val="333333"/>
                </a:solidFill>
                <a:latin typeface="Arial"/>
                <a:ea typeface="楷体"/>
              </a:rPr>
              <a:t>1</a:t>
            </a:r>
            <a:endParaRPr lang="en-US" sz="1600" noProof="1"/>
          </a:p>
        </p:txBody>
      </p:sp>
      <p:sp>
        <p:nvSpPr>
          <p:cNvPr id="36" name="panel-sep-2"/>
          <p:cNvSpPr/>
          <p:nvPr/>
        </p:nvSpPr>
        <p:spPr>
          <a:xfrm>
            <a:off x="14497050" y="6540500"/>
            <a:ext cx="2781300" cy="10160"/>
          </a:xfrm>
          <a:prstGeom prst="rect">
            <a:avLst/>
          </a:prstGeom>
          <a:solidFill>
            <a:srgbClr val="CCCCCC"/>
          </a:solidFill>
          <a:ln>
            <a:noFill/>
          </a:ln>
        </p:spPr>
        <p:txBody>
          <a:bodyPr/>
          <a:lstStyle/>
          <a:p>
            <a:endParaRPr lang="zh-CN" altLang="en-US"/>
          </a:p>
        </p:txBody>
      </p:sp>
      <p:sp>
        <p:nvSpPr>
          <p:cNvPr id="37" name="panel-item-3"/>
          <p:cNvSpPr txBox="1"/>
          <p:nvPr/>
        </p:nvSpPr>
        <p:spPr>
          <a:xfrm>
            <a:off x="14497050" y="6667500"/>
            <a:ext cx="2781300" cy="1651000"/>
          </a:xfrm>
          <a:prstGeom prst="rect">
            <a:avLst/>
          </a:prstGeom>
          <a:noFill/>
          <a:ln>
            <a:noFill/>
          </a:ln>
        </p:spPr>
        <p:txBody>
          <a:bodyPr wrap="square" lIns="0" tIns="0" rIns="0" bIns="0" rtlCol="0" anchor="t"/>
          <a:lstStyle/>
          <a:p>
            <a:pPr>
              <a:lnSpc>
                <a:spcPts val="2033"/>
              </a:lnSpc>
            </a:pPr>
            <a:r>
              <a:rPr lang="en-US" sz="1600" b="1" noProof="1">
                <a:solidFill>
                  <a:srgbClr val="051B2B"/>
                </a:solidFill>
                <a:latin typeface="Arial"/>
                <a:ea typeface="楷体"/>
              </a:rPr>
              <a:t>• Checkpoint delivered</a:t>
            </a:r>
          </a:p>
          <a:p>
            <a:pPr marL="203200" algn="l">
              <a:lnSpc>
                <a:spcPts val="2033"/>
              </a:lnSpc>
              <a:spcBef>
                <a:spcPts val="600"/>
              </a:spcBef>
            </a:pPr>
            <a:r>
              <a:rPr lang="en-US" sz="1400" noProof="1">
                <a:solidFill>
                  <a:srgbClr val="333333"/>
                </a:solidFill>
                <a:latin typeface="Arial" panose="020B0604020202020204" pitchFamily="34" charset="0"/>
                <a:ea typeface="楷体"/>
                <a:cs typeface="Arial" panose="020B0604020202020204" pitchFamily="34" charset="0"/>
              </a:rPr>
              <a:t>3Q26 adjudicated = breakdown (0.082); next: 4Q26 unit net profit ≥0.090 upgrade to RMB400 / 0.078≤u&lt;0.090 keep RMB346 (Buy) / &lt;0.078 2 straight quarters, downgrade to Hold (JPM)3</a:t>
            </a:r>
            <a:endParaRPr lang="en-US" sz="1600" noProof="1">
              <a:latin typeface="Arial" panose="020B0604020202020204" pitchFamily="34" charset="0"/>
              <a:cs typeface="Arial" panose="020B0604020202020204" pitchFamily="34" charset="0"/>
            </a:endParaRPr>
          </a:p>
        </p:txBody>
      </p:sp>
      <p:sp>
        <p:nvSpPr>
          <p:cNvPr id="38"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EPS: 2025A RMB16.14 is as-reported; 2026-28E are the mean of 37 iFinD consensus estimates (as of 2026-10-09, 2026E range RMB19.65-22.14); +93%/+49.6%/annualized +24.5% are this report's calculations. 2. Implied bear probability is back-solved from 12-month scenario prices (bull 448 / base 346 / bear RMB217) discounted at r=10%, this report's calculation; Bernstein's "8x ex gross cash" is on a gross-cash basis, before deducting interest-bearing debt, and is not used as evidence. 3. Trough 11x per JPM; CLSA 5-yr NTM median 18x (2026-08-02); sell-side implied P/E = recomputed from disclosed TPs (the 12-shop pre-cut basis as historical cross-validation); the three-tier thresholds are this report's setting; NTM 12.0x = 297.75 ÷ (0.25 × 2026E + 0.75 × 2027E iFinD EPS). 4. Chart series as of 10/9; text updated to the 10/21 new consensus.</a:t>
            </a:r>
            <a:endParaRPr lang="en-US" sz="1200" noProof="1"/>
          </a:p>
        </p:txBody>
      </p:sp>
      <p:sp>
        <p:nvSpPr>
          <p:cNvPr id="39"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40"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iFinD, sell-side originals, JPM, CLSA (as of 2026-10-21)</a:t>
            </a:r>
            <a:endParaRPr lang="en-US" sz="1400" noProof="1"/>
          </a:p>
        </p:txBody>
      </p:sp>
      <p:sp>
        <p:nvSpPr>
          <p:cNvPr id="41"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42"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17</a:t>
            </a:r>
            <a:endParaRPr lang="en-US" sz="1400" noProof="1"/>
          </a:p>
        </p:txBody>
      </p:sp>
      <p:sp>
        <p:nvSpPr>
          <p:cNvPr id="43" name="cagr-eps-line-0-3"/>
          <p:cNvSpPr/>
          <p:nvPr>
            <p:extLst>
              <p:ext uri="{F5677B7D-0D2A-4D9B-9A5C-6D8D7D0E5A5D}">
                <pptd:line xmlns:pptd="https://kimi-design.msh.team/pptd/2026" xmlns:mc="http://schemas.openxmlformats.org/markup-compatibility/2006" xmlns:m="http://schemas.openxmlformats.org/officeDocument/2006/math" xmlns:cx="http://schemas.microsoft.com/office/drawing/2014/chartex" xmlns:c="http://schemas.openxmlformats.org/drawingml/2006/chart" xmlns:a14="http://schemas.microsoft.com/office/drawing/2010/main" xmlns="" encoding="base64url">eyJ2aWV3Qm94IjpbNzQ2LjcsNzIuMDldLCJwb2ludHMiOiIwLDcyLjA5IDc0Ni43LDAiLCJjdXJ2ZSI6InNoYXJwIn0</pptd:line>
              </p:ext>
            </p:extLst>
          </p:nvPr>
        </p:nvSpPr>
        <p:spPr>
          <a:xfrm>
            <a:off x="2735453" y="2409444"/>
            <a:ext cx="9483090" cy="915543"/>
          </a:xfrm>
          <a:custGeom>
            <a:avLst/>
            <a:gdLst/>
            <a:ahLst/>
            <a:cxnLst/>
            <a:rect l="l" t="t" r="r" b="b"/>
            <a:pathLst>
              <a:path w="747" h="72">
                <a:moveTo>
                  <a:pt x="0" y="72"/>
                </a:moveTo>
                <a:lnTo>
                  <a:pt x="747" y="0"/>
                </a:lnTo>
              </a:path>
            </a:pathLst>
          </a:custGeom>
          <a:noFill/>
          <a:ln w="19050">
            <a:solidFill>
              <a:srgbClr val="051C2C"/>
            </a:solidFill>
            <a:tailEnd type="arrow"/>
          </a:ln>
        </p:spPr>
        <p:txBody>
          <a:bodyPr/>
          <a:lstStyle/>
          <a:p>
            <a:endParaRPr lang="zh-CN" altLang="en-US"/>
          </a:p>
        </p:txBody>
      </p:sp>
      <p:sp>
        <p:nvSpPr>
          <p:cNvPr id="44" name="cagr-eps-bubble-0-3"/>
          <p:cNvSpPr/>
          <p:nvPr/>
        </p:nvSpPr>
        <p:spPr>
          <a:xfrm>
            <a:off x="6995033" y="2663571"/>
            <a:ext cx="711200" cy="431800"/>
          </a:xfrm>
          <a:prstGeom prst="ellipse">
            <a:avLst/>
          </a:prstGeom>
          <a:solidFill>
            <a:srgbClr val="FFFFFF"/>
          </a:solidFill>
          <a:ln w="12700">
            <a:solidFill>
              <a:srgbClr val="051C2C"/>
            </a:solidFill>
          </a:ln>
        </p:spPr>
        <p:txBody>
          <a:bodyPr/>
          <a:lstStyle/>
          <a:p>
            <a:endParaRPr lang="zh-CN" altLang="en-US"/>
          </a:p>
        </p:txBody>
      </p:sp>
      <p:sp>
        <p:nvSpPr>
          <p:cNvPr id="45" name="cagr-eps-bubble-0-3-txt"/>
          <p:cNvSpPr txBox="1"/>
          <p:nvPr/>
        </p:nvSpPr>
        <p:spPr>
          <a:xfrm>
            <a:off x="6995033" y="2663571"/>
            <a:ext cx="711200" cy="431800"/>
          </a:xfrm>
          <a:prstGeom prst="rect">
            <a:avLst/>
          </a:prstGeom>
          <a:noFill/>
          <a:ln>
            <a:noFill/>
          </a:ln>
        </p:spPr>
        <p:txBody>
          <a:bodyPr wrap="none" lIns="0" tIns="0" rIns="0" bIns="0" rtlCol="0" anchor="ctr"/>
          <a:lstStyle/>
          <a:p>
            <a:pPr algn="ctr">
              <a:lnSpc>
                <a:spcPts val="2033"/>
              </a:lnSpc>
            </a:pPr>
            <a:r>
              <a:rPr lang="en-US" sz="1400" b="1" noProof="1">
                <a:solidFill>
                  <a:srgbClr val="051C2C"/>
                </a:solidFill>
                <a:latin typeface="Arial"/>
                <a:ea typeface="楷体"/>
              </a:rPr>
              <a:t>25%</a:t>
            </a:r>
            <a:endParaRPr lang="en-US" sz="1400" noProof="1"/>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03 Market Expectations &amp; Non-Consensus › H/A Premium</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H/A premium ~35.5% (estimated at the 10/9 CFETS central parity rate of 0.85798; 10/21 parity not obtained): a relative-value signal, not a standalone support for the price target</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Small float (218mn H shares) + index flows + scarcity support a 25-35% center; 35.5% is above every shop's assumption</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lbl-ha-title"/>
          <p:cNvSpPr txBox="1"/>
          <p:nvPr/>
        </p:nvSpPr>
        <p:spPr>
          <a:xfrm>
            <a:off x="825500" y="1949450"/>
            <a:ext cx="7874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H/A premium: 6.7% at issue → 41.9% (10/9); 35.5% at 10/21 close</a:t>
            </a:r>
            <a:r>
              <a:rPr lang="en-US" sz="1800" b="1" baseline="30000" noProof="1">
                <a:solidFill>
                  <a:srgbClr val="051C2C"/>
                </a:solidFill>
                <a:latin typeface="Arial"/>
                <a:ea typeface="楷体"/>
              </a:rPr>
              <a:t>1</a:t>
            </a:r>
            <a:endParaRPr lang="en-US" sz="1800" noProof="1"/>
          </a:p>
        </p:txBody>
      </p:sp>
      <p:sp>
        <p:nvSpPr>
          <p:cNvPr id="7" name="lbl-unit"/>
          <p:cNvSpPr txBox="1"/>
          <p:nvPr/>
        </p:nvSpPr>
        <p:spPr>
          <a:xfrm>
            <a:off x="825500" y="2362200"/>
            <a:ext cx="762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a:t>
            </a:r>
            <a:endParaRPr lang="en-US" sz="1400" noProof="1"/>
          </a:p>
        </p:txBody>
      </p:sp>
      <p:graphicFrame>
        <p:nvGraphicFramePr>
          <p:cNvPr id="8" name="chart-ha"/>
          <p:cNvGraphicFramePr/>
          <p:nvPr/>
        </p:nvGraphicFramePr>
        <p:xfrm>
          <a:off x="800100" y="2311400"/>
          <a:ext cx="7874000" cy="4013200"/>
        </p:xfrm>
        <a:graphic>
          <a:graphicData uri="http://schemas.openxmlformats.org/drawingml/2006/chart">
            <c:chart xmlns:c="http://schemas.openxmlformats.org/drawingml/2006/chart" xmlns:r="http://schemas.openxmlformats.org/officeDocument/2006/relationships" r:id="rId3"/>
          </a:graphicData>
        </a:graphic>
      </p:graphicFrame>
      <p:sp>
        <p:nvSpPr>
          <p:cNvPr id="9" name="tbl-title"/>
          <p:cNvSpPr txBox="1"/>
          <p:nvPr/>
        </p:nvSpPr>
        <p:spPr>
          <a:xfrm>
            <a:off x="9194800" y="1949450"/>
            <a:ext cx="48387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Institutional target H/A premium spectrum</a:t>
            </a:r>
            <a:r>
              <a:rPr lang="en-US" sz="1800" b="1" baseline="30000" noProof="1">
                <a:solidFill>
                  <a:srgbClr val="051C2C"/>
                </a:solidFill>
                <a:latin typeface="Arial"/>
                <a:ea typeface="楷体"/>
              </a:rPr>
              <a:t>2</a:t>
            </a:r>
            <a:endParaRPr lang="en-US" sz="1800" noProof="1"/>
          </a:p>
        </p:txBody>
      </p:sp>
      <p:sp>
        <p:nvSpPr>
          <p:cNvPr id="10" name="tbl-h1"/>
          <p:cNvSpPr txBox="1"/>
          <p:nvPr/>
        </p:nvSpPr>
        <p:spPr>
          <a:xfrm>
            <a:off x="9220200" y="2311400"/>
            <a:ext cx="2921000" cy="20701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Georgia"/>
                <a:ea typeface="楷体"/>
              </a:rPr>
              <a:t>Institution (latest)</a:t>
            </a:r>
            <a:endParaRPr lang="en-US" sz="1400" noProof="1"/>
          </a:p>
        </p:txBody>
      </p:sp>
      <p:sp>
        <p:nvSpPr>
          <p:cNvPr id="11" name="tbl-h2"/>
          <p:cNvSpPr txBox="1"/>
          <p:nvPr/>
        </p:nvSpPr>
        <p:spPr>
          <a:xfrm>
            <a:off x="12141200" y="2311400"/>
            <a:ext cx="189230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Target premium</a:t>
            </a:r>
            <a:endParaRPr lang="en-US" sz="1400" noProof="1"/>
          </a:p>
        </p:txBody>
      </p:sp>
      <p:sp>
        <p:nvSpPr>
          <p:cNvPr id="12" name="tbl-rule-head"/>
          <p:cNvSpPr/>
          <p:nvPr/>
        </p:nvSpPr>
        <p:spPr>
          <a:xfrm>
            <a:off x="9194800" y="2628900"/>
            <a:ext cx="4838700" cy="10160"/>
          </a:xfrm>
          <a:prstGeom prst="rect">
            <a:avLst/>
          </a:prstGeom>
          <a:solidFill>
            <a:srgbClr val="000000"/>
          </a:solidFill>
          <a:ln>
            <a:noFill/>
          </a:ln>
        </p:spPr>
        <p:txBody>
          <a:bodyPr/>
          <a:lstStyle/>
          <a:p>
            <a:endParaRPr lang="zh-CN" altLang="en-US"/>
          </a:p>
        </p:txBody>
      </p:sp>
      <p:sp>
        <p:nvSpPr>
          <p:cNvPr id="13" name="tbl-r1-c1"/>
          <p:cNvSpPr txBox="1"/>
          <p:nvPr/>
        </p:nvSpPr>
        <p:spPr>
          <a:xfrm>
            <a:off x="9220200" y="2781300"/>
            <a:ext cx="2921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GS (implied by TP)</a:t>
            </a:r>
            <a:endParaRPr lang="en-US" sz="1600" noProof="1"/>
          </a:p>
        </p:txBody>
      </p:sp>
      <p:sp>
        <p:nvSpPr>
          <p:cNvPr id="14" name="tbl-r1-c2"/>
          <p:cNvSpPr txBox="1"/>
          <p:nvPr/>
        </p:nvSpPr>
        <p:spPr>
          <a:xfrm>
            <a:off x="12141200" y="2781300"/>
            <a:ext cx="18923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31.5%</a:t>
            </a:r>
            <a:endParaRPr lang="en-US" sz="1600" noProof="1"/>
          </a:p>
        </p:txBody>
      </p:sp>
      <p:sp>
        <p:nvSpPr>
          <p:cNvPr id="15" name="tbl-rule-r1"/>
          <p:cNvSpPr/>
          <p:nvPr/>
        </p:nvSpPr>
        <p:spPr>
          <a:xfrm>
            <a:off x="9194800" y="3149600"/>
            <a:ext cx="4838700" cy="10160"/>
          </a:xfrm>
          <a:prstGeom prst="rect">
            <a:avLst/>
          </a:prstGeom>
          <a:solidFill>
            <a:srgbClr val="CCCCCC"/>
          </a:solidFill>
          <a:ln>
            <a:noFill/>
          </a:ln>
        </p:spPr>
        <p:txBody>
          <a:bodyPr/>
          <a:lstStyle/>
          <a:p>
            <a:endParaRPr lang="zh-CN" altLang="en-US"/>
          </a:p>
        </p:txBody>
      </p:sp>
      <p:sp>
        <p:nvSpPr>
          <p:cNvPr id="16" name="tbl-r2-c1"/>
          <p:cNvSpPr txBox="1"/>
          <p:nvPr/>
        </p:nvSpPr>
        <p:spPr>
          <a:xfrm>
            <a:off x="9220200" y="3302000"/>
            <a:ext cx="2921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Citi</a:t>
            </a:r>
            <a:endParaRPr lang="en-US" sz="1600" noProof="1"/>
          </a:p>
        </p:txBody>
      </p:sp>
      <p:sp>
        <p:nvSpPr>
          <p:cNvPr id="17" name="tbl-r2-c2"/>
          <p:cNvSpPr txBox="1"/>
          <p:nvPr/>
        </p:nvSpPr>
        <p:spPr>
          <a:xfrm>
            <a:off x="12141200" y="3302000"/>
            <a:ext cx="18923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28%</a:t>
            </a:r>
            <a:endParaRPr lang="en-US" sz="1600" noProof="1"/>
          </a:p>
        </p:txBody>
      </p:sp>
      <p:sp>
        <p:nvSpPr>
          <p:cNvPr id="18" name="tbl-rule-r2"/>
          <p:cNvSpPr/>
          <p:nvPr/>
        </p:nvSpPr>
        <p:spPr>
          <a:xfrm>
            <a:off x="9194800" y="3670300"/>
            <a:ext cx="4838700" cy="10160"/>
          </a:xfrm>
          <a:prstGeom prst="rect">
            <a:avLst/>
          </a:prstGeom>
          <a:solidFill>
            <a:srgbClr val="CCCCCC"/>
          </a:solidFill>
          <a:ln>
            <a:noFill/>
          </a:ln>
        </p:spPr>
        <p:txBody>
          <a:bodyPr/>
          <a:lstStyle/>
          <a:p>
            <a:endParaRPr lang="zh-CN" altLang="en-US"/>
          </a:p>
        </p:txBody>
      </p:sp>
      <p:sp>
        <p:nvSpPr>
          <p:cNvPr id="19" name="tbl-r3-c1"/>
          <p:cNvSpPr txBox="1"/>
          <p:nvPr/>
        </p:nvSpPr>
        <p:spPr>
          <a:xfrm>
            <a:off x="9220200" y="3822700"/>
            <a:ext cx="2921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HSBC</a:t>
            </a:r>
            <a:endParaRPr lang="en-US" sz="1600" noProof="1"/>
          </a:p>
        </p:txBody>
      </p:sp>
      <p:sp>
        <p:nvSpPr>
          <p:cNvPr id="20" name="tbl-r3-c2"/>
          <p:cNvSpPr txBox="1"/>
          <p:nvPr/>
        </p:nvSpPr>
        <p:spPr>
          <a:xfrm>
            <a:off x="12141200" y="3822700"/>
            <a:ext cx="18923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25%</a:t>
            </a:r>
            <a:endParaRPr lang="en-US" sz="1600" noProof="1"/>
          </a:p>
        </p:txBody>
      </p:sp>
      <p:sp>
        <p:nvSpPr>
          <p:cNvPr id="21" name="tbl-rule-r3"/>
          <p:cNvSpPr/>
          <p:nvPr/>
        </p:nvSpPr>
        <p:spPr>
          <a:xfrm>
            <a:off x="9194800" y="4191000"/>
            <a:ext cx="4838700" cy="10160"/>
          </a:xfrm>
          <a:prstGeom prst="rect">
            <a:avLst/>
          </a:prstGeom>
          <a:solidFill>
            <a:srgbClr val="CCCCCC"/>
          </a:solidFill>
          <a:ln>
            <a:noFill/>
          </a:ln>
        </p:spPr>
        <p:txBody>
          <a:bodyPr/>
          <a:lstStyle/>
          <a:p>
            <a:endParaRPr lang="zh-CN" altLang="en-US"/>
          </a:p>
        </p:txBody>
      </p:sp>
      <p:sp>
        <p:nvSpPr>
          <p:cNvPr id="22" name="tbl-r4-c1"/>
          <p:cNvSpPr txBox="1"/>
          <p:nvPr/>
        </p:nvSpPr>
        <p:spPr>
          <a:xfrm>
            <a:off x="9220200" y="4343400"/>
            <a:ext cx="2921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MS / Macquarie</a:t>
            </a:r>
            <a:endParaRPr lang="en-US" sz="1600" noProof="1"/>
          </a:p>
        </p:txBody>
      </p:sp>
      <p:sp>
        <p:nvSpPr>
          <p:cNvPr id="23" name="tbl-r4-c2"/>
          <p:cNvSpPr txBox="1"/>
          <p:nvPr/>
        </p:nvSpPr>
        <p:spPr>
          <a:xfrm>
            <a:off x="12141200" y="4343400"/>
            <a:ext cx="18923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20%</a:t>
            </a:r>
            <a:endParaRPr lang="en-US" sz="1600" noProof="1"/>
          </a:p>
        </p:txBody>
      </p:sp>
      <p:sp>
        <p:nvSpPr>
          <p:cNvPr id="24" name="tbl-rule-r4"/>
          <p:cNvSpPr/>
          <p:nvPr/>
        </p:nvSpPr>
        <p:spPr>
          <a:xfrm>
            <a:off x="9194800" y="4711700"/>
            <a:ext cx="4838700" cy="10160"/>
          </a:xfrm>
          <a:prstGeom prst="rect">
            <a:avLst/>
          </a:prstGeom>
          <a:solidFill>
            <a:srgbClr val="CCCCCC"/>
          </a:solidFill>
          <a:ln>
            <a:noFill/>
          </a:ln>
        </p:spPr>
        <p:txBody>
          <a:bodyPr/>
          <a:lstStyle/>
          <a:p>
            <a:endParaRPr lang="zh-CN" altLang="en-US"/>
          </a:p>
        </p:txBody>
      </p:sp>
      <p:sp>
        <p:nvSpPr>
          <p:cNvPr id="25" name="tbl-r5-c1"/>
          <p:cNvSpPr txBox="1"/>
          <p:nvPr/>
        </p:nvSpPr>
        <p:spPr>
          <a:xfrm>
            <a:off x="9220200" y="4864100"/>
            <a:ext cx="2921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JPM (H cut to Neutral)</a:t>
            </a:r>
            <a:endParaRPr lang="en-US" sz="1600" noProof="1"/>
          </a:p>
        </p:txBody>
      </p:sp>
      <p:sp>
        <p:nvSpPr>
          <p:cNvPr id="26" name="tbl-r5-c2"/>
          <p:cNvSpPr txBox="1"/>
          <p:nvPr/>
        </p:nvSpPr>
        <p:spPr>
          <a:xfrm>
            <a:off x="12141200" y="4864100"/>
            <a:ext cx="18923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15-30%</a:t>
            </a:r>
            <a:endParaRPr lang="en-US" sz="1600" noProof="1"/>
          </a:p>
        </p:txBody>
      </p:sp>
      <p:sp>
        <p:nvSpPr>
          <p:cNvPr id="27" name="tbl-rule-r5"/>
          <p:cNvSpPr/>
          <p:nvPr/>
        </p:nvSpPr>
        <p:spPr>
          <a:xfrm>
            <a:off x="9194800" y="5232400"/>
            <a:ext cx="4838700" cy="10160"/>
          </a:xfrm>
          <a:prstGeom prst="rect">
            <a:avLst/>
          </a:prstGeom>
          <a:solidFill>
            <a:srgbClr val="CCCCCC"/>
          </a:solidFill>
          <a:ln>
            <a:noFill/>
          </a:ln>
        </p:spPr>
        <p:txBody>
          <a:bodyPr/>
          <a:lstStyle/>
          <a:p>
            <a:endParaRPr lang="zh-CN" altLang="en-US"/>
          </a:p>
        </p:txBody>
      </p:sp>
      <p:sp>
        <p:nvSpPr>
          <p:cNvPr id="28" name="tbl-r6-c1"/>
          <p:cNvSpPr txBox="1"/>
          <p:nvPr/>
        </p:nvSpPr>
        <p:spPr>
          <a:xfrm>
            <a:off x="9220200" y="5384800"/>
            <a:ext cx="2921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BofA</a:t>
            </a:r>
            <a:endParaRPr lang="en-US" sz="1600" noProof="1"/>
          </a:p>
        </p:txBody>
      </p:sp>
      <p:sp>
        <p:nvSpPr>
          <p:cNvPr id="29" name="tbl-r6-c2"/>
          <p:cNvSpPr txBox="1"/>
          <p:nvPr/>
        </p:nvSpPr>
        <p:spPr>
          <a:xfrm>
            <a:off x="12141200" y="5384800"/>
            <a:ext cx="18923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15%</a:t>
            </a:r>
            <a:endParaRPr lang="en-US" sz="1600" noProof="1"/>
          </a:p>
        </p:txBody>
      </p:sp>
      <p:sp>
        <p:nvSpPr>
          <p:cNvPr id="30" name="tbl-rule-r6"/>
          <p:cNvSpPr/>
          <p:nvPr/>
        </p:nvSpPr>
        <p:spPr>
          <a:xfrm>
            <a:off x="9194800" y="5753100"/>
            <a:ext cx="4838700" cy="10160"/>
          </a:xfrm>
          <a:prstGeom prst="rect">
            <a:avLst/>
          </a:prstGeom>
          <a:solidFill>
            <a:srgbClr val="000000"/>
          </a:solidFill>
          <a:ln>
            <a:noFill/>
          </a:ln>
        </p:spPr>
        <p:txBody>
          <a:bodyPr/>
          <a:lstStyle/>
          <a:p>
            <a:endParaRPr lang="zh-CN" altLang="en-US"/>
          </a:p>
        </p:txBody>
      </p:sp>
      <p:sp>
        <p:nvSpPr>
          <p:cNvPr id="31" name="tbl-r7-tint"/>
          <p:cNvSpPr/>
          <p:nvPr/>
        </p:nvSpPr>
        <p:spPr>
          <a:xfrm>
            <a:off x="9194800" y="5753100"/>
            <a:ext cx="4838700" cy="520700"/>
          </a:xfrm>
          <a:prstGeom prst="rect">
            <a:avLst/>
          </a:prstGeom>
          <a:solidFill>
            <a:srgbClr val="E3F2FD"/>
          </a:solidFill>
          <a:ln>
            <a:noFill/>
          </a:ln>
        </p:spPr>
        <p:txBody>
          <a:bodyPr/>
          <a:lstStyle/>
          <a:p>
            <a:endParaRPr lang="zh-CN" altLang="en-US"/>
          </a:p>
        </p:txBody>
      </p:sp>
      <p:sp>
        <p:nvSpPr>
          <p:cNvPr id="32" name="tbl-r7-c1"/>
          <p:cNvSpPr txBox="1"/>
          <p:nvPr/>
        </p:nvSpPr>
        <p:spPr>
          <a:xfrm>
            <a:off x="9220200" y="5905500"/>
            <a:ext cx="2921000" cy="20701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Spot (2026-10-21)</a:t>
            </a:r>
            <a:r>
              <a:rPr lang="en-US" sz="1400" b="1" baseline="30000" noProof="1">
                <a:solidFill>
                  <a:srgbClr val="051C2C"/>
                </a:solidFill>
                <a:latin typeface="Arial"/>
                <a:ea typeface="楷体"/>
              </a:rPr>
              <a:t>1</a:t>
            </a:r>
            <a:endParaRPr lang="en-US" sz="1400" noProof="1"/>
          </a:p>
        </p:txBody>
      </p:sp>
      <p:sp>
        <p:nvSpPr>
          <p:cNvPr id="33" name="tbl-r7-c2"/>
          <p:cNvSpPr txBox="1"/>
          <p:nvPr/>
        </p:nvSpPr>
        <p:spPr>
          <a:xfrm>
            <a:off x="12141200" y="5905500"/>
            <a:ext cx="1892300" cy="207010"/>
          </a:xfrm>
          <a:prstGeom prst="rect">
            <a:avLst/>
          </a:prstGeom>
          <a:noFill/>
          <a:ln>
            <a:noFill/>
          </a:ln>
        </p:spPr>
        <p:txBody>
          <a:bodyPr wrap="none" lIns="0" tIns="0" rIns="0" bIns="0" rtlCol="0" anchor="t"/>
          <a:lstStyle/>
          <a:p>
            <a:pPr algn="r">
              <a:lnSpc>
                <a:spcPts val="2033"/>
              </a:lnSpc>
            </a:pPr>
            <a:r>
              <a:rPr lang="en-US" sz="1400" b="1" noProof="1">
                <a:solidFill>
                  <a:srgbClr val="051C2C"/>
                </a:solidFill>
                <a:latin typeface="Arial"/>
                <a:ea typeface="楷体"/>
              </a:rPr>
              <a:t>35.5%</a:t>
            </a:r>
            <a:endParaRPr lang="en-US" sz="1400" noProof="1"/>
          </a:p>
        </p:txBody>
      </p:sp>
      <p:sp>
        <p:nvSpPr>
          <p:cNvPr id="34" name="tbl-rule-r7"/>
          <p:cNvSpPr/>
          <p:nvPr/>
        </p:nvSpPr>
        <p:spPr>
          <a:xfrm>
            <a:off x="9194800" y="6273800"/>
            <a:ext cx="4838700" cy="10160"/>
          </a:xfrm>
          <a:prstGeom prst="rect">
            <a:avLst/>
          </a:prstGeom>
          <a:solidFill>
            <a:srgbClr val="000000"/>
          </a:solidFill>
          <a:ln>
            <a:noFill/>
          </a:ln>
        </p:spPr>
        <p:txBody>
          <a:bodyPr/>
          <a:lstStyle/>
          <a:p>
            <a:endParaRPr lang="zh-CN" altLang="en-US"/>
          </a:p>
        </p:txBody>
      </p:sp>
      <p:sp>
        <p:nvSpPr>
          <p:cNvPr id="35" name="callout-bg"/>
          <p:cNvSpPr/>
          <p:nvPr/>
        </p:nvSpPr>
        <p:spPr>
          <a:xfrm>
            <a:off x="800100" y="6724650"/>
            <a:ext cx="13233400" cy="736600"/>
          </a:xfrm>
          <a:prstGeom prst="rect">
            <a:avLst/>
          </a:prstGeom>
          <a:solidFill>
            <a:srgbClr val="F2F2F2"/>
          </a:solidFill>
          <a:ln>
            <a:noFill/>
          </a:ln>
        </p:spPr>
        <p:txBody>
          <a:bodyPr/>
          <a:lstStyle/>
          <a:p>
            <a:endParaRPr lang="zh-CN" altLang="en-US"/>
          </a:p>
        </p:txBody>
      </p:sp>
      <p:sp>
        <p:nvSpPr>
          <p:cNvPr id="36" name="callout-spine"/>
          <p:cNvSpPr/>
          <p:nvPr/>
        </p:nvSpPr>
        <p:spPr>
          <a:xfrm>
            <a:off x="800100" y="6724650"/>
            <a:ext cx="50800" cy="736600"/>
          </a:xfrm>
          <a:prstGeom prst="rect">
            <a:avLst/>
          </a:prstGeom>
          <a:solidFill>
            <a:srgbClr val="051C2C"/>
          </a:solidFill>
          <a:ln>
            <a:noFill/>
          </a:ln>
        </p:spPr>
        <p:txBody>
          <a:bodyPr/>
          <a:lstStyle/>
          <a:p>
            <a:endParaRPr lang="zh-CN" altLang="en-US"/>
          </a:p>
        </p:txBody>
      </p:sp>
      <p:sp>
        <p:nvSpPr>
          <p:cNvPr id="37" name="callout-text"/>
          <p:cNvSpPr txBox="1"/>
          <p:nvPr/>
        </p:nvSpPr>
        <p:spPr>
          <a:xfrm>
            <a:off x="1054100" y="6807200"/>
            <a:ext cx="12725400" cy="508000"/>
          </a:xfrm>
          <a:prstGeom prst="rect">
            <a:avLst/>
          </a:prstGeom>
          <a:noFill/>
          <a:ln>
            <a:noFill/>
          </a:ln>
        </p:spPr>
        <p:txBody>
          <a:bodyPr wrap="square" lIns="0" tIns="0" rIns="0" bIns="0" rtlCol="0" anchor="t"/>
          <a:lstStyle/>
          <a:p>
            <a:pPr>
              <a:lnSpc>
                <a:spcPts val="2420"/>
              </a:lnSpc>
            </a:pPr>
            <a:r>
              <a:rPr lang="en-US" altLang="zh-CN" sz="1600" noProof="1">
                <a:solidFill>
                  <a:srgbClr val="333333"/>
                </a:solidFill>
                <a:latin typeface="Arial"/>
                <a:ea typeface="楷体"/>
              </a:rPr>
              <a:t>Premium unlikely to reach zero (218mn H-share float, index flows, scarcity); center 25-35% (our view), 35.5% already prices in key positives; H-share TPs: JPM H 725→500 (Neutral), UBS 820→730, Citi H 765→732, GS H 777 (CL)</a:t>
            </a:r>
            <a:r>
              <a:rPr lang="en-US" altLang="zh-CN" sz="1600" baseline="30000" noProof="1">
                <a:solidFill>
                  <a:srgbClr val="333333"/>
                </a:solidFill>
                <a:latin typeface="Arial"/>
                <a:ea typeface="楷体"/>
              </a:rPr>
              <a:t>3</a:t>
            </a:r>
            <a:endParaRPr lang="en-US" altLang="zh-CN" sz="1600" noProof="1"/>
          </a:p>
        </p:txBody>
      </p:sp>
      <p:sp>
        <p:nvSpPr>
          <p:cNvPr id="38" name="c15-bg"/>
          <p:cNvSpPr/>
          <p:nvPr/>
        </p:nvSpPr>
        <p:spPr>
          <a:xfrm>
            <a:off x="800100" y="7772400"/>
            <a:ext cx="13233400" cy="508000"/>
          </a:xfrm>
          <a:prstGeom prst="rect">
            <a:avLst/>
          </a:prstGeom>
          <a:solidFill>
            <a:srgbClr val="051C2C"/>
          </a:solidFill>
          <a:ln>
            <a:noFill/>
          </a:ln>
        </p:spPr>
        <p:txBody>
          <a:bodyPr/>
          <a:lstStyle/>
          <a:p>
            <a:endParaRPr lang="zh-CN" altLang="en-US"/>
          </a:p>
        </p:txBody>
      </p:sp>
      <p:sp>
        <p:nvSpPr>
          <p:cNvPr id="39" name="c15-label"/>
          <p:cNvSpPr txBox="1"/>
          <p:nvPr/>
        </p:nvSpPr>
        <p:spPr>
          <a:xfrm>
            <a:off x="1054100" y="7772400"/>
            <a:ext cx="1612900" cy="508000"/>
          </a:xfrm>
          <a:prstGeom prst="rect">
            <a:avLst/>
          </a:prstGeom>
          <a:noFill/>
          <a:ln>
            <a:noFill/>
          </a:ln>
        </p:spPr>
        <p:txBody>
          <a:bodyPr wrap="none" lIns="0" tIns="0" rIns="0" bIns="0" rtlCol="0" anchor="ctr"/>
          <a:lstStyle/>
          <a:p>
            <a:pPr algn="l">
              <a:lnSpc>
                <a:spcPts val="2033"/>
              </a:lnSpc>
            </a:pPr>
            <a:r>
              <a:rPr lang="en-US" sz="1400" noProof="1">
                <a:solidFill>
                  <a:srgbClr val="8FA3B0"/>
                </a:solidFill>
                <a:latin typeface="Arial"/>
                <a:ea typeface="楷体"/>
              </a:rPr>
              <a:t>READ ACROSS</a:t>
            </a:r>
            <a:endParaRPr lang="en-US" sz="1400" noProof="1"/>
          </a:p>
        </p:txBody>
      </p:sp>
      <p:sp>
        <p:nvSpPr>
          <p:cNvPr id="40" name="c15-rule"/>
          <p:cNvSpPr/>
          <p:nvPr/>
        </p:nvSpPr>
        <p:spPr>
          <a:xfrm>
            <a:off x="2667000" y="7772400"/>
            <a:ext cx="10160" cy="508000"/>
          </a:xfrm>
          <a:prstGeom prst="rect">
            <a:avLst/>
          </a:prstGeom>
          <a:solidFill>
            <a:srgbClr val="24435A"/>
          </a:solidFill>
          <a:ln>
            <a:noFill/>
          </a:ln>
        </p:spPr>
        <p:txBody>
          <a:bodyPr/>
          <a:lstStyle/>
          <a:p>
            <a:endParaRPr lang="zh-CN" altLang="en-US"/>
          </a:p>
        </p:txBody>
      </p:sp>
      <p:sp>
        <p:nvSpPr>
          <p:cNvPr id="41" name="c15-text"/>
          <p:cNvSpPr txBox="1"/>
          <p:nvPr/>
        </p:nvSpPr>
        <p:spPr>
          <a:xfrm>
            <a:off x="2921000" y="7772400"/>
            <a:ext cx="10922000" cy="508000"/>
          </a:xfrm>
          <a:prstGeom prst="rect">
            <a:avLst/>
          </a:prstGeom>
          <a:noFill/>
          <a:ln>
            <a:noFill/>
          </a:ln>
        </p:spPr>
        <p:txBody>
          <a:bodyPr wrap="none" lIns="0" tIns="0" rIns="0" bIns="0" rtlCol="0" anchor="ctr"/>
          <a:lstStyle/>
          <a:p>
            <a:pPr algn="l">
              <a:lnSpc>
                <a:spcPts val="2323"/>
              </a:lnSpc>
            </a:pPr>
            <a:r>
              <a:rPr lang="en-US" sz="1600" noProof="1">
                <a:solidFill>
                  <a:srgbClr val="FFFFFF"/>
                </a:solidFill>
                <a:latin typeface="Arial"/>
                <a:ea typeface="楷体"/>
              </a:rPr>
              <a:t>A/H is a relative-value signal, not built into our price target; JPM cut H to Neutral</a:t>
            </a:r>
            <a:endParaRPr lang="en-US" sz="1600" noProof="1"/>
          </a:p>
        </p:txBody>
      </p:sp>
      <p:sp>
        <p:nvSpPr>
          <p:cNvPr id="42" name="panel"/>
          <p:cNvSpPr/>
          <p:nvPr/>
        </p:nvSpPr>
        <p:spPr>
          <a:xfrm>
            <a:off x="14287500" y="1885950"/>
            <a:ext cx="3200400" cy="6394450"/>
          </a:xfrm>
          <a:prstGeom prst="rect">
            <a:avLst/>
          </a:prstGeom>
          <a:solidFill>
            <a:srgbClr val="F2F2F2"/>
          </a:solidFill>
          <a:ln>
            <a:noFill/>
          </a:ln>
        </p:spPr>
        <p:txBody>
          <a:bodyPr/>
          <a:lstStyle/>
          <a:p>
            <a:endParaRPr lang="zh-CN" altLang="en-US"/>
          </a:p>
        </p:txBody>
      </p:sp>
      <p:sp>
        <p:nvSpPr>
          <p:cNvPr id="43" name="panel-kicker"/>
          <p:cNvSpPr txBox="1"/>
          <p:nvPr/>
        </p:nvSpPr>
        <p:spPr>
          <a:xfrm>
            <a:off x="14522450" y="2082800"/>
            <a:ext cx="27813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KEY TAKEAWAYS</a:t>
            </a:r>
            <a:endParaRPr lang="en-US" sz="1400" noProof="1"/>
          </a:p>
        </p:txBody>
      </p:sp>
      <p:sp>
        <p:nvSpPr>
          <p:cNvPr id="44" name="panel-rule-top"/>
          <p:cNvSpPr/>
          <p:nvPr/>
        </p:nvSpPr>
        <p:spPr>
          <a:xfrm>
            <a:off x="14497050" y="2353310"/>
            <a:ext cx="2781300" cy="10160"/>
          </a:xfrm>
          <a:prstGeom prst="rect">
            <a:avLst/>
          </a:prstGeom>
          <a:solidFill>
            <a:srgbClr val="000000"/>
          </a:solidFill>
          <a:ln>
            <a:noFill/>
          </a:ln>
        </p:spPr>
        <p:txBody>
          <a:bodyPr/>
          <a:lstStyle/>
          <a:p>
            <a:endParaRPr lang="zh-CN" altLang="en-US"/>
          </a:p>
        </p:txBody>
      </p:sp>
      <p:sp>
        <p:nvSpPr>
          <p:cNvPr id="45" name="panel-item-1"/>
          <p:cNvSpPr txBox="1"/>
          <p:nvPr/>
        </p:nvSpPr>
        <p:spPr>
          <a:xfrm>
            <a:off x="14497050" y="28448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51C2C"/>
                </a:solidFill>
                <a:latin typeface="Arial"/>
                <a:ea typeface="楷体"/>
              </a:rPr>
              <a:t>• </a:t>
            </a:r>
            <a:r>
              <a:rPr lang="en-US" sz="1600" b="1" noProof="1">
                <a:solidFill>
                  <a:srgbClr val="051C2C"/>
                </a:solidFill>
                <a:latin typeface="Arial"/>
                <a:ea typeface="楷体"/>
              </a:rPr>
              <a:t>At a high plateau</a:t>
            </a:r>
            <a:endParaRPr lang="en-US" sz="1600" noProof="1"/>
          </a:p>
          <a:p>
            <a:pPr marL="203200" algn="l">
              <a:lnSpc>
                <a:spcPts val="2033"/>
              </a:lnSpc>
              <a:spcBef>
                <a:spcPts val="600"/>
              </a:spcBef>
            </a:pPr>
            <a:r>
              <a:rPr lang="en-US" sz="1400" noProof="1">
                <a:solidFill>
                  <a:srgbClr val="333333"/>
                </a:solidFill>
                <a:latin typeface="Arial"/>
                <a:ea typeface="楷体"/>
              </a:rPr>
              <a:t>Hit a record 47-48% for an A+H company in 2026-03, ranged ~34-55% in Q3, converging to 42-43% since mid-August; 35.5% on the 10/21 close</a:t>
            </a:r>
            <a:r>
              <a:rPr lang="en-US" sz="1400" baseline="30000" noProof="1">
                <a:solidFill>
                  <a:srgbClr val="333333"/>
                </a:solidFill>
                <a:latin typeface="Arial"/>
                <a:ea typeface="楷体"/>
              </a:rPr>
              <a:t>1</a:t>
            </a:r>
            <a:endParaRPr lang="en-US" sz="1600" noProof="1"/>
          </a:p>
        </p:txBody>
      </p:sp>
      <p:sp>
        <p:nvSpPr>
          <p:cNvPr id="46" name="panel-sep-1"/>
          <p:cNvSpPr/>
          <p:nvPr/>
        </p:nvSpPr>
        <p:spPr>
          <a:xfrm>
            <a:off x="14497050" y="4629150"/>
            <a:ext cx="2781300" cy="10160"/>
          </a:xfrm>
          <a:prstGeom prst="rect">
            <a:avLst/>
          </a:prstGeom>
          <a:solidFill>
            <a:srgbClr val="CCCCCC"/>
          </a:solidFill>
          <a:ln>
            <a:noFill/>
          </a:ln>
        </p:spPr>
        <p:txBody>
          <a:bodyPr/>
          <a:lstStyle/>
          <a:p>
            <a:endParaRPr lang="zh-CN" altLang="en-US"/>
          </a:p>
        </p:txBody>
      </p:sp>
      <p:sp>
        <p:nvSpPr>
          <p:cNvPr id="47" name="panel-item-2"/>
          <p:cNvSpPr txBox="1"/>
          <p:nvPr/>
        </p:nvSpPr>
        <p:spPr>
          <a:xfrm>
            <a:off x="14497050" y="47625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06BA6"/>
                </a:solidFill>
                <a:latin typeface="Arial"/>
                <a:ea typeface="楷体"/>
              </a:rPr>
              <a:t>• </a:t>
            </a:r>
            <a:r>
              <a:rPr lang="en-US" sz="1600" b="1" noProof="1">
                <a:solidFill>
                  <a:srgbClr val="051C2C"/>
                </a:solidFill>
                <a:latin typeface="Arial"/>
                <a:ea typeface="楷体"/>
              </a:rPr>
              <a:t>Structural support exists</a:t>
            </a:r>
            <a:endParaRPr lang="en-US" sz="1600" noProof="1"/>
          </a:p>
          <a:p>
            <a:pPr marL="203200" algn="l">
              <a:lnSpc>
                <a:spcPts val="2033"/>
              </a:lnSpc>
              <a:spcBef>
                <a:spcPts val="600"/>
              </a:spcBef>
            </a:pPr>
            <a:r>
              <a:rPr lang="en-US" sz="1400" noProof="1">
                <a:solidFill>
                  <a:srgbClr val="333333"/>
                </a:solidFill>
                <a:latin typeface="Arial"/>
                <a:ea typeface="楷体"/>
              </a:rPr>
              <a:t>218mn H float + index flows + scarcity → 25-35% center; placement price HK$628.20 = ~43% paper loss vs 10/21 close2</a:t>
            </a:r>
            <a:r>
              <a:rPr lang="en-US" sz="1400" baseline="30000" noProof="1">
                <a:solidFill>
                  <a:srgbClr val="333333"/>
                </a:solidFill>
                <a:latin typeface="Arial"/>
                <a:ea typeface="楷体"/>
              </a:rPr>
              <a:t>2</a:t>
            </a:r>
            <a:endParaRPr lang="en-US" sz="1600" noProof="1"/>
          </a:p>
        </p:txBody>
      </p:sp>
      <p:sp>
        <p:nvSpPr>
          <p:cNvPr id="48" name="panel-sep-2"/>
          <p:cNvSpPr/>
          <p:nvPr/>
        </p:nvSpPr>
        <p:spPr>
          <a:xfrm>
            <a:off x="14497050" y="6540500"/>
            <a:ext cx="2781300" cy="10160"/>
          </a:xfrm>
          <a:prstGeom prst="rect">
            <a:avLst/>
          </a:prstGeom>
          <a:solidFill>
            <a:srgbClr val="CCCCCC"/>
          </a:solidFill>
          <a:ln>
            <a:noFill/>
          </a:ln>
        </p:spPr>
        <p:txBody>
          <a:bodyPr/>
          <a:lstStyle/>
          <a:p>
            <a:endParaRPr lang="zh-CN" altLang="en-US"/>
          </a:p>
        </p:txBody>
      </p:sp>
      <p:sp>
        <p:nvSpPr>
          <p:cNvPr id="49" name="panel-item-3"/>
          <p:cNvSpPr txBox="1"/>
          <p:nvPr/>
        </p:nvSpPr>
        <p:spPr>
          <a:xfrm>
            <a:off x="14497050" y="6667500"/>
            <a:ext cx="2806700" cy="1651000"/>
          </a:xfrm>
          <a:prstGeom prst="rect">
            <a:avLst/>
          </a:prstGeom>
          <a:noFill/>
          <a:ln>
            <a:noFill/>
          </a:ln>
        </p:spPr>
        <p:txBody>
          <a:bodyPr wrap="square" lIns="0" tIns="0" rIns="0" bIns="0" rtlCol="0" anchor="t"/>
          <a:lstStyle/>
          <a:p>
            <a:pPr algn="l">
              <a:lnSpc>
                <a:spcPts val="2033"/>
              </a:lnSpc>
            </a:pPr>
            <a:r>
              <a:rPr lang="en-US" sz="1400" noProof="1">
                <a:solidFill>
                  <a:srgbClr val="666666"/>
                </a:solidFill>
                <a:latin typeface="Arial"/>
                <a:ea typeface="楷体"/>
              </a:rPr>
              <a:t>• </a:t>
            </a:r>
            <a:r>
              <a:rPr lang="en-US" sz="1600" b="1" noProof="1">
                <a:solidFill>
                  <a:srgbClr val="051C2C"/>
                </a:solidFill>
                <a:latin typeface="Arial"/>
                <a:ea typeface="楷体"/>
              </a:rPr>
              <a:t>A shares relatively favored</a:t>
            </a:r>
            <a:endParaRPr lang="en-US" sz="1600" noProof="1"/>
          </a:p>
          <a:p>
            <a:pPr marL="203200" algn="l">
              <a:lnSpc>
                <a:spcPts val="2033"/>
              </a:lnSpc>
              <a:spcBef>
                <a:spcPts val="600"/>
              </a:spcBef>
            </a:pPr>
            <a:r>
              <a:rPr lang="en-US" sz="1400" noProof="1">
                <a:solidFill>
                  <a:srgbClr val="333333"/>
                </a:solidFill>
                <a:latin typeface="Arial"/>
                <a:ea typeface="楷体"/>
              </a:rPr>
              <a:t>MS Top Pick switched H→A; Bernstein upgraded H to Outperform 7/16 — identical ratings, A preference from MS3</a:t>
            </a:r>
            <a:r>
              <a:rPr lang="en-US" sz="1400" baseline="30000" noProof="1">
                <a:solidFill>
                  <a:srgbClr val="333333"/>
                </a:solidFill>
                <a:latin typeface="Arial"/>
                <a:ea typeface="楷体"/>
              </a:rPr>
              <a:t>3</a:t>
            </a:r>
            <a:endParaRPr lang="en-US" sz="1600" noProof="1"/>
          </a:p>
        </p:txBody>
      </p:sp>
      <p:sp>
        <p:nvSpPr>
          <p:cNvPr id="50"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Premium = H close × HKD/CNY ÷ A close − 1 (H HK$360.00 (-12.58%) ÷ A RMB227.90, estimated at the 10/9 CFETS central parity rate 0.85798; 10/21 parity not obtained); path: 6.7% discount at issue (2025-05 pricing-day basis), ~45% in 2025-07 (JPM), 47-48% in 2026-03 (Bernstein citing BNEF, midpoint plotted), ~43% on 2026-09-10 (Macquarie). 2. Target premiums are each institution's latest assumption (GS implied by TP, HSBC, Macquarie cut from 25%, JPM benchmarking TSMC ADR, BofA on a float basis), not our forecasts; the placement paper loss is computed off the 10/21 close of HK$360.00. 3. The 25-35% center is this report's judgment (structural factors + spectrum weighting); Macquarie's view in its 2026-09-11 report p.10–11; Bernstein's H-share upgrade in its 2026-07-16 report.</a:t>
            </a:r>
            <a:endParaRPr lang="en-US" sz="1400" noProof="1"/>
          </a:p>
        </p:txBody>
      </p:sp>
      <p:sp>
        <p:nvSpPr>
          <p:cNvPr id="51"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52"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Tencent quotes, CFETS, company announcements, JPM, Macquarie (10/21)</a:t>
            </a:r>
            <a:endParaRPr lang="en-US" sz="1400" noProof="1"/>
          </a:p>
        </p:txBody>
      </p:sp>
      <p:sp>
        <p:nvSpPr>
          <p:cNvPr id="53"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54"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18</a:t>
            </a:r>
            <a:endParaRPr lang="en-US" sz="1400" noProof="1"/>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03 Market Expectations &amp; Non-Consensus › De-CATL Trend</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De-CATL goes systemic: Li Auto's 'Lianshan' 5C enters production — but direct exposure is only ~3-4%; 0.082 was tax/mix, not switching</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Our call: de-CATL mainly caps the multiple — direct exposure only ~3-4% of shipments; 3Q26 was tax/mix, not switching; narrative risk persists</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p2l-bg"/>
          <p:cNvSpPr/>
          <p:nvPr/>
        </p:nvSpPr>
        <p:spPr>
          <a:xfrm>
            <a:off x="800100" y="1885950"/>
            <a:ext cx="6489700" cy="6657340"/>
          </a:xfrm>
          <a:prstGeom prst="rect">
            <a:avLst/>
          </a:prstGeom>
          <a:solidFill>
            <a:srgbClr val="E3F2FD"/>
          </a:solidFill>
          <a:ln>
            <a:noFill/>
          </a:ln>
        </p:spPr>
        <p:txBody>
          <a:bodyPr/>
          <a:lstStyle/>
          <a:p>
            <a:endParaRPr lang="zh-CN" altLang="en-US"/>
          </a:p>
        </p:txBody>
      </p:sp>
      <p:sp>
        <p:nvSpPr>
          <p:cNvPr id="7" name="p2l-kicker"/>
          <p:cNvSpPr txBox="1"/>
          <p:nvPr/>
        </p:nvSpPr>
        <p:spPr>
          <a:xfrm>
            <a:off x="1054100" y="2108200"/>
            <a:ext cx="55880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Evidence supporting the de-CATL narrative</a:t>
            </a:r>
            <a:r>
              <a:rPr lang="en-US" sz="1400" baseline="30000" noProof="1">
                <a:solidFill>
                  <a:srgbClr val="666666"/>
                </a:solidFill>
                <a:latin typeface="Arial"/>
                <a:ea typeface="楷体"/>
              </a:rPr>
              <a:t>1</a:t>
            </a:r>
            <a:endParaRPr lang="en-US" sz="1400" noProof="1"/>
          </a:p>
        </p:txBody>
      </p:sp>
      <p:sp>
        <p:nvSpPr>
          <p:cNvPr id="8" name="p2l-claim"/>
          <p:cNvSpPr txBox="1"/>
          <p:nvPr/>
        </p:nvSpPr>
        <p:spPr>
          <a:xfrm>
            <a:off x="1054100" y="2413000"/>
            <a:ext cx="5981700" cy="584200"/>
          </a:xfrm>
          <a:prstGeom prst="rect">
            <a:avLst/>
          </a:prstGeom>
          <a:noFill/>
          <a:ln>
            <a:noFill/>
          </a:ln>
        </p:spPr>
        <p:txBody>
          <a:bodyPr wrap="square" lIns="0" tIns="0" rIns="0" bIns="0" rtlCol="0" anchor="t"/>
          <a:lstStyle/>
          <a:p>
            <a:pPr algn="l">
              <a:lnSpc>
                <a:spcPts val="2614"/>
              </a:lnSpc>
            </a:pPr>
            <a:r>
              <a:rPr lang="en-US" sz="1800" b="1" noProof="1">
                <a:solidFill>
                  <a:srgbClr val="051C2C"/>
                </a:solidFill>
                <a:latin typeface="Georgia" panose="02040502050405020303" pitchFamily="18" charset="0"/>
                <a:ea typeface="楷体"/>
              </a:rPr>
              <a:t>In-house + second source: from rhetoric to models and orders</a:t>
            </a:r>
            <a:endParaRPr lang="en-US" sz="1800" noProof="1">
              <a:latin typeface="Georgia" panose="02040502050405020303" pitchFamily="18" charset="0"/>
            </a:endParaRPr>
          </a:p>
        </p:txBody>
      </p:sp>
      <p:sp>
        <p:nvSpPr>
          <p:cNvPr id="9" name="p2l-rule-0"/>
          <p:cNvSpPr/>
          <p:nvPr/>
        </p:nvSpPr>
        <p:spPr>
          <a:xfrm>
            <a:off x="1054100" y="3124200"/>
            <a:ext cx="5981700" cy="10160"/>
          </a:xfrm>
          <a:prstGeom prst="rect">
            <a:avLst/>
          </a:prstGeom>
          <a:solidFill>
            <a:srgbClr val="000000"/>
          </a:solidFill>
          <a:ln>
            <a:noFill/>
          </a:ln>
        </p:spPr>
        <p:txBody>
          <a:bodyPr/>
          <a:lstStyle/>
          <a:p>
            <a:endParaRPr lang="zh-CN" altLang="en-US"/>
          </a:p>
        </p:txBody>
      </p:sp>
      <p:sp>
        <p:nvSpPr>
          <p:cNvPr id="10" name="p2l-d1-title"/>
          <p:cNvSpPr txBox="1"/>
          <p:nvPr/>
        </p:nvSpPr>
        <p:spPr>
          <a:xfrm>
            <a:off x="1054100" y="3383758"/>
            <a:ext cx="5981700" cy="20701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Georgia"/>
                <a:ea typeface="楷体"/>
              </a:rPr>
              <a:t>Li Auto i6: in-house 5C contracted to Sunwoda + CALB</a:t>
            </a:r>
            <a:endParaRPr lang="en-US" sz="1600" noProof="1"/>
          </a:p>
        </p:txBody>
      </p:sp>
      <p:sp>
        <p:nvSpPr>
          <p:cNvPr id="11" name="p2l-d1-body"/>
          <p:cNvSpPr txBox="1"/>
          <p:nvPr/>
        </p:nvSpPr>
        <p:spPr>
          <a:xfrm>
            <a:off x="1054100" y="3612358"/>
            <a:ext cx="5981700" cy="5080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In-house pack; launch end-Oct, deliveries Nov; i9 first batch still CATL 5C, switches after ramp — gradual, not a hard cut</a:t>
            </a:r>
            <a:r>
              <a:rPr lang="en-US" sz="1400" baseline="30000" noProof="1">
                <a:solidFill>
                  <a:srgbClr val="333333"/>
                </a:solidFill>
                <a:latin typeface="Arial"/>
                <a:ea typeface="楷体"/>
              </a:rPr>
              <a:t>1</a:t>
            </a:r>
            <a:endParaRPr lang="en-US" sz="1400" noProof="1"/>
          </a:p>
        </p:txBody>
      </p:sp>
      <p:sp>
        <p:nvSpPr>
          <p:cNvPr id="12" name="p2l-rule-1"/>
          <p:cNvSpPr/>
          <p:nvPr/>
        </p:nvSpPr>
        <p:spPr>
          <a:xfrm>
            <a:off x="1054100" y="4411980"/>
            <a:ext cx="5981700" cy="10160"/>
          </a:xfrm>
          <a:prstGeom prst="rect">
            <a:avLst/>
          </a:prstGeom>
          <a:solidFill>
            <a:srgbClr val="CCCCCC"/>
          </a:solidFill>
          <a:ln>
            <a:noFill/>
          </a:ln>
        </p:spPr>
        <p:txBody>
          <a:bodyPr/>
          <a:lstStyle/>
          <a:p>
            <a:endParaRPr lang="zh-CN" altLang="en-US"/>
          </a:p>
        </p:txBody>
      </p:sp>
      <p:sp>
        <p:nvSpPr>
          <p:cNvPr id="13" name="p2l-d2-title"/>
          <p:cNvSpPr txBox="1"/>
          <p:nvPr/>
        </p:nvSpPr>
        <p:spPr>
          <a:xfrm>
            <a:off x="1054100" y="4598670"/>
            <a:ext cx="5981700" cy="20701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Georgia"/>
                <a:ea typeface="楷体"/>
              </a:rPr>
              <a:t>Xiaomi 'Longjia battery': absent from Pengcheng series</a:t>
            </a:r>
            <a:endParaRPr lang="en-US" sz="1600" noProof="1"/>
          </a:p>
        </p:txBody>
      </p:sp>
      <p:sp>
        <p:nvSpPr>
          <p:cNvPr id="14" name="p2l-d2-body"/>
          <p:cNvSpPr txBox="1"/>
          <p:nvPr/>
        </p:nvSpPr>
        <p:spPr>
          <a:xfrm>
            <a:off x="1054100" y="4827270"/>
            <a:ext cx="5981700" cy="5080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CALB/Sunwoda supply cells, Xiaomi leads specs &amp; BMS; SU7/YU7 volume still CATL; Leapmotor claims 100% in-house cells, XPeng makes own packs</a:t>
            </a:r>
            <a:r>
              <a:rPr lang="en-US" sz="1400" baseline="30000" noProof="1">
                <a:solidFill>
                  <a:srgbClr val="333333"/>
                </a:solidFill>
                <a:latin typeface="Arial"/>
                <a:ea typeface="楷体"/>
              </a:rPr>
              <a:t>1</a:t>
            </a:r>
            <a:endParaRPr lang="en-US" sz="1400" noProof="1"/>
          </a:p>
        </p:txBody>
      </p:sp>
      <p:sp>
        <p:nvSpPr>
          <p:cNvPr id="15" name="p2l-rule-2"/>
          <p:cNvSpPr/>
          <p:nvPr/>
        </p:nvSpPr>
        <p:spPr>
          <a:xfrm>
            <a:off x="1054100" y="5626892"/>
            <a:ext cx="5981700" cy="10160"/>
          </a:xfrm>
          <a:prstGeom prst="rect">
            <a:avLst/>
          </a:prstGeom>
          <a:solidFill>
            <a:srgbClr val="CCCCCC"/>
          </a:solidFill>
          <a:ln>
            <a:noFill/>
          </a:ln>
        </p:spPr>
        <p:txBody>
          <a:bodyPr/>
          <a:lstStyle/>
          <a:p>
            <a:endParaRPr lang="zh-CN" altLang="en-US"/>
          </a:p>
        </p:txBody>
      </p:sp>
      <p:sp>
        <p:nvSpPr>
          <p:cNvPr id="16" name="p2l-d3-title"/>
          <p:cNvSpPr txBox="1"/>
          <p:nvPr/>
        </p:nvSpPr>
        <p:spPr>
          <a:xfrm>
            <a:off x="1054100" y="5860571"/>
            <a:ext cx="5981700" cy="20701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Georgia"/>
                <a:ea typeface="楷体"/>
              </a:rPr>
              <a:t>Tier-2s win orders that once belonged to CATL</a:t>
            </a:r>
            <a:endParaRPr lang="en-US" sz="1600" noProof="1"/>
          </a:p>
        </p:txBody>
      </p:sp>
      <p:sp>
        <p:nvSpPr>
          <p:cNvPr id="17" name="p2l-d3-body"/>
          <p:cNvSpPr txBox="1"/>
          <p:nvPr/>
        </p:nvSpPr>
        <p:spPr>
          <a:xfrm>
            <a:off x="1054100" y="6089171"/>
            <a:ext cx="5981700" cy="5080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EVE-Fluence 206GWh ESS framework (Fluence named a deep-cooperation client in CATL's 2022 annual report); split orders in ESS centralized procurement becoming routine</a:t>
            </a:r>
            <a:r>
              <a:rPr lang="en-US" sz="1400" baseline="30000" noProof="1">
                <a:solidFill>
                  <a:srgbClr val="333333"/>
                </a:solidFill>
                <a:latin typeface="Arial"/>
                <a:ea typeface="楷体"/>
              </a:rPr>
              <a:t>1</a:t>
            </a:r>
            <a:endParaRPr lang="en-US" sz="1400" noProof="1"/>
          </a:p>
        </p:txBody>
      </p:sp>
      <p:sp>
        <p:nvSpPr>
          <p:cNvPr id="18" name="p2l-rule-3"/>
          <p:cNvSpPr/>
          <p:nvPr/>
        </p:nvSpPr>
        <p:spPr>
          <a:xfrm>
            <a:off x="1054100" y="7147561"/>
            <a:ext cx="5981700" cy="10160"/>
          </a:xfrm>
          <a:prstGeom prst="rect">
            <a:avLst/>
          </a:prstGeom>
          <a:solidFill>
            <a:srgbClr val="CCCCCC"/>
          </a:solidFill>
          <a:ln>
            <a:noFill/>
          </a:ln>
        </p:spPr>
        <p:txBody>
          <a:bodyPr/>
          <a:lstStyle/>
          <a:p>
            <a:endParaRPr lang="zh-CN" altLang="en-US"/>
          </a:p>
        </p:txBody>
      </p:sp>
      <p:sp>
        <p:nvSpPr>
          <p:cNvPr id="19" name="p2l-d4-title"/>
          <p:cNvSpPr txBox="1"/>
          <p:nvPr/>
        </p:nvSpPr>
        <p:spPr>
          <a:xfrm>
            <a:off x="1054100" y="7391400"/>
            <a:ext cx="5981700" cy="20701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Georgia"/>
                <a:ea typeface="楷体"/>
              </a:rPr>
              <a:t>September's market vote</a:t>
            </a:r>
            <a:endParaRPr lang="en-US" sz="1600" noProof="1"/>
          </a:p>
        </p:txBody>
      </p:sp>
      <p:sp>
        <p:nvSpPr>
          <p:cNvPr id="20" name="p2l-d4-body"/>
          <p:cNvSpPr txBox="1"/>
          <p:nvPr/>
        </p:nvSpPr>
        <p:spPr>
          <a:xfrm>
            <a:off x="1054100" y="7620000"/>
            <a:ext cx="5981700" cy="5080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CATL A/H -19% in one month vs CSI 300 -6%; Sunwoda +28%, Gotion +11% over the same period — the narrative is being priced</a:t>
            </a:r>
            <a:r>
              <a:rPr lang="en-US" sz="1400" baseline="30000" noProof="1">
                <a:solidFill>
                  <a:srgbClr val="333333"/>
                </a:solidFill>
                <a:latin typeface="Arial"/>
                <a:ea typeface="楷体"/>
              </a:rPr>
              <a:t>3</a:t>
            </a:r>
            <a:endParaRPr lang="en-US" sz="1400" noProof="1"/>
          </a:p>
        </p:txBody>
      </p:sp>
      <p:sp>
        <p:nvSpPr>
          <p:cNvPr id="21" name="p2r-bg"/>
          <p:cNvSpPr/>
          <p:nvPr/>
        </p:nvSpPr>
        <p:spPr>
          <a:xfrm>
            <a:off x="7543800" y="1885950"/>
            <a:ext cx="6489700" cy="6657340"/>
          </a:xfrm>
          <a:prstGeom prst="rect">
            <a:avLst/>
          </a:prstGeom>
          <a:solidFill>
            <a:srgbClr val="F2F2F2"/>
          </a:solidFill>
          <a:ln>
            <a:noFill/>
          </a:ln>
        </p:spPr>
        <p:txBody>
          <a:bodyPr/>
          <a:lstStyle/>
          <a:p>
            <a:endParaRPr lang="zh-CN" altLang="en-US"/>
          </a:p>
        </p:txBody>
      </p:sp>
      <p:sp>
        <p:nvSpPr>
          <p:cNvPr id="22" name="p2r-kicker"/>
          <p:cNvSpPr txBox="1"/>
          <p:nvPr/>
        </p:nvSpPr>
        <p:spPr>
          <a:xfrm>
            <a:off x="7797800" y="2108200"/>
            <a:ext cx="55880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Evidence challenging the de-CATL narrative</a:t>
            </a:r>
            <a:r>
              <a:rPr lang="en-US" sz="1400" baseline="30000" noProof="1">
                <a:solidFill>
                  <a:srgbClr val="666666"/>
                </a:solidFill>
                <a:latin typeface="Arial"/>
                <a:ea typeface="楷体"/>
              </a:rPr>
              <a:t>2</a:t>
            </a:r>
            <a:endParaRPr lang="en-US" sz="1400" noProof="1"/>
          </a:p>
        </p:txBody>
      </p:sp>
      <p:sp>
        <p:nvSpPr>
          <p:cNvPr id="23" name="p2r-claim"/>
          <p:cNvSpPr txBox="1"/>
          <p:nvPr/>
        </p:nvSpPr>
        <p:spPr>
          <a:xfrm>
            <a:off x="7797800" y="2413000"/>
            <a:ext cx="5981700" cy="584200"/>
          </a:xfrm>
          <a:prstGeom prst="rect">
            <a:avLst/>
          </a:prstGeom>
          <a:noFill/>
          <a:ln>
            <a:noFill/>
          </a:ln>
        </p:spPr>
        <p:txBody>
          <a:bodyPr wrap="square" lIns="0" tIns="0" rIns="0" bIns="0" rtlCol="0" anchor="t"/>
          <a:lstStyle/>
          <a:p>
            <a:pPr algn="l">
              <a:lnSpc>
                <a:spcPts val="2614"/>
              </a:lnSpc>
            </a:pPr>
            <a:r>
              <a:rPr lang="en-US" sz="1800" b="1" noProof="1">
                <a:solidFill>
                  <a:srgbClr val="051C2C"/>
                </a:solidFill>
                <a:latin typeface="Georgia" panose="02040502050405020303" pitchFamily="18" charset="0"/>
                <a:ea typeface="楷体"/>
              </a:rPr>
              <a:t>Small direct exposure: the misjudgment is the de-CATL pricing</a:t>
            </a:r>
            <a:r>
              <a:rPr lang="en-US" sz="1800" b="1" baseline="30000" noProof="1">
                <a:solidFill>
                  <a:srgbClr val="051C2C"/>
                </a:solidFill>
                <a:latin typeface="Georgia" panose="02040502050405020303" pitchFamily="18" charset="0"/>
                <a:ea typeface="楷体"/>
              </a:rPr>
              <a:t>2</a:t>
            </a:r>
            <a:endParaRPr lang="en-US" sz="1800" noProof="1">
              <a:latin typeface="Georgia" panose="02040502050405020303" pitchFamily="18" charset="0"/>
            </a:endParaRPr>
          </a:p>
        </p:txBody>
      </p:sp>
      <p:sp>
        <p:nvSpPr>
          <p:cNvPr id="24" name="p2r-rule-0"/>
          <p:cNvSpPr/>
          <p:nvPr/>
        </p:nvSpPr>
        <p:spPr>
          <a:xfrm>
            <a:off x="7797800" y="3124200"/>
            <a:ext cx="5981700" cy="10160"/>
          </a:xfrm>
          <a:prstGeom prst="rect">
            <a:avLst/>
          </a:prstGeom>
          <a:solidFill>
            <a:srgbClr val="000000"/>
          </a:solidFill>
          <a:ln>
            <a:noFill/>
          </a:ln>
        </p:spPr>
        <p:txBody>
          <a:bodyPr/>
          <a:lstStyle/>
          <a:p>
            <a:endParaRPr lang="zh-CN" altLang="en-US"/>
          </a:p>
        </p:txBody>
      </p:sp>
      <p:sp>
        <p:nvSpPr>
          <p:cNvPr id="25" name="p2r-d1-title"/>
          <p:cNvSpPr txBox="1"/>
          <p:nvPr/>
        </p:nvSpPr>
        <p:spPr>
          <a:xfrm>
            <a:off x="7797800" y="3383758"/>
            <a:ext cx="5981700" cy="20701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Georgia"/>
                <a:ea typeface="楷体"/>
              </a:rPr>
              <a:t>Direct exposure only ~3-4% of shipments</a:t>
            </a:r>
            <a:endParaRPr lang="en-US" sz="1600" noProof="1"/>
          </a:p>
        </p:txBody>
      </p:sp>
      <p:sp>
        <p:nvSpPr>
          <p:cNvPr id="26" name="p2r-d1-body"/>
          <p:cNvSpPr txBox="1"/>
          <p:nvPr/>
        </p:nvSpPr>
        <p:spPr>
          <a:xfrm>
            <a:off x="7797800" y="3612358"/>
            <a:ext cx="5981700" cy="5080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Xiaomi + Li Auto combined just 3-4% of total shipments; diversification is a gradual, multi-platform, multi-cycle process, not replacement</a:t>
            </a:r>
            <a:r>
              <a:rPr lang="en-US" sz="1400" baseline="30000" noProof="1">
                <a:solidFill>
                  <a:srgbClr val="333333"/>
                </a:solidFill>
                <a:latin typeface="Arial"/>
                <a:ea typeface="楷体"/>
              </a:rPr>
              <a:t>2</a:t>
            </a:r>
            <a:endParaRPr lang="en-US" sz="1400" noProof="1"/>
          </a:p>
        </p:txBody>
      </p:sp>
      <p:sp>
        <p:nvSpPr>
          <p:cNvPr id="27" name="p2r-rule-1"/>
          <p:cNvSpPr/>
          <p:nvPr/>
        </p:nvSpPr>
        <p:spPr>
          <a:xfrm>
            <a:off x="7797800" y="4411980"/>
            <a:ext cx="5981700" cy="10160"/>
          </a:xfrm>
          <a:prstGeom prst="rect">
            <a:avLst/>
          </a:prstGeom>
          <a:solidFill>
            <a:srgbClr val="CCCCCC"/>
          </a:solidFill>
          <a:ln>
            <a:noFill/>
          </a:ln>
        </p:spPr>
        <p:txBody>
          <a:bodyPr/>
          <a:lstStyle/>
          <a:p>
            <a:endParaRPr lang="zh-CN" altLang="en-US"/>
          </a:p>
        </p:txBody>
      </p:sp>
      <p:sp>
        <p:nvSpPr>
          <p:cNvPr id="28" name="p2r-d2-title"/>
          <p:cNvSpPr txBox="1"/>
          <p:nvPr/>
        </p:nvSpPr>
        <p:spPr>
          <a:xfrm>
            <a:off x="7797800" y="4598670"/>
            <a:ext cx="5981700" cy="20701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Georgia"/>
                <a:ea typeface="楷体"/>
              </a:rPr>
              <a:t>Share rising, not falling</a:t>
            </a:r>
            <a:endParaRPr lang="en-US" sz="1600" noProof="1"/>
          </a:p>
        </p:txBody>
      </p:sp>
      <p:sp>
        <p:nvSpPr>
          <p:cNvPr id="29" name="p2r-d2-body"/>
          <p:cNvSpPr txBox="1"/>
          <p:nvPr/>
        </p:nvSpPr>
        <p:spPr>
          <a:xfrm>
            <a:off x="7797800" y="4827270"/>
            <a:ext cx="5981700" cy="5080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Domestic PV share 44% in the first 8 months (+3pct), 56% ex-BYD; NIO wallet share recovered 60%→77%</a:t>
            </a:r>
            <a:r>
              <a:rPr lang="en-US" sz="1400" baseline="30000" noProof="1">
                <a:solidFill>
                  <a:srgbClr val="333333"/>
                </a:solidFill>
                <a:latin typeface="Arial"/>
                <a:ea typeface="楷体"/>
              </a:rPr>
              <a:t>2</a:t>
            </a:r>
            <a:endParaRPr lang="en-US" sz="1400" noProof="1"/>
          </a:p>
        </p:txBody>
      </p:sp>
      <p:sp>
        <p:nvSpPr>
          <p:cNvPr id="30" name="p2r-rule-2"/>
          <p:cNvSpPr/>
          <p:nvPr/>
        </p:nvSpPr>
        <p:spPr>
          <a:xfrm>
            <a:off x="7797800" y="5626892"/>
            <a:ext cx="5981700" cy="10160"/>
          </a:xfrm>
          <a:prstGeom prst="rect">
            <a:avLst/>
          </a:prstGeom>
          <a:solidFill>
            <a:srgbClr val="CCCCCC"/>
          </a:solidFill>
          <a:ln>
            <a:noFill/>
          </a:ln>
        </p:spPr>
        <p:txBody>
          <a:bodyPr/>
          <a:lstStyle/>
          <a:p>
            <a:endParaRPr lang="zh-CN" altLang="en-US"/>
          </a:p>
        </p:txBody>
      </p:sp>
      <p:sp>
        <p:nvSpPr>
          <p:cNvPr id="31" name="p2r-d3-title"/>
          <p:cNvSpPr txBox="1"/>
          <p:nvPr/>
        </p:nvSpPr>
        <p:spPr>
          <a:xfrm>
            <a:off x="7797800" y="5860571"/>
            <a:ext cx="5981700" cy="20701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Georgia"/>
                <a:ea typeface="楷体"/>
              </a:rPr>
              <a:t>Tier-2 quality and profit chasm</a:t>
            </a:r>
            <a:endParaRPr lang="en-US" sz="1600" noProof="1"/>
          </a:p>
        </p:txBody>
      </p:sp>
      <p:sp>
        <p:nvSpPr>
          <p:cNvPr id="32" name="p2r-d3-body"/>
          <p:cNvSpPr txBox="1"/>
          <p:nvPr/>
        </p:nvSpPr>
        <p:spPr>
          <a:xfrm>
            <a:off x="7797800" y="6089171"/>
            <a:ext cx="5981700" cy="5080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Sunwoda cell defect recall of 38k Zeekr units, CALB swelling incidents; tier-2 combined profit less than 1/6 of CATL's, some with cash for only 2-5 quarters</a:t>
            </a:r>
            <a:r>
              <a:rPr lang="en-US" sz="1400" baseline="30000" noProof="1">
                <a:solidFill>
                  <a:srgbClr val="333333"/>
                </a:solidFill>
                <a:latin typeface="Arial"/>
                <a:ea typeface="楷体"/>
              </a:rPr>
              <a:t>2</a:t>
            </a:r>
            <a:endParaRPr lang="en-US" sz="1400" noProof="1"/>
          </a:p>
        </p:txBody>
      </p:sp>
      <p:sp>
        <p:nvSpPr>
          <p:cNvPr id="33" name="p2r-rule-3"/>
          <p:cNvSpPr/>
          <p:nvPr/>
        </p:nvSpPr>
        <p:spPr>
          <a:xfrm>
            <a:off x="7797800" y="7147561"/>
            <a:ext cx="5981700" cy="10160"/>
          </a:xfrm>
          <a:prstGeom prst="rect">
            <a:avLst/>
          </a:prstGeom>
          <a:solidFill>
            <a:srgbClr val="CCCCCC"/>
          </a:solidFill>
          <a:ln>
            <a:noFill/>
          </a:ln>
        </p:spPr>
        <p:txBody>
          <a:bodyPr/>
          <a:lstStyle/>
          <a:p>
            <a:endParaRPr lang="zh-CN" altLang="en-US"/>
          </a:p>
        </p:txBody>
      </p:sp>
      <p:sp>
        <p:nvSpPr>
          <p:cNvPr id="34" name="p2r-d4-title"/>
          <p:cNvSpPr txBox="1"/>
          <p:nvPr/>
        </p:nvSpPr>
        <p:spPr>
          <a:xfrm>
            <a:off x="7797800" y="7391400"/>
            <a:ext cx="5981700" cy="20701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Georgia"/>
                <a:ea typeface="楷体"/>
              </a:rPr>
              <a:t>Official and industry endorsement</a:t>
            </a:r>
            <a:endParaRPr lang="en-US" sz="1600" noProof="1"/>
          </a:p>
        </p:txBody>
      </p:sp>
      <p:sp>
        <p:nvSpPr>
          <p:cNvPr id="35" name="p2r-d4-body"/>
          <p:cNvSpPr txBox="1"/>
          <p:nvPr/>
        </p:nvSpPr>
        <p:spPr>
          <a:xfrm>
            <a:off x="7797800" y="7620000"/>
            <a:ext cx="5981700" cy="5080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MIIT News Center 9/22: 'The de-CATL narrative is misguided'; Li Auto-CATL five-year comprehensive strategic partnership, Seres wallet 96.7%</a:t>
            </a:r>
            <a:r>
              <a:rPr lang="en-US" sz="1400" baseline="30000" noProof="1">
                <a:solidFill>
                  <a:srgbClr val="333333"/>
                </a:solidFill>
                <a:latin typeface="Arial"/>
                <a:ea typeface="楷体"/>
              </a:rPr>
              <a:t>2</a:t>
            </a:r>
            <a:endParaRPr lang="en-US" sz="1400" noProof="1"/>
          </a:p>
        </p:txBody>
      </p:sp>
      <p:sp>
        <p:nvSpPr>
          <p:cNvPr id="36" name="panel"/>
          <p:cNvSpPr/>
          <p:nvPr/>
        </p:nvSpPr>
        <p:spPr>
          <a:xfrm>
            <a:off x="14287500" y="1885950"/>
            <a:ext cx="3200400" cy="6647180"/>
          </a:xfrm>
          <a:prstGeom prst="rect">
            <a:avLst/>
          </a:prstGeom>
          <a:solidFill>
            <a:srgbClr val="F2F2F2"/>
          </a:solidFill>
          <a:ln>
            <a:noFill/>
          </a:ln>
        </p:spPr>
        <p:txBody>
          <a:bodyPr/>
          <a:lstStyle/>
          <a:p>
            <a:endParaRPr lang="zh-CN" altLang="en-US"/>
          </a:p>
        </p:txBody>
      </p:sp>
      <p:sp>
        <p:nvSpPr>
          <p:cNvPr id="37" name="panel-kicker"/>
          <p:cNvSpPr txBox="1"/>
          <p:nvPr/>
        </p:nvSpPr>
        <p:spPr>
          <a:xfrm>
            <a:off x="14522450" y="2082800"/>
            <a:ext cx="27813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KEY TAKEAWAYS</a:t>
            </a:r>
            <a:endParaRPr lang="en-US" sz="1400" noProof="1"/>
          </a:p>
        </p:txBody>
      </p:sp>
      <p:sp>
        <p:nvSpPr>
          <p:cNvPr id="38" name="panel-rule-top"/>
          <p:cNvSpPr/>
          <p:nvPr/>
        </p:nvSpPr>
        <p:spPr>
          <a:xfrm>
            <a:off x="14497050" y="2353310"/>
            <a:ext cx="2781300" cy="10160"/>
          </a:xfrm>
          <a:prstGeom prst="rect">
            <a:avLst/>
          </a:prstGeom>
          <a:solidFill>
            <a:srgbClr val="000000"/>
          </a:solidFill>
          <a:ln>
            <a:noFill/>
          </a:ln>
        </p:spPr>
        <p:txBody>
          <a:bodyPr/>
          <a:lstStyle/>
          <a:p>
            <a:endParaRPr lang="zh-CN" altLang="en-US"/>
          </a:p>
        </p:txBody>
      </p:sp>
      <p:sp>
        <p:nvSpPr>
          <p:cNvPr id="39" name="panel-item-1"/>
          <p:cNvSpPr txBox="1"/>
          <p:nvPr/>
        </p:nvSpPr>
        <p:spPr>
          <a:xfrm>
            <a:off x="14497050" y="2544809"/>
            <a:ext cx="2781300" cy="1651000"/>
          </a:xfrm>
          <a:prstGeom prst="rect">
            <a:avLst/>
          </a:prstGeom>
          <a:noFill/>
          <a:ln>
            <a:noFill/>
          </a:ln>
        </p:spPr>
        <p:txBody>
          <a:bodyPr wrap="square" lIns="0" tIns="0" rIns="0" bIns="0" rtlCol="0" anchor="t"/>
          <a:lstStyle/>
          <a:p>
            <a:pPr algn="l">
              <a:lnSpc>
                <a:spcPts val="2033"/>
              </a:lnSpc>
            </a:pPr>
            <a:r>
              <a:rPr lang="en-US" sz="1600" noProof="1">
                <a:solidFill>
                  <a:srgbClr val="051C2C"/>
                </a:solidFill>
                <a:latin typeface="Arial"/>
                <a:ea typeface="楷体"/>
              </a:rPr>
              <a:t>• </a:t>
            </a:r>
            <a:r>
              <a:rPr lang="en-US" sz="1600" b="1" noProof="1">
                <a:solidFill>
                  <a:srgbClr val="051C2C"/>
                </a:solidFill>
                <a:latin typeface="Arial" panose="020B0604020202020204" pitchFamily="34" charset="0"/>
                <a:ea typeface="楷体"/>
                <a:cs typeface="Arial" panose="020B0604020202020204" pitchFamily="34" charset="0"/>
              </a:rPr>
              <a:t>Caps the multiple; no order-switching hit to EPS</a:t>
            </a:r>
            <a:endParaRPr lang="en-US" b="1" noProof="1">
              <a:latin typeface="Arial" panose="020B0604020202020204" pitchFamily="34" charset="0"/>
              <a:cs typeface="Arial" panose="020B0604020202020204" pitchFamily="34" charset="0"/>
            </a:endParaRPr>
          </a:p>
          <a:p>
            <a:pPr marL="203200" algn="l">
              <a:lnSpc>
                <a:spcPts val="2033"/>
              </a:lnSpc>
              <a:spcBef>
                <a:spcPts val="600"/>
              </a:spcBef>
            </a:pPr>
            <a:r>
              <a:rPr lang="en-US" sz="1400" noProof="1">
                <a:solidFill>
                  <a:srgbClr val="333333"/>
                </a:solidFill>
                <a:latin typeface="Arial"/>
                <a:ea typeface="楷体"/>
              </a:rPr>
              <a:t>Our call: de-CATL caps the multiple, not the 2027 earnings path; diversification is gradual (i9 first batch still CATL)</a:t>
            </a:r>
            <a:endParaRPr lang="en-US" sz="1600" noProof="1"/>
          </a:p>
        </p:txBody>
      </p:sp>
      <p:sp>
        <p:nvSpPr>
          <p:cNvPr id="40" name="panel-sep-1"/>
          <p:cNvSpPr/>
          <p:nvPr/>
        </p:nvSpPr>
        <p:spPr>
          <a:xfrm>
            <a:off x="14497050" y="4327889"/>
            <a:ext cx="2781300" cy="10160"/>
          </a:xfrm>
          <a:prstGeom prst="rect">
            <a:avLst/>
          </a:prstGeom>
          <a:solidFill>
            <a:srgbClr val="CCCCCC"/>
          </a:solidFill>
          <a:ln>
            <a:noFill/>
          </a:ln>
        </p:spPr>
        <p:txBody>
          <a:bodyPr/>
          <a:lstStyle/>
          <a:p>
            <a:endParaRPr lang="zh-CN" altLang="en-US"/>
          </a:p>
        </p:txBody>
      </p:sp>
      <p:sp>
        <p:nvSpPr>
          <p:cNvPr id="41" name="panel-item-2"/>
          <p:cNvSpPr txBox="1"/>
          <p:nvPr/>
        </p:nvSpPr>
        <p:spPr>
          <a:xfrm>
            <a:off x="14497050" y="4461239"/>
            <a:ext cx="2806700" cy="1651000"/>
          </a:xfrm>
          <a:prstGeom prst="rect">
            <a:avLst/>
          </a:prstGeom>
          <a:noFill/>
          <a:ln>
            <a:noFill/>
          </a:ln>
        </p:spPr>
        <p:txBody>
          <a:bodyPr wrap="square" lIns="0" tIns="0" rIns="0" bIns="0" rtlCol="0" anchor="t"/>
          <a:lstStyle/>
          <a:p>
            <a:pPr algn="l">
              <a:lnSpc>
                <a:spcPts val="2033"/>
              </a:lnSpc>
            </a:pPr>
            <a:r>
              <a:rPr lang="en-US" sz="1400" noProof="1">
                <a:solidFill>
                  <a:srgbClr val="006BA6"/>
                </a:solidFill>
                <a:latin typeface="Arial"/>
                <a:ea typeface="楷体"/>
              </a:rPr>
              <a:t>• </a:t>
            </a:r>
            <a:r>
              <a:rPr lang="en-US" sz="1600" b="1" noProof="1">
                <a:solidFill>
                  <a:srgbClr val="051C2C"/>
                </a:solidFill>
                <a:latin typeface="Arial"/>
                <a:ea typeface="楷体"/>
              </a:rPr>
              <a:t>Limited direct exposure</a:t>
            </a:r>
            <a:endParaRPr lang="en-US" sz="1600" noProof="1"/>
          </a:p>
          <a:p>
            <a:pPr marL="203200" algn="l">
              <a:lnSpc>
                <a:spcPts val="2033"/>
              </a:lnSpc>
              <a:spcBef>
                <a:spcPts val="600"/>
              </a:spcBef>
            </a:pPr>
            <a:r>
              <a:rPr lang="en-US" sz="1400" noProof="1">
                <a:solidFill>
                  <a:srgbClr val="333333"/>
                </a:solidFill>
                <a:latin typeface="Arial"/>
                <a:ea typeface="楷体"/>
              </a:rPr>
              <a:t>Xiaomi + Li Auto = 3-4% of shipments; NP attrib. sensitivity ≈-3.4% (Macquarie: domestic EV -10%)</a:t>
            </a:r>
            <a:r>
              <a:rPr lang="en-US" sz="1400" baseline="30000" noProof="1">
                <a:solidFill>
                  <a:srgbClr val="333333"/>
                </a:solidFill>
                <a:latin typeface="Arial"/>
                <a:ea typeface="楷体"/>
              </a:rPr>
              <a:t>3</a:t>
            </a:r>
            <a:endParaRPr lang="en-US" sz="1600" noProof="1"/>
          </a:p>
        </p:txBody>
      </p:sp>
      <p:sp>
        <p:nvSpPr>
          <p:cNvPr id="42" name="panel-sep-2"/>
          <p:cNvSpPr/>
          <p:nvPr/>
        </p:nvSpPr>
        <p:spPr>
          <a:xfrm>
            <a:off x="14497050" y="6079011"/>
            <a:ext cx="2781300" cy="10160"/>
          </a:xfrm>
          <a:prstGeom prst="rect">
            <a:avLst/>
          </a:prstGeom>
          <a:solidFill>
            <a:srgbClr val="CCCCCC"/>
          </a:solidFill>
          <a:ln>
            <a:noFill/>
          </a:ln>
        </p:spPr>
        <p:txBody>
          <a:bodyPr/>
          <a:lstStyle/>
          <a:p>
            <a:endParaRPr lang="zh-CN" altLang="en-US"/>
          </a:p>
        </p:txBody>
      </p:sp>
      <p:sp>
        <p:nvSpPr>
          <p:cNvPr id="43" name="panel-item-3"/>
          <p:cNvSpPr txBox="1"/>
          <p:nvPr/>
        </p:nvSpPr>
        <p:spPr>
          <a:xfrm>
            <a:off x="14497050" y="6278607"/>
            <a:ext cx="2806700" cy="1988133"/>
          </a:xfrm>
          <a:prstGeom prst="rect">
            <a:avLst/>
          </a:prstGeom>
          <a:noFill/>
          <a:ln>
            <a:noFill/>
          </a:ln>
        </p:spPr>
        <p:txBody>
          <a:bodyPr wrap="square" lIns="0" tIns="0" rIns="0" bIns="0" rtlCol="0" anchor="t"/>
          <a:lstStyle/>
          <a:p>
            <a:pPr>
              <a:lnSpc>
                <a:spcPts val="2033"/>
              </a:lnSpc>
            </a:pPr>
            <a:r>
              <a:rPr lang="en-US" altLang="zh-CN" sz="1400" noProof="1">
                <a:solidFill>
                  <a:srgbClr val="666666"/>
                </a:solidFill>
                <a:latin typeface="Arial"/>
                <a:ea typeface="楷体"/>
              </a:rPr>
              <a:t>• </a:t>
            </a:r>
            <a:r>
              <a:rPr lang="en-US" altLang="zh-CN" sz="1600" b="1" noProof="1">
                <a:solidFill>
                  <a:srgbClr val="051C2C"/>
                </a:solidFill>
                <a:latin typeface="Arial"/>
                <a:ea typeface="楷体"/>
              </a:rPr>
              <a:t>What to watch</a:t>
            </a:r>
            <a:endParaRPr lang="en-US" altLang="zh-CN" sz="1600" noProof="1"/>
          </a:p>
          <a:p>
            <a:pPr marL="203200">
              <a:lnSpc>
                <a:spcPts val="2033"/>
              </a:lnSpc>
              <a:spcBef>
                <a:spcPts val="600"/>
              </a:spcBef>
            </a:pPr>
            <a:r>
              <a:rPr lang="en-US" altLang="zh-CN" sz="1400" noProof="1">
                <a:solidFill>
                  <a:srgbClr val="333333"/>
                </a:solidFill>
                <a:latin typeface="Arial"/>
                <a:ea typeface="楷体"/>
              </a:rPr>
              <a:t>Unit net profit below the line (0.082, tax/mix-driven); CABIA Jan-Sep domestic share 44.16% (+1.41pct) below 45% — await caliber verification (vs. earlier 44.7%) and October / 3-month moving share</a:t>
            </a:r>
            <a:endParaRPr lang="en-US" altLang="zh-CN" sz="1600" noProof="1"/>
          </a:p>
        </p:txBody>
      </p:sp>
      <p:sp>
        <p:nvSpPr>
          <p:cNvPr id="48"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Li Auto i6 contract manufacturing &amp; launch: MIIT batch-411 announcement (9/9), CNMO (9/11), TMTPost (10/8); Xiaomi Longjia: Securities Times (Sep); Leapmotor/XPeng: tech days (9/16-17); EVE-Fluence: company announcement (9/18). 2. Exposure 3-4%, share 44%/56%, NIO wallet 77%, tier-2 cash runway 2-5 quarters per JPM (Oct 8); MIIT News Center (9/22); NIQ survey: 37% of Chinese consumers would reconsider purchase without CATL batteries. 3. Exposure quantification: Macquarie (Sep 11, 2026) sensitivity; September moves are media caliber (Wallstreetcn 10/8).</a:t>
            </a:r>
            <a:endParaRPr lang="en-US" sz="1400" noProof="1"/>
          </a:p>
        </p:txBody>
      </p:sp>
      <p:sp>
        <p:nvSpPr>
          <p:cNvPr id="49"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50"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JPM, Macquarie, MIIT, company announcements, SNE (as of 10/9)</a:t>
            </a:r>
            <a:endParaRPr lang="en-US" sz="1400" noProof="1"/>
          </a:p>
        </p:txBody>
      </p:sp>
      <p:sp>
        <p:nvSpPr>
          <p:cNvPr id="51"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52"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19</a:t>
            </a:r>
            <a:endParaRPr lang="en-US" sz="1400" noProof="1"/>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div-spine"/>
          <p:cNvSpPr/>
          <p:nvPr/>
        </p:nvSpPr>
        <p:spPr>
          <a:xfrm>
            <a:off x="0" y="0"/>
            <a:ext cx="495300" cy="10287000"/>
          </a:xfrm>
          <a:prstGeom prst="rect">
            <a:avLst/>
          </a:prstGeom>
          <a:solidFill>
            <a:srgbClr val="051C2C"/>
          </a:solidFill>
          <a:ln>
            <a:noFill/>
          </a:ln>
        </p:spPr>
        <p:txBody>
          <a:bodyPr/>
          <a:lstStyle/>
          <a:p>
            <a:endParaRPr lang="zh-CN" altLang="en-US"/>
          </a:p>
        </p:txBody>
      </p:sp>
      <p:sp>
        <p:nvSpPr>
          <p:cNvPr id="3" name="div-part-label"/>
          <p:cNvSpPr txBox="1"/>
          <p:nvPr/>
        </p:nvSpPr>
        <p:spPr>
          <a:xfrm>
            <a:off x="1320800" y="2141220"/>
            <a:ext cx="16167100" cy="254000"/>
          </a:xfrm>
          <a:prstGeom prst="rect">
            <a:avLst/>
          </a:prstGeom>
          <a:noFill/>
          <a:ln>
            <a:noFill/>
          </a:ln>
        </p:spPr>
        <p:txBody>
          <a:bodyPr wrap="none" lIns="0" tIns="0" rIns="0" bIns="0" rtlCol="0" anchor="t"/>
          <a:lstStyle/>
          <a:p>
            <a:pPr algn="l">
              <a:lnSpc>
                <a:spcPts val="2614"/>
              </a:lnSpc>
            </a:pPr>
            <a:r>
              <a:rPr lang="en-US" sz="1800" kern="0" spc="450" noProof="1">
                <a:solidFill>
                  <a:srgbClr val="666666"/>
                </a:solidFill>
                <a:latin typeface="Georgia"/>
                <a:ea typeface="楷体"/>
              </a:rPr>
              <a:t>PART FOUR</a:t>
            </a:r>
            <a:endParaRPr lang="en-US" sz="1800" noProof="1"/>
          </a:p>
        </p:txBody>
      </p:sp>
      <p:sp>
        <p:nvSpPr>
          <p:cNvPr id="4" name="div-title"/>
          <p:cNvSpPr txBox="1"/>
          <p:nvPr/>
        </p:nvSpPr>
        <p:spPr>
          <a:xfrm>
            <a:off x="1320800" y="2598420"/>
            <a:ext cx="16167100" cy="687070"/>
          </a:xfrm>
          <a:prstGeom prst="rect">
            <a:avLst/>
          </a:prstGeom>
          <a:noFill/>
          <a:ln>
            <a:noFill/>
          </a:ln>
        </p:spPr>
        <p:txBody>
          <a:bodyPr wrap="none" lIns="0" tIns="0" rIns="0" bIns="0" rtlCol="0" anchor="t"/>
          <a:lstStyle/>
          <a:p>
            <a:pPr algn="l">
              <a:lnSpc>
                <a:spcPts val="5748"/>
              </a:lnSpc>
            </a:pPr>
            <a:r>
              <a:rPr lang="en-US" sz="5000" b="1" noProof="1">
                <a:solidFill>
                  <a:srgbClr val="000000"/>
                </a:solidFill>
                <a:latin typeface="Georgia"/>
                <a:ea typeface="楷体"/>
              </a:rPr>
              <a:t>Industry &amp; Competition</a:t>
            </a:r>
            <a:endParaRPr lang="en-US" sz="5000" noProof="1"/>
          </a:p>
        </p:txBody>
      </p:sp>
      <p:sp>
        <p:nvSpPr>
          <p:cNvPr id="5" name="div-accent-rule"/>
          <p:cNvSpPr/>
          <p:nvPr/>
        </p:nvSpPr>
        <p:spPr>
          <a:xfrm>
            <a:off x="1295400" y="3520440"/>
            <a:ext cx="1714500" cy="38100"/>
          </a:xfrm>
          <a:prstGeom prst="rect">
            <a:avLst/>
          </a:prstGeom>
          <a:solidFill>
            <a:srgbClr val="00A9F4"/>
          </a:solidFill>
          <a:ln>
            <a:noFill/>
          </a:ln>
        </p:spPr>
        <p:txBody>
          <a:bodyPr/>
          <a:lstStyle/>
          <a:p>
            <a:endParaRPr lang="zh-CN" altLang="en-US"/>
          </a:p>
        </p:txBody>
      </p:sp>
      <p:sp>
        <p:nvSpPr>
          <p:cNvPr id="6" name="div-summary"/>
          <p:cNvSpPr txBox="1"/>
          <p:nvPr/>
        </p:nvSpPr>
        <p:spPr>
          <a:xfrm>
            <a:off x="1320800" y="3831590"/>
            <a:ext cx="9759950" cy="915670"/>
          </a:xfrm>
          <a:prstGeom prst="rect">
            <a:avLst/>
          </a:prstGeom>
          <a:noFill/>
          <a:ln>
            <a:noFill/>
          </a:ln>
        </p:spPr>
        <p:txBody>
          <a:bodyPr wrap="square" lIns="0" tIns="0" rIns="0" bIns="0" rtlCol="0" anchor="t"/>
          <a:lstStyle/>
          <a:p>
            <a:pPr algn="l">
              <a:lnSpc>
                <a:spcPts val="2439"/>
              </a:lnSpc>
            </a:pPr>
            <a:r>
              <a:rPr lang="en-US" sz="1800" noProof="1">
                <a:solidFill>
                  <a:srgbClr val="333333"/>
                </a:solidFill>
                <a:latin typeface="Arial"/>
                <a:ea typeface="楷体"/>
              </a:rPr>
              <a:t>Demand divergence, concentration, technology &amp; policy</a:t>
            </a:r>
            <a:endParaRPr lang="en-US" sz="1800" noProof="1"/>
          </a:p>
        </p:txBody>
      </p:sp>
      <p:sp>
        <p:nvSpPr>
          <p:cNvPr id="7" name="idx-rule-1"/>
          <p:cNvSpPr/>
          <p:nvPr/>
        </p:nvSpPr>
        <p:spPr>
          <a:xfrm>
            <a:off x="1295400" y="5229860"/>
            <a:ext cx="2190750" cy="19050"/>
          </a:xfrm>
          <a:prstGeom prst="rect">
            <a:avLst/>
          </a:prstGeom>
          <a:solidFill>
            <a:srgbClr val="051C2C"/>
          </a:solidFill>
          <a:ln>
            <a:noFill/>
          </a:ln>
        </p:spPr>
        <p:txBody>
          <a:bodyPr/>
          <a:lstStyle/>
          <a:p>
            <a:endParaRPr lang="zh-CN" altLang="en-US"/>
          </a:p>
        </p:txBody>
      </p:sp>
      <p:sp>
        <p:nvSpPr>
          <p:cNvPr id="8" name="idx-range-1"/>
          <p:cNvSpPr txBox="1"/>
          <p:nvPr/>
        </p:nvSpPr>
        <p:spPr>
          <a:xfrm>
            <a:off x="1320800" y="5398770"/>
            <a:ext cx="235966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21-25</a:t>
            </a:r>
            <a:endParaRPr lang="en-US" sz="1400" noProof="1"/>
          </a:p>
        </p:txBody>
      </p:sp>
      <p:sp>
        <p:nvSpPr>
          <p:cNvPr id="9" name="idx-title-1"/>
          <p:cNvSpPr txBox="1"/>
          <p:nvPr/>
        </p:nvSpPr>
        <p:spPr>
          <a:xfrm>
            <a:off x="1320800" y="5665470"/>
            <a:ext cx="2216150" cy="207010"/>
          </a:xfrm>
          <a:prstGeom prst="rect">
            <a:avLst/>
          </a:prstGeom>
          <a:noFill/>
          <a:ln>
            <a:noFill/>
          </a:ln>
        </p:spPr>
        <p:txBody>
          <a:bodyPr wrap="square" lIns="0" tIns="0" rIns="0" bIns="0" rtlCol="0" anchor="t"/>
          <a:lstStyle/>
          <a:p>
            <a:pPr algn="l">
              <a:lnSpc>
                <a:spcPts val="2033"/>
              </a:lnSpc>
            </a:pPr>
            <a:r>
              <a:rPr lang="en-US" sz="1400" b="1" noProof="1">
                <a:solidFill>
                  <a:srgbClr val="051C2C"/>
                </a:solidFill>
                <a:latin typeface="Arial"/>
                <a:ea typeface="楷体"/>
              </a:rPr>
              <a:t>Value chain &amp; divergence</a:t>
            </a:r>
            <a:endParaRPr lang="en-US" sz="1400" noProof="1"/>
          </a:p>
        </p:txBody>
      </p:sp>
      <p:sp>
        <p:nvSpPr>
          <p:cNvPr id="10" name="idx-desc-1"/>
          <p:cNvSpPr txBox="1"/>
          <p:nvPr/>
        </p:nvSpPr>
        <p:spPr>
          <a:xfrm>
            <a:off x="1320800" y="5932170"/>
            <a:ext cx="2216150" cy="457200"/>
          </a:xfrm>
          <a:prstGeom prst="rect">
            <a:avLst/>
          </a:prstGeom>
          <a:noFill/>
          <a:ln>
            <a:noFill/>
          </a:ln>
        </p:spPr>
        <p:txBody>
          <a:bodyPr wrap="square" lIns="0" tIns="0" rIns="0" bIns="0" rtlCol="0" anchor="t"/>
          <a:lstStyle/>
          <a:p>
            <a:pPr algn="l">
              <a:lnSpc>
                <a:spcPts val="2420"/>
              </a:lnSpc>
            </a:pPr>
            <a:r>
              <a:rPr lang="en-US" sz="1600" noProof="1">
                <a:solidFill>
                  <a:srgbClr val="666666"/>
                </a:solidFill>
                <a:latin typeface="Arial"/>
                <a:ea typeface="楷体"/>
              </a:rPr>
              <a:t>2,537-3,092GWh; ESS 795-1,111GWh</a:t>
            </a:r>
            <a:endParaRPr lang="en-US" sz="1600" noProof="1"/>
          </a:p>
        </p:txBody>
      </p:sp>
      <p:sp>
        <p:nvSpPr>
          <p:cNvPr id="11" name="idx-rule-2"/>
          <p:cNvSpPr/>
          <p:nvPr/>
        </p:nvSpPr>
        <p:spPr>
          <a:xfrm>
            <a:off x="3733800" y="5229860"/>
            <a:ext cx="2190750" cy="19050"/>
          </a:xfrm>
          <a:prstGeom prst="rect">
            <a:avLst/>
          </a:prstGeom>
          <a:solidFill>
            <a:srgbClr val="051C2C"/>
          </a:solidFill>
          <a:ln>
            <a:noFill/>
          </a:ln>
        </p:spPr>
        <p:txBody>
          <a:bodyPr/>
          <a:lstStyle/>
          <a:p>
            <a:endParaRPr lang="zh-CN" altLang="en-US"/>
          </a:p>
        </p:txBody>
      </p:sp>
      <p:sp>
        <p:nvSpPr>
          <p:cNvPr id="12" name="idx-range-2"/>
          <p:cNvSpPr txBox="1"/>
          <p:nvPr/>
        </p:nvSpPr>
        <p:spPr>
          <a:xfrm>
            <a:off x="3759200" y="5398770"/>
            <a:ext cx="235966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26-27</a:t>
            </a:r>
            <a:endParaRPr lang="en-US" sz="1400" noProof="1"/>
          </a:p>
        </p:txBody>
      </p:sp>
      <p:sp>
        <p:nvSpPr>
          <p:cNvPr id="13" name="idx-title-2"/>
          <p:cNvSpPr txBox="1"/>
          <p:nvPr/>
        </p:nvSpPr>
        <p:spPr>
          <a:xfrm>
            <a:off x="3759200" y="5665470"/>
            <a:ext cx="2216150" cy="207010"/>
          </a:xfrm>
          <a:prstGeom prst="rect">
            <a:avLst/>
          </a:prstGeom>
          <a:noFill/>
          <a:ln>
            <a:noFill/>
          </a:ln>
        </p:spPr>
        <p:txBody>
          <a:bodyPr wrap="square" lIns="0" tIns="0" rIns="0" bIns="0" rtlCol="0" anchor="t"/>
          <a:lstStyle/>
          <a:p>
            <a:pPr algn="l">
              <a:lnSpc>
                <a:spcPts val="2033"/>
              </a:lnSpc>
            </a:pPr>
            <a:r>
              <a:rPr lang="en-US" sz="1400" b="1" noProof="1">
                <a:solidFill>
                  <a:srgbClr val="051C2C"/>
                </a:solidFill>
                <a:latin typeface="Arial"/>
                <a:ea typeface="楷体"/>
              </a:rPr>
              <a:t>Profit concentration</a:t>
            </a:r>
            <a:endParaRPr lang="en-US" sz="1400" noProof="1"/>
          </a:p>
        </p:txBody>
      </p:sp>
      <p:sp>
        <p:nvSpPr>
          <p:cNvPr id="14" name="idx-desc-2"/>
          <p:cNvSpPr txBox="1"/>
          <p:nvPr/>
        </p:nvSpPr>
        <p:spPr>
          <a:xfrm>
            <a:off x="3759200" y="5932170"/>
            <a:ext cx="2216150" cy="457200"/>
          </a:xfrm>
          <a:prstGeom prst="rect">
            <a:avLst/>
          </a:prstGeom>
          <a:noFill/>
          <a:ln>
            <a:noFill/>
          </a:ln>
        </p:spPr>
        <p:txBody>
          <a:bodyPr wrap="square" lIns="0" tIns="0" rIns="0" bIns="0" rtlCol="0" anchor="t"/>
          <a:lstStyle/>
          <a:p>
            <a:pPr algn="l">
              <a:lnSpc>
                <a:spcPts val="2420"/>
              </a:lnSpc>
            </a:pPr>
            <a:r>
              <a:rPr lang="en-US" sz="1600" noProof="1">
                <a:solidFill>
                  <a:srgbClr val="666666"/>
                </a:solidFill>
                <a:latin typeface="Arial"/>
                <a:ea typeface="楷体"/>
              </a:rPr>
              <a:t>39.4% share, ~90% profit concentration</a:t>
            </a:r>
            <a:endParaRPr lang="en-US" sz="1600" noProof="1"/>
          </a:p>
        </p:txBody>
      </p:sp>
      <p:sp>
        <p:nvSpPr>
          <p:cNvPr id="15" name="idx-rule-3"/>
          <p:cNvSpPr/>
          <p:nvPr/>
        </p:nvSpPr>
        <p:spPr>
          <a:xfrm>
            <a:off x="6172200" y="5229860"/>
            <a:ext cx="2190750" cy="19050"/>
          </a:xfrm>
          <a:prstGeom prst="rect">
            <a:avLst/>
          </a:prstGeom>
          <a:solidFill>
            <a:srgbClr val="051C2C"/>
          </a:solidFill>
          <a:ln>
            <a:noFill/>
          </a:ln>
        </p:spPr>
        <p:txBody>
          <a:bodyPr/>
          <a:lstStyle/>
          <a:p>
            <a:endParaRPr lang="zh-CN" altLang="en-US"/>
          </a:p>
        </p:txBody>
      </p:sp>
      <p:sp>
        <p:nvSpPr>
          <p:cNvPr id="16" name="idx-range-3"/>
          <p:cNvSpPr txBox="1"/>
          <p:nvPr/>
        </p:nvSpPr>
        <p:spPr>
          <a:xfrm>
            <a:off x="6197600" y="5398770"/>
            <a:ext cx="235966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28-31</a:t>
            </a:r>
            <a:endParaRPr lang="en-US" sz="1400" noProof="1"/>
          </a:p>
        </p:txBody>
      </p:sp>
      <p:sp>
        <p:nvSpPr>
          <p:cNvPr id="17" name="idx-title-3"/>
          <p:cNvSpPr txBox="1"/>
          <p:nvPr/>
        </p:nvSpPr>
        <p:spPr>
          <a:xfrm>
            <a:off x="6197600" y="5665470"/>
            <a:ext cx="2216150" cy="207010"/>
          </a:xfrm>
          <a:prstGeom prst="rect">
            <a:avLst/>
          </a:prstGeom>
          <a:noFill/>
          <a:ln>
            <a:noFill/>
          </a:ln>
        </p:spPr>
        <p:txBody>
          <a:bodyPr wrap="square" lIns="0" tIns="0" rIns="0" bIns="0" rtlCol="0" anchor="t"/>
          <a:lstStyle/>
          <a:p>
            <a:pPr algn="l">
              <a:lnSpc>
                <a:spcPts val="2033"/>
              </a:lnSpc>
            </a:pPr>
            <a:r>
              <a:rPr lang="en-US" sz="1400" b="1" noProof="1">
                <a:solidFill>
                  <a:srgbClr val="051C2C"/>
                </a:solidFill>
                <a:latin typeface="Arial"/>
                <a:ea typeface="楷体"/>
              </a:rPr>
              <a:t>Technology &amp; policy</a:t>
            </a:r>
            <a:endParaRPr lang="en-US" sz="1400" noProof="1"/>
          </a:p>
        </p:txBody>
      </p:sp>
      <p:sp>
        <p:nvSpPr>
          <p:cNvPr id="18" name="idx-desc-3"/>
          <p:cNvSpPr txBox="1"/>
          <p:nvPr/>
        </p:nvSpPr>
        <p:spPr>
          <a:xfrm>
            <a:off x="6197600" y="5932170"/>
            <a:ext cx="2216150" cy="457200"/>
          </a:xfrm>
          <a:prstGeom prst="rect">
            <a:avLst/>
          </a:prstGeom>
          <a:noFill/>
          <a:ln>
            <a:noFill/>
          </a:ln>
        </p:spPr>
        <p:txBody>
          <a:bodyPr wrap="square" lIns="0" tIns="0" rIns="0" bIns="0" rtlCol="0" anchor="t"/>
          <a:lstStyle/>
          <a:p>
            <a:pPr algn="l">
              <a:lnSpc>
                <a:spcPts val="2420"/>
              </a:lnSpc>
            </a:pPr>
            <a:r>
              <a:rPr lang="en-US" sz="1600" noProof="1">
                <a:solidFill>
                  <a:srgbClr val="666666"/>
                </a:solidFill>
                <a:latin typeface="Arial"/>
                <a:ea typeface="楷体"/>
              </a:rPr>
              <a:t>Technology roadmap, policy, benchmarking &amp; competitiveness scoring</a:t>
            </a:r>
            <a:endParaRPr lang="en-US" sz="1600" noProof="1"/>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04 Industry &amp; Competition › Value Chain Panorama</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Li-battery value chain panorama &amp; CATL's positioning: #1 midstream cell share at 39.4%, unit net profit ~2.8x tier-2s</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Georgia"/>
                <a:ea typeface="楷体"/>
              </a:rPr>
              <a:t>Four-segment panorama × CATL positioning: segment definition × competitive landscape × bargaining-power trend × technology roadmap</a:t>
            </a:r>
            <a:endParaRPr lang="en-US" sz="1800" noProof="1"/>
          </a:p>
        </p:txBody>
      </p:sp>
      <p:sp>
        <p:nvSpPr>
          <p:cNvPr id="5" name="chrome-rule-top"/>
          <p:cNvSpPr/>
          <p:nvPr>
            <p:extLst>
              <p:ext uri="{F5677B7D-0D2A-4D9B-9A5C-6D8D7D0E5A5D}">
                <pptd:line xmlns="" xmlns:a14="http://schemas.microsoft.com/office/drawing/2010/main" xmlns:c="http://schemas.openxmlformats.org/drawingml/2006/chart" xmlns:cx="http://schemas.microsoft.com/office/drawing/2014/chartex" xmlns:m="http://schemas.openxmlformats.org/officeDocument/2006/math" xmlns:mc="http://schemas.openxmlformats.org/markup-compatibility/2006" xmlns:pptd="https://kimi-design.msh.team/pptd/2026" encoding="base64url">eyJ2aWV3Qm94IjpbMTMxNCwwLjhdLCJwb2ludHMiOiIwLDAgMTMxNCwwIiwiY3VydmUiOiJzaGFycCJ9</pptd:line>
              </p:ext>
            </p:extLst>
          </p:nvPr>
        </p:nvSpPr>
        <p:spPr>
          <a:xfrm>
            <a:off x="800100" y="1743710"/>
            <a:ext cx="16687800" cy="10160"/>
          </a:xfrm>
          <a:custGeom>
            <a:avLst/>
            <a:gdLst/>
            <a:ahLst/>
            <a:cxnLst/>
            <a:rect l="l" t="t" r="r" b="b"/>
            <a:pathLst>
              <a:path w="1314" h="1">
                <a:moveTo>
                  <a:pt x="0" y="0"/>
                </a:moveTo>
                <a:lnTo>
                  <a:pt x="1314" y="0"/>
                </a:lnTo>
              </a:path>
            </a:pathLst>
          </a:custGeom>
          <a:noFill/>
          <a:ln w="10160">
            <a:solidFill>
              <a:srgbClr val="000000"/>
            </a:solidFill>
          </a:ln>
        </p:spPr>
        <p:txBody>
          <a:bodyPr/>
          <a:lstStyle/>
          <a:p>
            <a:endParaRPr lang="zh-CN" altLang="en-US"/>
          </a:p>
        </p:txBody>
      </p:sp>
      <p:sp>
        <p:nvSpPr>
          <p:cNvPr id="6"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Chain sources: share &amp; shipments (SNE, Jan–Aug 2026 / 1H26), unit net profit (Soochow, same caliber 26Q2), customer concentration &amp; segment GPM (company 2026H1 report); pass-through lag is company caliber, recycling loop from Brunp's public disclosures.</a:t>
            </a:r>
            <a:endParaRPr lang="en-US" sz="1400" noProof="1"/>
          </a:p>
        </p:txBody>
      </p:sp>
      <p:sp>
        <p:nvSpPr>
          <p:cNvPr id="7" name="chrome-rule-bottom"/>
          <p:cNvSpPr/>
          <p:nvPr>
            <p:extLst>
              <p:ext uri="{F5677B7D-0D2A-4D9B-9A5C-6D8D7D0E5A5D}">
                <pptd:line xmlns="" xmlns:a14="http://schemas.microsoft.com/office/drawing/2010/main" xmlns:c="http://schemas.openxmlformats.org/drawingml/2006/chart" xmlns:cx="http://schemas.microsoft.com/office/drawing/2014/chartex" xmlns:m="http://schemas.openxmlformats.org/officeDocument/2006/math" xmlns:mc="http://schemas.openxmlformats.org/markup-compatibility/2006" xmlns:pptd="https://kimi-design.msh.team/pptd/2026" encoding="base64url">eyJ2aWV3Qm94IjpbMTMxNCwwLjhdLCJwb2ludHMiOiIwLDAgMTMxNCwwIiwiY3VydmUiOiJzaGFycCJ9</pptd:line>
              </p:ext>
            </p:extLst>
          </p:nvPr>
        </p:nvSpPr>
        <p:spPr>
          <a:xfrm>
            <a:off x="800100" y="9916160"/>
            <a:ext cx="16687800" cy="10160"/>
          </a:xfrm>
          <a:custGeom>
            <a:avLst/>
            <a:gdLst/>
            <a:ahLst/>
            <a:cxnLst/>
            <a:rect l="l" t="t" r="r" b="b"/>
            <a:pathLst>
              <a:path w="1314" h="1">
                <a:moveTo>
                  <a:pt x="0" y="0"/>
                </a:moveTo>
                <a:lnTo>
                  <a:pt x="1314" y="0"/>
                </a:lnTo>
              </a:path>
            </a:pathLst>
          </a:custGeom>
          <a:noFill/>
          <a:ln w="9525">
            <a:solidFill>
              <a:srgbClr val="CCCCCC"/>
            </a:solidFill>
          </a:ln>
        </p:spPr>
        <p:txBody>
          <a:bodyPr/>
          <a:lstStyle/>
          <a:p>
            <a:endParaRPr lang="zh-CN" altLang="en-US"/>
          </a:p>
        </p:txBody>
      </p:sp>
      <p:sp>
        <p:nvSpPr>
          <p:cNvPr id="8"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company announcements, SNE, Soochow Securities, as of Oct 21, 2026</a:t>
            </a:r>
            <a:endParaRPr lang="en-US" sz="1400" noProof="1"/>
          </a:p>
        </p:txBody>
      </p:sp>
      <p:sp>
        <p:nvSpPr>
          <p:cNvPr id="9"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10"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21</a:t>
            </a:r>
            <a:endParaRPr lang="en-US" sz="1400" noProof="1"/>
          </a:p>
        </p:txBody>
      </p:sp>
      <p:sp>
        <p:nvSpPr>
          <p:cNvPr id="11" name="chev-1"/>
          <p:cNvSpPr/>
          <p:nvPr/>
        </p:nvSpPr>
        <p:spPr>
          <a:xfrm>
            <a:off x="800100" y="2032000"/>
            <a:ext cx="3403600" cy="431800"/>
          </a:xfrm>
          <a:prstGeom prst="chevron">
            <a:avLst/>
          </a:prstGeom>
          <a:solidFill>
            <a:srgbClr val="051C2C"/>
          </a:solidFill>
          <a:ln>
            <a:noFill/>
          </a:ln>
        </p:spPr>
        <p:txBody>
          <a:bodyPr/>
          <a:lstStyle/>
          <a:p>
            <a:endParaRPr lang="zh-CN" altLang="en-US"/>
          </a:p>
        </p:txBody>
      </p:sp>
      <p:pic>
        <p:nvPicPr>
          <p:cNvPr id="12" name="chev-1-icon"/>
          <p:cNvPicPr/>
          <p:nvPr/>
        </p:nvPicPr>
        <p:blipFill>
          <a:blip>
            <a:extLst>
              <a:ext uri="{96DAC541-7B7A-43D3-8B79-37D633B846F1}">
                <asvg:svgBlip xmlns:asvg="http://schemas.microsoft.com/office/drawing/2016/SVG/main" r:embed="rId2"/>
              </a:ext>
            </a:extLst>
          </a:blip>
          <a:srcRect/>
          <a:stretch>
            <a:fillRect/>
          </a:stretch>
        </p:blipFill>
        <p:spPr>
          <a:xfrm>
            <a:off x="1193800" y="2133600"/>
            <a:ext cx="228600" cy="228600"/>
          </a:xfrm>
          <a:prstGeom prst="rect">
            <a:avLst/>
          </a:prstGeom>
          <a:ln>
            <a:noFill/>
          </a:ln>
        </p:spPr>
      </p:pic>
      <p:sp>
        <p:nvSpPr>
          <p:cNvPr id="13" name="chev-1-label"/>
          <p:cNvSpPr txBox="1"/>
          <p:nvPr/>
        </p:nvSpPr>
        <p:spPr>
          <a:xfrm>
            <a:off x="1485900" y="2032000"/>
            <a:ext cx="1600200" cy="431800"/>
          </a:xfrm>
          <a:prstGeom prst="rect">
            <a:avLst/>
          </a:prstGeom>
          <a:noFill/>
          <a:ln>
            <a:noFill/>
          </a:ln>
        </p:spPr>
        <p:txBody>
          <a:bodyPr wrap="none" lIns="0" tIns="0" rIns="0" bIns="0" rtlCol="0" anchor="ctr"/>
          <a:lstStyle/>
          <a:p>
            <a:pPr algn="ctr">
              <a:lnSpc>
                <a:spcPts val="2033"/>
              </a:lnSpc>
            </a:pPr>
            <a:r>
              <a:rPr lang="en-US" sz="1400" b="1" noProof="1">
                <a:solidFill>
                  <a:srgbClr val="FFFFFF"/>
                </a:solidFill>
                <a:latin typeface="Arial"/>
                <a:ea typeface="楷体"/>
              </a:rPr>
              <a:t>Upstream · Materials</a:t>
            </a:r>
            <a:endParaRPr lang="en-US" sz="1400" noProof="1"/>
          </a:p>
        </p:txBody>
      </p:sp>
      <p:sp>
        <p:nvSpPr>
          <p:cNvPr id="14" name="chev-2"/>
          <p:cNvSpPr/>
          <p:nvPr/>
        </p:nvSpPr>
        <p:spPr>
          <a:xfrm>
            <a:off x="4114800" y="2032000"/>
            <a:ext cx="3403600" cy="431800"/>
          </a:xfrm>
          <a:prstGeom prst="chevron">
            <a:avLst/>
          </a:prstGeom>
          <a:solidFill>
            <a:srgbClr val="051C2C"/>
          </a:solidFill>
          <a:ln>
            <a:noFill/>
          </a:ln>
        </p:spPr>
        <p:txBody>
          <a:bodyPr/>
          <a:lstStyle/>
          <a:p>
            <a:endParaRPr lang="zh-CN" altLang="en-US"/>
          </a:p>
        </p:txBody>
      </p:sp>
      <p:pic>
        <p:nvPicPr>
          <p:cNvPr id="15" name="chev-2-icon"/>
          <p:cNvPicPr/>
          <p:nvPr/>
        </p:nvPicPr>
        <p:blipFill>
          <a:blip>
            <a:extLst>
              <a:ext uri="{96DAC541-7B7A-43D3-8B79-37D633B846F1}">
                <asvg:svgBlip xmlns:asvg="http://schemas.microsoft.com/office/drawing/2016/SVG/main" r:embed="rId3"/>
              </a:ext>
            </a:extLst>
          </a:blip>
          <a:srcRect/>
          <a:stretch>
            <a:fillRect/>
          </a:stretch>
        </p:blipFill>
        <p:spPr>
          <a:xfrm>
            <a:off x="4508500" y="2133600"/>
            <a:ext cx="228600" cy="228600"/>
          </a:xfrm>
          <a:prstGeom prst="rect">
            <a:avLst/>
          </a:prstGeom>
          <a:ln>
            <a:noFill/>
          </a:ln>
        </p:spPr>
      </p:pic>
      <p:sp>
        <p:nvSpPr>
          <p:cNvPr id="16" name="chev-2-label"/>
          <p:cNvSpPr txBox="1"/>
          <p:nvPr/>
        </p:nvSpPr>
        <p:spPr>
          <a:xfrm>
            <a:off x="4800600" y="2032000"/>
            <a:ext cx="1600200" cy="431800"/>
          </a:xfrm>
          <a:prstGeom prst="rect">
            <a:avLst/>
          </a:prstGeom>
          <a:noFill/>
          <a:ln>
            <a:noFill/>
          </a:ln>
        </p:spPr>
        <p:txBody>
          <a:bodyPr wrap="none" lIns="0" tIns="0" rIns="0" bIns="0" rtlCol="0" anchor="ctr"/>
          <a:lstStyle/>
          <a:p>
            <a:pPr algn="ctr">
              <a:lnSpc>
                <a:spcPts val="2033"/>
              </a:lnSpc>
            </a:pPr>
            <a:r>
              <a:rPr lang="en-US" sz="1400" b="1" noProof="1">
                <a:solidFill>
                  <a:srgbClr val="FFFFFF"/>
                </a:solidFill>
                <a:latin typeface="Arial"/>
                <a:ea typeface="楷体"/>
              </a:rPr>
              <a:t>Midstream · Cells &amp; Systems</a:t>
            </a:r>
            <a:endParaRPr lang="en-US" sz="1400" noProof="1"/>
          </a:p>
        </p:txBody>
      </p:sp>
      <p:sp>
        <p:nvSpPr>
          <p:cNvPr id="17" name="chev-3"/>
          <p:cNvSpPr/>
          <p:nvPr/>
        </p:nvSpPr>
        <p:spPr>
          <a:xfrm>
            <a:off x="7429500" y="2032000"/>
            <a:ext cx="3403600" cy="431800"/>
          </a:xfrm>
          <a:prstGeom prst="chevron">
            <a:avLst/>
          </a:prstGeom>
          <a:solidFill>
            <a:srgbClr val="051C2C"/>
          </a:solidFill>
          <a:ln>
            <a:noFill/>
          </a:ln>
        </p:spPr>
        <p:txBody>
          <a:bodyPr/>
          <a:lstStyle/>
          <a:p>
            <a:endParaRPr lang="zh-CN" altLang="en-US"/>
          </a:p>
        </p:txBody>
      </p:sp>
      <p:pic>
        <p:nvPicPr>
          <p:cNvPr id="18" name="chev-3-icon"/>
          <p:cNvPicPr/>
          <p:nvPr/>
        </p:nvPicPr>
        <p:blipFill>
          <a:blip>
            <a:extLst>
              <a:ext uri="{96DAC541-7B7A-43D3-8B79-37D633B846F1}">
                <asvg:svgBlip xmlns:asvg="http://schemas.microsoft.com/office/drawing/2016/SVG/main" r:embed="rId4"/>
              </a:ext>
            </a:extLst>
          </a:blip>
          <a:srcRect/>
          <a:stretch>
            <a:fillRect/>
          </a:stretch>
        </p:blipFill>
        <p:spPr>
          <a:xfrm>
            <a:off x="7823200" y="2133600"/>
            <a:ext cx="228600" cy="228600"/>
          </a:xfrm>
          <a:prstGeom prst="rect">
            <a:avLst/>
          </a:prstGeom>
          <a:ln>
            <a:noFill/>
          </a:ln>
        </p:spPr>
      </p:pic>
      <p:sp>
        <p:nvSpPr>
          <p:cNvPr id="19" name="chev-3-label"/>
          <p:cNvSpPr txBox="1"/>
          <p:nvPr/>
        </p:nvSpPr>
        <p:spPr>
          <a:xfrm>
            <a:off x="8115300" y="2032000"/>
            <a:ext cx="1600200" cy="431800"/>
          </a:xfrm>
          <a:prstGeom prst="rect">
            <a:avLst/>
          </a:prstGeom>
          <a:noFill/>
          <a:ln>
            <a:noFill/>
          </a:ln>
        </p:spPr>
        <p:txBody>
          <a:bodyPr wrap="none" lIns="0" tIns="0" rIns="0" bIns="0" rtlCol="0" anchor="ctr"/>
          <a:lstStyle/>
          <a:p>
            <a:pPr algn="ctr">
              <a:lnSpc>
                <a:spcPts val="2033"/>
              </a:lnSpc>
            </a:pPr>
            <a:r>
              <a:rPr lang="en-US" sz="1400" b="1" noProof="1">
                <a:solidFill>
                  <a:srgbClr val="FFFFFF"/>
                </a:solidFill>
                <a:latin typeface="Arial"/>
                <a:ea typeface="楷体"/>
              </a:rPr>
              <a:t>Downstream · Apps</a:t>
            </a:r>
            <a:endParaRPr lang="en-US" sz="1400" noProof="1"/>
          </a:p>
        </p:txBody>
      </p:sp>
      <p:sp>
        <p:nvSpPr>
          <p:cNvPr id="20" name="chev-4"/>
          <p:cNvSpPr/>
          <p:nvPr/>
        </p:nvSpPr>
        <p:spPr>
          <a:xfrm>
            <a:off x="10744200" y="2032000"/>
            <a:ext cx="3251200" cy="431800"/>
          </a:xfrm>
          <a:prstGeom prst="chevron">
            <a:avLst/>
          </a:prstGeom>
          <a:solidFill>
            <a:srgbClr val="051C2C"/>
          </a:solidFill>
          <a:ln>
            <a:noFill/>
          </a:ln>
        </p:spPr>
        <p:txBody>
          <a:bodyPr/>
          <a:lstStyle/>
          <a:p>
            <a:endParaRPr lang="zh-CN" altLang="en-US"/>
          </a:p>
        </p:txBody>
      </p:sp>
      <p:pic>
        <p:nvPicPr>
          <p:cNvPr id="21" name="chev-4-icon"/>
          <p:cNvPicPr/>
          <p:nvPr/>
        </p:nvPicPr>
        <p:blipFill>
          <a:blip>
            <a:extLst>
              <a:ext uri="{96DAC541-7B7A-43D3-8B79-37D633B846F1}">
                <asvg:svgBlip xmlns:asvg="http://schemas.microsoft.com/office/drawing/2016/SVG/main" r:embed="rId5"/>
              </a:ext>
            </a:extLst>
          </a:blip>
          <a:srcRect/>
          <a:stretch>
            <a:fillRect/>
          </a:stretch>
        </p:blipFill>
        <p:spPr>
          <a:xfrm>
            <a:off x="11137900" y="2133600"/>
            <a:ext cx="228600" cy="228600"/>
          </a:xfrm>
          <a:prstGeom prst="rect">
            <a:avLst/>
          </a:prstGeom>
          <a:ln>
            <a:noFill/>
          </a:ln>
        </p:spPr>
      </p:pic>
      <p:sp>
        <p:nvSpPr>
          <p:cNvPr id="22" name="chev-4-label"/>
          <p:cNvSpPr txBox="1"/>
          <p:nvPr/>
        </p:nvSpPr>
        <p:spPr>
          <a:xfrm>
            <a:off x="11430000" y="2032000"/>
            <a:ext cx="1600200" cy="431800"/>
          </a:xfrm>
          <a:prstGeom prst="rect">
            <a:avLst/>
          </a:prstGeom>
          <a:noFill/>
          <a:ln>
            <a:noFill/>
          </a:ln>
        </p:spPr>
        <p:txBody>
          <a:bodyPr wrap="none" lIns="0" tIns="0" rIns="0" bIns="0" rtlCol="0" anchor="ctr"/>
          <a:lstStyle/>
          <a:p>
            <a:pPr algn="ctr">
              <a:lnSpc>
                <a:spcPts val="2033"/>
              </a:lnSpc>
            </a:pPr>
            <a:r>
              <a:rPr lang="en-US" sz="1400" b="1" noProof="1">
                <a:solidFill>
                  <a:srgbClr val="FFFFFF"/>
                </a:solidFill>
                <a:latin typeface="Arial"/>
                <a:ea typeface="楷体"/>
              </a:rPr>
              <a:t>Recycling Loop</a:t>
            </a:r>
            <a:endParaRPr lang="en-US" sz="1400" noProof="1"/>
          </a:p>
        </p:txBody>
      </p:sp>
      <p:sp>
        <p:nvSpPr>
          <p:cNvPr id="23" name="card-1-bg"/>
          <p:cNvSpPr/>
          <p:nvPr/>
        </p:nvSpPr>
        <p:spPr>
          <a:xfrm>
            <a:off x="800100" y="2590800"/>
            <a:ext cx="3238500" cy="6172200"/>
          </a:xfrm>
          <a:prstGeom prst="rect">
            <a:avLst/>
          </a:prstGeom>
          <a:solidFill>
            <a:srgbClr val="F2F2F2"/>
          </a:solidFill>
          <a:ln>
            <a:noFill/>
          </a:ln>
        </p:spPr>
        <p:txBody>
          <a:bodyPr/>
          <a:lstStyle/>
          <a:p>
            <a:endParaRPr lang="zh-CN" altLang="en-US"/>
          </a:p>
        </p:txBody>
      </p:sp>
      <p:sp>
        <p:nvSpPr>
          <p:cNvPr id="24" name="card-1-strip"/>
          <p:cNvSpPr/>
          <p:nvPr/>
        </p:nvSpPr>
        <p:spPr>
          <a:xfrm>
            <a:off x="800100" y="2590800"/>
            <a:ext cx="3238500" cy="28575"/>
          </a:xfrm>
          <a:prstGeom prst="rect">
            <a:avLst/>
          </a:prstGeom>
          <a:solidFill>
            <a:srgbClr val="051C2C"/>
          </a:solidFill>
          <a:ln>
            <a:noFill/>
          </a:ln>
        </p:spPr>
        <p:txBody>
          <a:bodyPr/>
          <a:lstStyle/>
          <a:p>
            <a:endParaRPr lang="zh-CN" altLang="en-US"/>
          </a:p>
        </p:txBody>
      </p:sp>
      <p:pic>
        <p:nvPicPr>
          <p:cNvPr id="25" name="c1-what-kicon"/>
          <p:cNvPicPr/>
          <p:nvPr/>
        </p:nvPicPr>
        <p:blipFill>
          <a:blip>
            <a:extLst>
              <a:ext uri="{96DAC541-7B7A-43D3-8B79-37D633B846F1}">
                <asvg:svgBlip xmlns:asvg="http://schemas.microsoft.com/office/drawing/2016/SVG/main" r:embed="rId6"/>
              </a:ext>
            </a:extLst>
          </a:blip>
          <a:srcRect/>
          <a:stretch>
            <a:fillRect/>
          </a:stretch>
        </p:blipFill>
        <p:spPr>
          <a:xfrm>
            <a:off x="952500" y="2743200"/>
            <a:ext cx="177800" cy="177800"/>
          </a:xfrm>
          <a:prstGeom prst="rect">
            <a:avLst/>
          </a:prstGeom>
          <a:ln>
            <a:noFill/>
          </a:ln>
        </p:spPr>
      </p:pic>
      <p:sp>
        <p:nvSpPr>
          <p:cNvPr id="26" name="c1-what-kicker"/>
          <p:cNvSpPr txBox="1"/>
          <p:nvPr/>
        </p:nvSpPr>
        <p:spPr>
          <a:xfrm>
            <a:off x="1206500" y="2705100"/>
            <a:ext cx="2679700" cy="254000"/>
          </a:xfrm>
          <a:prstGeom prst="rect">
            <a:avLst/>
          </a:prstGeom>
          <a:noFill/>
          <a:ln>
            <a:noFill/>
          </a:ln>
        </p:spPr>
        <p:txBody>
          <a:bodyPr wrap="none" lIns="0" tIns="0" rIns="0" bIns="0" rtlCol="0" anchor="ctr"/>
          <a:lstStyle/>
          <a:p>
            <a:pPr algn="l">
              <a:lnSpc>
                <a:spcPts val="2033"/>
              </a:lnSpc>
            </a:pPr>
            <a:r>
              <a:rPr lang="en-US" sz="1400" noProof="1">
                <a:solidFill>
                  <a:srgbClr val="006BA6"/>
                </a:solidFill>
                <a:latin typeface="Arial"/>
                <a:ea typeface="楷体"/>
              </a:rPr>
              <a:t>Segment · What it does</a:t>
            </a:r>
            <a:endParaRPr lang="en-US" sz="1400" noProof="1"/>
          </a:p>
        </p:txBody>
      </p:sp>
      <p:sp>
        <p:nvSpPr>
          <p:cNvPr id="27" name="c1-what-title"/>
          <p:cNvSpPr txBox="1"/>
          <p:nvPr/>
        </p:nvSpPr>
        <p:spPr>
          <a:xfrm>
            <a:off x="952500" y="2933700"/>
            <a:ext cx="2933700" cy="2032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Lithium salts / cathode = cost anchor</a:t>
            </a:r>
            <a:endParaRPr lang="en-US" sz="1400" noProof="1"/>
          </a:p>
        </p:txBody>
      </p:sp>
      <p:sp>
        <p:nvSpPr>
          <p:cNvPr id="28" name="c1-what-desc"/>
          <p:cNvSpPr txBox="1"/>
          <p:nvPr/>
        </p:nvSpPr>
        <p:spPr>
          <a:xfrm>
            <a:off x="952500" y="3162300"/>
            <a:ext cx="2933700" cy="596900"/>
          </a:xfrm>
          <a:prstGeom prst="rect">
            <a:avLst/>
          </a:prstGeom>
          <a:noFill/>
          <a:ln>
            <a:noFill/>
          </a:ln>
        </p:spPr>
        <p:txBody>
          <a:bodyPr wrap="square" lIns="0" tIns="0" rIns="0" bIns="0" rtlCol="0" anchor="t"/>
          <a:lstStyle/>
          <a:p>
            <a:pPr algn="l">
              <a:lnSpc>
                <a:spcPts val="2202"/>
              </a:lnSpc>
            </a:pPr>
            <a:r>
              <a:rPr lang="en-US" sz="1400" noProof="1">
                <a:solidFill>
                  <a:srgbClr val="666666"/>
                </a:solidFill>
                <a:latin typeface="Arial"/>
                <a:ea typeface="楷体"/>
              </a:rPr>
              <a:t>Lithium salts &amp; cathode materials; costs pass down the chain</a:t>
            </a:r>
            <a:endParaRPr lang="en-US" sz="1400" noProof="1"/>
          </a:p>
        </p:txBody>
      </p:sp>
      <p:sp>
        <p:nvSpPr>
          <p:cNvPr id="29" name="c1-rule-1"/>
          <p:cNvSpPr/>
          <p:nvPr>
            <p:extLst>
              <p:ext uri="{F5677B7D-0D2A-4D9B-9A5C-6D8D7D0E5A5D}">
                <pptd:line xmlns="" xmlns:a14="http://schemas.microsoft.com/office/drawing/2010/main" xmlns:c="http://schemas.openxmlformats.org/drawingml/2006/chart" xmlns:cx="http://schemas.microsoft.com/office/drawing/2014/chartex" xmlns:m="http://schemas.openxmlformats.org/officeDocument/2006/math" xmlns:mc="http://schemas.openxmlformats.org/markup-compatibility/2006" xmlns:pptd="https://kimi-design.msh.team/pptd/2026" encoding="base64url">eyJ2aWV3Qm94IjpbMjU1LDAuOF0sInBvaW50cyI6IjAsMCAyNTUsMCIsImN1cnZlIjoic2hhcnAifQ</pptd:line>
              </p:ext>
            </p:extLst>
          </p:nvPr>
        </p:nvSpPr>
        <p:spPr>
          <a:xfrm>
            <a:off x="800100" y="3810000"/>
            <a:ext cx="3238500" cy="10160"/>
          </a:xfrm>
          <a:custGeom>
            <a:avLst/>
            <a:gdLst/>
            <a:ahLst/>
            <a:cxnLst/>
            <a:rect l="l" t="t" r="r" b="b"/>
            <a:pathLst>
              <a:path w="255" h="1">
                <a:moveTo>
                  <a:pt x="0" y="0"/>
                </a:moveTo>
                <a:lnTo>
                  <a:pt x="255" y="0"/>
                </a:lnTo>
              </a:path>
            </a:pathLst>
          </a:custGeom>
          <a:noFill/>
          <a:ln w="9525">
            <a:solidFill>
              <a:srgbClr val="CCCCCC"/>
            </a:solidFill>
          </a:ln>
        </p:spPr>
        <p:txBody>
          <a:bodyPr/>
          <a:lstStyle/>
          <a:p>
            <a:endParaRPr lang="zh-CN" altLang="en-US"/>
          </a:p>
        </p:txBody>
      </p:sp>
      <p:pic>
        <p:nvPicPr>
          <p:cNvPr id="30" name="c1-who-kicon"/>
          <p:cNvPicPr/>
          <p:nvPr/>
        </p:nvPicPr>
        <p:blipFill>
          <a:blip>
            <a:extLst>
              <a:ext uri="{96DAC541-7B7A-43D3-8B79-37D633B846F1}">
                <asvg:svgBlip xmlns:asvg="http://schemas.microsoft.com/office/drawing/2016/SVG/main" r:embed="rId7"/>
              </a:ext>
            </a:extLst>
          </a:blip>
          <a:srcRect/>
          <a:stretch>
            <a:fillRect/>
          </a:stretch>
        </p:blipFill>
        <p:spPr>
          <a:xfrm>
            <a:off x="952500" y="3962400"/>
            <a:ext cx="177800" cy="177800"/>
          </a:xfrm>
          <a:prstGeom prst="rect">
            <a:avLst/>
          </a:prstGeom>
          <a:ln>
            <a:noFill/>
          </a:ln>
        </p:spPr>
      </p:pic>
      <p:sp>
        <p:nvSpPr>
          <p:cNvPr id="31" name="c1-who-kicker"/>
          <p:cNvSpPr txBox="1"/>
          <p:nvPr/>
        </p:nvSpPr>
        <p:spPr>
          <a:xfrm>
            <a:off x="1206500" y="3924300"/>
            <a:ext cx="2679700" cy="254000"/>
          </a:xfrm>
          <a:prstGeom prst="rect">
            <a:avLst/>
          </a:prstGeom>
          <a:noFill/>
          <a:ln>
            <a:noFill/>
          </a:ln>
        </p:spPr>
        <p:txBody>
          <a:bodyPr wrap="none" lIns="0" tIns="0" rIns="0" bIns="0" rtlCol="0" anchor="ctr"/>
          <a:lstStyle/>
          <a:p>
            <a:pPr algn="l">
              <a:lnSpc>
                <a:spcPts val="2033"/>
              </a:lnSpc>
            </a:pPr>
            <a:r>
              <a:rPr lang="en-US" sz="1400" noProof="1">
                <a:solidFill>
                  <a:srgbClr val="006BA6"/>
                </a:solidFill>
                <a:latin typeface="Arial"/>
                <a:ea typeface="楷体"/>
              </a:rPr>
              <a:t>Players &amp; landscape</a:t>
            </a:r>
            <a:endParaRPr lang="en-US" sz="1400" noProof="1"/>
          </a:p>
        </p:txBody>
      </p:sp>
      <p:sp>
        <p:nvSpPr>
          <p:cNvPr id="32" name="c1-who-title"/>
          <p:cNvSpPr txBox="1"/>
          <p:nvPr/>
        </p:nvSpPr>
        <p:spPr>
          <a:xfrm>
            <a:off x="952500" y="4152900"/>
            <a:ext cx="2933700" cy="2032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CATL: three-line supply lock</a:t>
            </a:r>
            <a:endParaRPr lang="en-US" sz="1400" noProof="1"/>
          </a:p>
        </p:txBody>
      </p:sp>
      <p:sp>
        <p:nvSpPr>
          <p:cNvPr id="33" name="c1-who-desc"/>
          <p:cNvSpPr txBox="1"/>
          <p:nvPr/>
        </p:nvSpPr>
        <p:spPr>
          <a:xfrm>
            <a:off x="952500" y="4381500"/>
            <a:ext cx="2933700" cy="1511300"/>
          </a:xfrm>
          <a:prstGeom prst="rect">
            <a:avLst/>
          </a:prstGeom>
          <a:noFill/>
          <a:ln>
            <a:noFill/>
          </a:ln>
        </p:spPr>
        <p:txBody>
          <a:bodyPr wrap="square" lIns="0" tIns="0" rIns="0" bIns="0" rtlCol="0" anchor="t"/>
          <a:lstStyle/>
          <a:p>
            <a:pPr algn="l">
              <a:lnSpc>
                <a:spcPts val="2202"/>
              </a:lnSpc>
            </a:pPr>
            <a:r>
              <a:rPr lang="en-US" sz="1400" noProof="1">
                <a:solidFill>
                  <a:srgbClr val="666666"/>
                </a:solidFill>
                <a:latin typeface="Arial"/>
                <a:ea typeface="楷体"/>
              </a:rPr>
              <a:t>Lithium price increases pass into selling prices via long-term contracts (1–2 quarter lag); CATL smooths the cycle: contract price locks + mine stakes + Brunp recycling</a:t>
            </a:r>
            <a:endParaRPr lang="en-US" sz="1400" noProof="1"/>
          </a:p>
        </p:txBody>
      </p:sp>
      <p:sp>
        <p:nvSpPr>
          <p:cNvPr id="34" name="c1-rule-2"/>
          <p:cNvSpPr/>
          <p:nvPr>
            <p:extLst>
              <p:ext uri="{F5677B7D-0D2A-4D9B-9A5C-6D8D7D0E5A5D}">
                <pptd:line xmlns="" xmlns:a14="http://schemas.microsoft.com/office/drawing/2010/main" xmlns:c="http://schemas.openxmlformats.org/drawingml/2006/chart" xmlns:cx="http://schemas.microsoft.com/office/drawing/2014/chartex" xmlns:m="http://schemas.openxmlformats.org/officeDocument/2006/math" xmlns:mc="http://schemas.openxmlformats.org/markup-compatibility/2006" xmlns:pptd="https://kimi-design.msh.team/pptd/2026" encoding="base64url">eyJ2aWV3Qm94IjpbMjU1LDAuOF0sInBvaW50cyI6IjAsMCAyNTUsMCIsImN1cnZlIjoic2hhcnAifQ</pptd:line>
              </p:ext>
            </p:extLst>
          </p:nvPr>
        </p:nvSpPr>
        <p:spPr>
          <a:xfrm>
            <a:off x="800100" y="5943600"/>
            <a:ext cx="3238500" cy="10160"/>
          </a:xfrm>
          <a:custGeom>
            <a:avLst/>
            <a:gdLst/>
            <a:ahLst/>
            <a:cxnLst/>
            <a:rect l="l" t="t" r="r" b="b"/>
            <a:pathLst>
              <a:path w="255" h="1">
                <a:moveTo>
                  <a:pt x="0" y="0"/>
                </a:moveTo>
                <a:lnTo>
                  <a:pt x="255" y="0"/>
                </a:lnTo>
              </a:path>
            </a:pathLst>
          </a:custGeom>
          <a:noFill/>
          <a:ln w="9525">
            <a:solidFill>
              <a:srgbClr val="CCCCCC"/>
            </a:solidFill>
          </a:ln>
        </p:spPr>
        <p:txBody>
          <a:bodyPr/>
          <a:lstStyle/>
          <a:p>
            <a:endParaRPr lang="zh-CN" altLang="en-US"/>
          </a:p>
        </p:txBody>
      </p:sp>
      <p:pic>
        <p:nvPicPr>
          <p:cNvPr id="35" name="c1-trend-kicon"/>
          <p:cNvPicPr/>
          <p:nvPr/>
        </p:nvPicPr>
        <p:blipFill>
          <a:blip>
            <a:extLst>
              <a:ext uri="{96DAC541-7B7A-43D3-8B79-37D633B846F1}">
                <asvg:svgBlip xmlns:asvg="http://schemas.microsoft.com/office/drawing/2016/SVG/main" r:embed="rId8"/>
              </a:ext>
            </a:extLst>
          </a:blip>
          <a:srcRect/>
          <a:stretch>
            <a:fillRect/>
          </a:stretch>
        </p:blipFill>
        <p:spPr>
          <a:xfrm>
            <a:off x="952500" y="6096000"/>
            <a:ext cx="177800" cy="177800"/>
          </a:xfrm>
          <a:prstGeom prst="rect">
            <a:avLst/>
          </a:prstGeom>
          <a:ln>
            <a:noFill/>
          </a:ln>
        </p:spPr>
      </p:pic>
      <p:sp>
        <p:nvSpPr>
          <p:cNvPr id="36" name="c1-trend-kicker"/>
          <p:cNvSpPr txBox="1"/>
          <p:nvPr/>
        </p:nvSpPr>
        <p:spPr>
          <a:xfrm>
            <a:off x="1206500" y="6057900"/>
            <a:ext cx="2679700" cy="254000"/>
          </a:xfrm>
          <a:prstGeom prst="rect">
            <a:avLst/>
          </a:prstGeom>
          <a:noFill/>
          <a:ln>
            <a:noFill/>
          </a:ln>
        </p:spPr>
        <p:txBody>
          <a:bodyPr wrap="none" lIns="0" tIns="0" rIns="0" bIns="0" rtlCol="0" anchor="ctr"/>
          <a:lstStyle/>
          <a:p>
            <a:pPr algn="l">
              <a:lnSpc>
                <a:spcPts val="2033"/>
              </a:lnSpc>
            </a:pPr>
            <a:r>
              <a:rPr lang="en-US" sz="1400" noProof="1">
                <a:solidFill>
                  <a:srgbClr val="006BA6"/>
                </a:solidFill>
                <a:latin typeface="Arial"/>
                <a:ea typeface="楷体"/>
              </a:rPr>
              <a:t>Bargaining power · Trend </a:t>
            </a:r>
            <a:r>
              <a:rPr lang="en-US" sz="1400" b="1" noProof="1">
                <a:solidFill>
                  <a:srgbClr val="666666"/>
                </a:solidFill>
                <a:latin typeface="Arial"/>
                <a:ea typeface="楷体"/>
              </a:rPr>
              <a:t>→</a:t>
            </a:r>
            <a:endParaRPr lang="en-US" sz="1400" noProof="1"/>
          </a:p>
        </p:txBody>
      </p:sp>
      <p:sp>
        <p:nvSpPr>
          <p:cNvPr id="37" name="c1-trend-cur"/>
          <p:cNvSpPr txBox="1"/>
          <p:nvPr/>
        </p:nvSpPr>
        <p:spPr>
          <a:xfrm>
            <a:off x="952500" y="6286500"/>
            <a:ext cx="2933700" cy="2032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Now: cost-sensitive</a:t>
            </a:r>
            <a:endParaRPr lang="en-US" sz="1400" noProof="1"/>
          </a:p>
        </p:txBody>
      </p:sp>
      <p:sp>
        <p:nvSpPr>
          <p:cNvPr id="38" name="c1-trend-curd"/>
          <p:cNvSpPr txBox="1"/>
          <p:nvPr/>
        </p:nvSpPr>
        <p:spPr>
          <a:xfrm>
            <a:off x="952500" y="6527800"/>
            <a:ext cx="2933700" cy="20320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Unit net profit YoY -12% (upcycle)</a:t>
            </a:r>
            <a:endParaRPr lang="en-US" sz="1400" noProof="1"/>
          </a:p>
        </p:txBody>
      </p:sp>
      <p:sp>
        <p:nvSpPr>
          <p:cNvPr id="39" name="c1-trend-nxt"/>
          <p:cNvSpPr txBox="1"/>
          <p:nvPr/>
        </p:nvSpPr>
        <p:spPr>
          <a:xfrm>
            <a:off x="952500" y="6985000"/>
            <a:ext cx="2933700" cy="2032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Next: pass-through drives swings</a:t>
            </a:r>
            <a:endParaRPr lang="en-US" sz="1400" noProof="1"/>
          </a:p>
        </p:txBody>
      </p:sp>
      <p:sp>
        <p:nvSpPr>
          <p:cNvPr id="40" name="c1-trend-nxtd"/>
          <p:cNvSpPr txBox="1"/>
          <p:nvPr/>
        </p:nvSpPr>
        <p:spPr>
          <a:xfrm>
            <a:off x="952500" y="7226300"/>
            <a:ext cx="2933700" cy="20320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Lithium × contract repricing</a:t>
            </a:r>
            <a:endParaRPr lang="en-US" sz="1400" noProof="1"/>
          </a:p>
        </p:txBody>
      </p:sp>
      <p:sp>
        <p:nvSpPr>
          <p:cNvPr id="41" name="c1-rule-3"/>
          <p:cNvSpPr/>
          <p:nvPr>
            <p:extLst>
              <p:ext uri="{F5677B7D-0D2A-4D9B-9A5C-6D8D7D0E5A5D}">
                <pptd:line xmlns="" xmlns:a14="http://schemas.microsoft.com/office/drawing/2010/main" xmlns:c="http://schemas.openxmlformats.org/drawingml/2006/chart" xmlns:cx="http://schemas.microsoft.com/office/drawing/2014/chartex" xmlns:m="http://schemas.openxmlformats.org/officeDocument/2006/math" xmlns:mc="http://schemas.openxmlformats.org/markup-compatibility/2006" xmlns:pptd="https://kimi-design.msh.team/pptd/2026" encoding="base64url">eyJ2aWV3Qm94IjpbMjU1LDAuOF0sInBvaW50cyI6IjAsMCAyNTUsMCIsImN1cnZlIjoic2hhcnAifQ</pptd:line>
              </p:ext>
            </p:extLst>
          </p:nvPr>
        </p:nvSpPr>
        <p:spPr>
          <a:xfrm>
            <a:off x="800100" y="7670800"/>
            <a:ext cx="3238500" cy="10160"/>
          </a:xfrm>
          <a:custGeom>
            <a:avLst/>
            <a:gdLst/>
            <a:ahLst/>
            <a:cxnLst/>
            <a:rect l="l" t="t" r="r" b="b"/>
            <a:pathLst>
              <a:path w="255" h="1">
                <a:moveTo>
                  <a:pt x="0" y="0"/>
                </a:moveTo>
                <a:lnTo>
                  <a:pt x="255" y="0"/>
                </a:lnTo>
              </a:path>
            </a:pathLst>
          </a:custGeom>
          <a:noFill/>
          <a:ln w="9525">
            <a:solidFill>
              <a:srgbClr val="CCCCCC"/>
            </a:solidFill>
          </a:ln>
        </p:spPr>
        <p:txBody>
          <a:bodyPr/>
          <a:lstStyle/>
          <a:p>
            <a:endParaRPr lang="zh-CN" altLang="en-US"/>
          </a:p>
        </p:txBody>
      </p:sp>
      <p:pic>
        <p:nvPicPr>
          <p:cNvPr id="42" name="c1-tech-kicon"/>
          <p:cNvPicPr/>
          <p:nvPr/>
        </p:nvPicPr>
        <p:blipFill>
          <a:blip>
            <a:extLst>
              <a:ext uri="{96DAC541-7B7A-43D3-8B79-37D633B846F1}">
                <asvg:svgBlip xmlns:asvg="http://schemas.microsoft.com/office/drawing/2016/SVG/main" r:embed="rId9"/>
              </a:ext>
            </a:extLst>
          </a:blip>
          <a:srcRect/>
          <a:stretch>
            <a:fillRect/>
          </a:stretch>
        </p:blipFill>
        <p:spPr>
          <a:xfrm>
            <a:off x="952500" y="7823200"/>
            <a:ext cx="177800" cy="177800"/>
          </a:xfrm>
          <a:prstGeom prst="rect">
            <a:avLst/>
          </a:prstGeom>
          <a:ln>
            <a:noFill/>
          </a:ln>
        </p:spPr>
      </p:pic>
      <p:sp>
        <p:nvSpPr>
          <p:cNvPr id="43" name="c1-tech-kicker"/>
          <p:cNvSpPr txBox="1"/>
          <p:nvPr/>
        </p:nvSpPr>
        <p:spPr>
          <a:xfrm>
            <a:off x="1206500" y="7785100"/>
            <a:ext cx="2679700" cy="254000"/>
          </a:xfrm>
          <a:prstGeom prst="rect">
            <a:avLst/>
          </a:prstGeom>
          <a:noFill/>
          <a:ln>
            <a:noFill/>
          </a:ln>
        </p:spPr>
        <p:txBody>
          <a:bodyPr wrap="none" lIns="0" tIns="0" rIns="0" bIns="0" rtlCol="0" anchor="ctr"/>
          <a:lstStyle/>
          <a:p>
            <a:pPr algn="l">
              <a:lnSpc>
                <a:spcPts val="2033"/>
              </a:lnSpc>
            </a:pPr>
            <a:r>
              <a:rPr lang="en-US" sz="1400" noProof="1">
                <a:solidFill>
                  <a:srgbClr val="006BA6"/>
                </a:solidFill>
                <a:latin typeface="Arial"/>
                <a:ea typeface="楷体"/>
              </a:rPr>
              <a:t>Technology · drivers</a:t>
            </a:r>
            <a:endParaRPr lang="en-US" sz="1400" noProof="1"/>
          </a:p>
        </p:txBody>
      </p:sp>
      <p:sp>
        <p:nvSpPr>
          <p:cNvPr id="44" name="c1-tech-title"/>
          <p:cNvSpPr txBox="1"/>
          <p:nvPr/>
        </p:nvSpPr>
        <p:spPr>
          <a:xfrm>
            <a:off x="952500" y="8013700"/>
            <a:ext cx="2933700" cy="2032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Recycled feedstock</a:t>
            </a:r>
            <a:endParaRPr lang="en-US" sz="1400" noProof="1"/>
          </a:p>
        </p:txBody>
      </p:sp>
      <p:sp>
        <p:nvSpPr>
          <p:cNvPr id="45" name="c1-tech-desc"/>
          <p:cNvSpPr txBox="1"/>
          <p:nvPr/>
        </p:nvSpPr>
        <p:spPr>
          <a:xfrm>
            <a:off x="952500" y="8242300"/>
            <a:ext cx="2933700" cy="469900"/>
          </a:xfrm>
          <a:prstGeom prst="rect">
            <a:avLst/>
          </a:prstGeom>
          <a:noFill/>
          <a:ln>
            <a:noFill/>
          </a:ln>
        </p:spPr>
        <p:txBody>
          <a:bodyPr wrap="square" lIns="0" tIns="0" rIns="0" bIns="0" rtlCol="0" anchor="t"/>
          <a:lstStyle/>
          <a:p>
            <a:pPr algn="l">
              <a:lnSpc>
                <a:spcPts val="2202"/>
              </a:lnSpc>
            </a:pPr>
            <a:r>
              <a:rPr lang="en-US" sz="1400" noProof="1">
                <a:solidFill>
                  <a:srgbClr val="666666"/>
                </a:solidFill>
                <a:latin typeface="Arial"/>
                <a:ea typeface="楷体"/>
              </a:rPr>
              <a:t>Ni/Co/Li recycling pulls materials back upstream</a:t>
            </a:r>
            <a:endParaRPr lang="en-US" sz="1400" noProof="1"/>
          </a:p>
        </p:txBody>
      </p:sp>
      <p:sp>
        <p:nvSpPr>
          <p:cNvPr id="46" name="card-2-bg"/>
          <p:cNvSpPr/>
          <p:nvPr/>
        </p:nvSpPr>
        <p:spPr>
          <a:xfrm>
            <a:off x="4114800" y="2590800"/>
            <a:ext cx="3238500" cy="6172200"/>
          </a:xfrm>
          <a:prstGeom prst="rect">
            <a:avLst/>
          </a:prstGeom>
          <a:solidFill>
            <a:srgbClr val="F2F2F2"/>
          </a:solidFill>
          <a:ln>
            <a:noFill/>
          </a:ln>
        </p:spPr>
        <p:txBody>
          <a:bodyPr/>
          <a:lstStyle/>
          <a:p>
            <a:endParaRPr lang="zh-CN" altLang="en-US"/>
          </a:p>
        </p:txBody>
      </p:sp>
      <p:sp>
        <p:nvSpPr>
          <p:cNvPr id="47" name="card-2-strip"/>
          <p:cNvSpPr/>
          <p:nvPr/>
        </p:nvSpPr>
        <p:spPr>
          <a:xfrm>
            <a:off x="4114800" y="2590800"/>
            <a:ext cx="3238500" cy="28575"/>
          </a:xfrm>
          <a:prstGeom prst="rect">
            <a:avLst/>
          </a:prstGeom>
          <a:solidFill>
            <a:srgbClr val="051C2C"/>
          </a:solidFill>
          <a:ln>
            <a:noFill/>
          </a:ln>
        </p:spPr>
        <p:txBody>
          <a:bodyPr/>
          <a:lstStyle/>
          <a:p>
            <a:endParaRPr lang="zh-CN" altLang="en-US"/>
          </a:p>
        </p:txBody>
      </p:sp>
      <p:pic>
        <p:nvPicPr>
          <p:cNvPr id="48" name="c2-what-kicon"/>
          <p:cNvPicPr/>
          <p:nvPr/>
        </p:nvPicPr>
        <p:blipFill>
          <a:blip>
            <a:extLst>
              <a:ext uri="{96DAC541-7B7A-43D3-8B79-37D633B846F1}">
                <asvg:svgBlip xmlns:asvg="http://schemas.microsoft.com/office/drawing/2016/SVG/main" r:embed="rId6"/>
              </a:ext>
            </a:extLst>
          </a:blip>
          <a:srcRect/>
          <a:stretch>
            <a:fillRect/>
          </a:stretch>
        </p:blipFill>
        <p:spPr>
          <a:xfrm>
            <a:off x="4267200" y="2743200"/>
            <a:ext cx="177800" cy="177800"/>
          </a:xfrm>
          <a:prstGeom prst="rect">
            <a:avLst/>
          </a:prstGeom>
          <a:ln>
            <a:noFill/>
          </a:ln>
        </p:spPr>
      </p:pic>
      <p:sp>
        <p:nvSpPr>
          <p:cNvPr id="49" name="c2-what-kicker"/>
          <p:cNvSpPr txBox="1"/>
          <p:nvPr/>
        </p:nvSpPr>
        <p:spPr>
          <a:xfrm>
            <a:off x="4521200" y="2705100"/>
            <a:ext cx="2679700" cy="254000"/>
          </a:xfrm>
          <a:prstGeom prst="rect">
            <a:avLst/>
          </a:prstGeom>
          <a:noFill/>
          <a:ln>
            <a:noFill/>
          </a:ln>
        </p:spPr>
        <p:txBody>
          <a:bodyPr wrap="none" lIns="0" tIns="0" rIns="0" bIns="0" rtlCol="0" anchor="ctr"/>
          <a:lstStyle/>
          <a:p>
            <a:pPr algn="l">
              <a:lnSpc>
                <a:spcPts val="2033"/>
              </a:lnSpc>
            </a:pPr>
            <a:r>
              <a:rPr lang="en-US" sz="1400" noProof="1">
                <a:solidFill>
                  <a:srgbClr val="006BA6"/>
                </a:solidFill>
                <a:latin typeface="Arial"/>
                <a:ea typeface="楷体"/>
              </a:rPr>
              <a:t>Segment · What it does</a:t>
            </a:r>
            <a:endParaRPr lang="en-US" sz="1400" noProof="1"/>
          </a:p>
        </p:txBody>
      </p:sp>
      <p:sp>
        <p:nvSpPr>
          <p:cNvPr id="50" name="c2-what-title"/>
          <p:cNvSpPr txBox="1"/>
          <p:nvPr/>
        </p:nvSpPr>
        <p:spPr>
          <a:xfrm>
            <a:off x="4267200" y="2933700"/>
            <a:ext cx="2933700" cy="2032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Cell mfg + system integration</a:t>
            </a:r>
            <a:endParaRPr lang="en-US" sz="1400" noProof="1"/>
          </a:p>
        </p:txBody>
      </p:sp>
      <p:sp>
        <p:nvSpPr>
          <p:cNvPr id="51" name="c2-what-desc"/>
          <p:cNvSpPr txBox="1"/>
          <p:nvPr/>
        </p:nvSpPr>
        <p:spPr>
          <a:xfrm>
            <a:off x="4267200" y="3162300"/>
            <a:ext cx="2933700" cy="596900"/>
          </a:xfrm>
          <a:prstGeom prst="rect">
            <a:avLst/>
          </a:prstGeom>
          <a:noFill/>
          <a:ln>
            <a:noFill/>
          </a:ln>
        </p:spPr>
        <p:txBody>
          <a:bodyPr wrap="square" lIns="0" tIns="0" rIns="0" bIns="0" rtlCol="0" anchor="t"/>
          <a:lstStyle/>
          <a:p>
            <a:pPr algn="l">
              <a:lnSpc>
                <a:spcPts val="2202"/>
              </a:lnSpc>
            </a:pPr>
            <a:r>
              <a:rPr lang="en-US" sz="1400" noProof="1">
                <a:solidFill>
                  <a:srgbClr val="666666"/>
                </a:solidFill>
                <a:latin typeface="Arial"/>
                <a:ea typeface="楷体"/>
              </a:rPr>
              <a:t>Cells, CTP/CTC system integration — the chain's profit core</a:t>
            </a:r>
            <a:endParaRPr lang="en-US" sz="1400" noProof="1"/>
          </a:p>
        </p:txBody>
      </p:sp>
      <p:sp>
        <p:nvSpPr>
          <p:cNvPr id="52" name="c2-rule-1"/>
          <p:cNvSpPr/>
          <p:nvPr>
            <p:extLst>
              <p:ext uri="{F5677B7D-0D2A-4D9B-9A5C-6D8D7D0E5A5D}">
                <pptd:line xmlns="" xmlns:a14="http://schemas.microsoft.com/office/drawing/2010/main" xmlns:c="http://schemas.openxmlformats.org/drawingml/2006/chart" xmlns:cx="http://schemas.microsoft.com/office/drawing/2014/chartex" xmlns:m="http://schemas.openxmlformats.org/officeDocument/2006/math" xmlns:mc="http://schemas.openxmlformats.org/markup-compatibility/2006" xmlns:pptd="https://kimi-design.msh.team/pptd/2026" encoding="base64url">eyJ2aWV3Qm94IjpbMjU1LDAuOF0sInBvaW50cyI6IjAsMCAyNTUsMCIsImN1cnZlIjoic2hhcnAifQ</pptd:line>
              </p:ext>
            </p:extLst>
          </p:nvPr>
        </p:nvSpPr>
        <p:spPr>
          <a:xfrm>
            <a:off x="4114800" y="3810000"/>
            <a:ext cx="3238500" cy="10160"/>
          </a:xfrm>
          <a:custGeom>
            <a:avLst/>
            <a:gdLst/>
            <a:ahLst/>
            <a:cxnLst/>
            <a:rect l="l" t="t" r="r" b="b"/>
            <a:pathLst>
              <a:path w="255" h="1">
                <a:moveTo>
                  <a:pt x="0" y="0"/>
                </a:moveTo>
                <a:lnTo>
                  <a:pt x="255" y="0"/>
                </a:lnTo>
              </a:path>
            </a:pathLst>
          </a:custGeom>
          <a:noFill/>
          <a:ln w="9525">
            <a:solidFill>
              <a:srgbClr val="CCCCCC"/>
            </a:solidFill>
          </a:ln>
        </p:spPr>
        <p:txBody>
          <a:bodyPr/>
          <a:lstStyle/>
          <a:p>
            <a:endParaRPr lang="zh-CN" altLang="en-US"/>
          </a:p>
        </p:txBody>
      </p:sp>
      <p:pic>
        <p:nvPicPr>
          <p:cNvPr id="53" name="c2-who-kicon"/>
          <p:cNvPicPr/>
          <p:nvPr/>
        </p:nvPicPr>
        <p:blipFill>
          <a:blip>
            <a:extLst>
              <a:ext uri="{96DAC541-7B7A-43D3-8B79-37D633B846F1}">
                <asvg:svgBlip xmlns:asvg="http://schemas.microsoft.com/office/drawing/2016/SVG/main" r:embed="rId7"/>
              </a:ext>
            </a:extLst>
          </a:blip>
          <a:srcRect/>
          <a:stretch>
            <a:fillRect/>
          </a:stretch>
        </p:blipFill>
        <p:spPr>
          <a:xfrm>
            <a:off x="4267200" y="3962400"/>
            <a:ext cx="177800" cy="177800"/>
          </a:xfrm>
          <a:prstGeom prst="rect">
            <a:avLst/>
          </a:prstGeom>
          <a:ln>
            <a:noFill/>
          </a:ln>
        </p:spPr>
      </p:pic>
      <p:sp>
        <p:nvSpPr>
          <p:cNvPr id="54" name="c2-who-kicker"/>
          <p:cNvSpPr txBox="1"/>
          <p:nvPr/>
        </p:nvSpPr>
        <p:spPr>
          <a:xfrm>
            <a:off x="4521200" y="3924300"/>
            <a:ext cx="2679700" cy="254000"/>
          </a:xfrm>
          <a:prstGeom prst="rect">
            <a:avLst/>
          </a:prstGeom>
          <a:noFill/>
          <a:ln>
            <a:noFill/>
          </a:ln>
        </p:spPr>
        <p:txBody>
          <a:bodyPr wrap="none" lIns="0" tIns="0" rIns="0" bIns="0" rtlCol="0" anchor="ctr"/>
          <a:lstStyle/>
          <a:p>
            <a:pPr algn="l">
              <a:lnSpc>
                <a:spcPts val="2033"/>
              </a:lnSpc>
            </a:pPr>
            <a:r>
              <a:rPr lang="en-US" sz="1400" noProof="1">
                <a:solidFill>
                  <a:srgbClr val="006BA6"/>
                </a:solidFill>
                <a:latin typeface="Arial"/>
                <a:ea typeface="楷体"/>
              </a:rPr>
              <a:t>Players &amp; landscape</a:t>
            </a:r>
            <a:endParaRPr lang="en-US" sz="1400" noProof="1"/>
          </a:p>
        </p:txBody>
      </p:sp>
      <p:sp>
        <p:nvSpPr>
          <p:cNvPr id="55" name="c2-who-title"/>
          <p:cNvSpPr txBox="1"/>
          <p:nvPr/>
        </p:nvSpPr>
        <p:spPr>
          <a:xfrm>
            <a:off x="4267200" y="4152900"/>
            <a:ext cx="2933700" cy="2032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CATL dominates</a:t>
            </a:r>
            <a:endParaRPr lang="en-US" sz="1400" noProof="1"/>
          </a:p>
        </p:txBody>
      </p:sp>
      <p:sp>
        <p:nvSpPr>
          <p:cNvPr id="56" name="c2-who-desc"/>
          <p:cNvSpPr txBox="1"/>
          <p:nvPr/>
        </p:nvSpPr>
        <p:spPr>
          <a:xfrm>
            <a:off x="4267200" y="4381500"/>
            <a:ext cx="2933700" cy="1511300"/>
          </a:xfrm>
          <a:prstGeom prst="rect">
            <a:avLst/>
          </a:prstGeom>
          <a:noFill/>
          <a:ln>
            <a:noFill/>
          </a:ln>
        </p:spPr>
        <p:txBody>
          <a:bodyPr wrap="square" lIns="0" tIns="0" rIns="0" bIns="0" rtlCol="0" anchor="t"/>
          <a:lstStyle/>
          <a:p>
            <a:pPr algn="l">
              <a:lnSpc>
                <a:spcPts val="2202"/>
              </a:lnSpc>
            </a:pPr>
            <a:r>
              <a:rPr lang="en-US" sz="1400" noProof="1">
                <a:solidFill>
                  <a:srgbClr val="666666"/>
                </a:solidFill>
                <a:latin typeface="Arial"/>
                <a:ea typeface="楷体"/>
              </a:rPr>
              <a:t>FY25 EV battery shipments </a:t>
            </a:r>
            <a:r>
              <a:rPr lang="en-US" sz="1400" b="1" noProof="1">
                <a:solidFill>
                  <a:srgbClr val="006BA6"/>
                </a:solidFill>
                <a:latin typeface="Arial"/>
                <a:ea typeface="楷体"/>
              </a:rPr>
              <a:t>541GWh</a:t>
            </a:r>
            <a:r>
              <a:rPr lang="en-US" sz="1400" noProof="1">
                <a:solidFill>
                  <a:srgbClr val="666666"/>
                </a:solidFill>
                <a:latin typeface="Arial"/>
                <a:ea typeface="楷体"/>
              </a:rPr>
              <a:t> (+42%); unit net profit </a:t>
            </a:r>
            <a:r>
              <a:rPr lang="en-US" sz="1400" b="1" noProof="1">
                <a:solidFill>
                  <a:srgbClr val="006BA6"/>
                </a:solidFill>
                <a:latin typeface="Arial"/>
                <a:ea typeface="楷体"/>
              </a:rPr>
              <a:t>RMB0.07/Wh</a:t>
            </a:r>
            <a:r>
              <a:rPr lang="en-US" sz="1400" noProof="1">
                <a:solidFill>
                  <a:srgbClr val="666666"/>
                </a:solidFill>
                <a:latin typeface="Arial"/>
                <a:ea typeface="楷体"/>
              </a:rPr>
              <a:t> ≈ 2.8x tier-2s (Soochow 26Q2); global EV share </a:t>
            </a:r>
            <a:r>
              <a:rPr lang="en-US" sz="1400" b="1" noProof="1">
                <a:solidFill>
                  <a:srgbClr val="006BA6"/>
                </a:solidFill>
                <a:latin typeface="Arial"/>
                <a:ea typeface="楷体"/>
              </a:rPr>
              <a:t>39.4%</a:t>
            </a:r>
            <a:r>
              <a:rPr lang="en-US" sz="1400" noProof="1">
                <a:solidFill>
                  <a:srgbClr val="666666"/>
                </a:solidFill>
                <a:latin typeface="Arial"/>
                <a:ea typeface="楷体"/>
              </a:rPr>
              <a:t> (Jan–Aug, SNE); 3Q26 CATL 0.082 (UBS caliber), tier-2 3Q26 not obtained</a:t>
            </a:r>
            <a:endParaRPr lang="en-US" sz="1400" noProof="1"/>
          </a:p>
        </p:txBody>
      </p:sp>
      <p:sp>
        <p:nvSpPr>
          <p:cNvPr id="57" name="c2-rule-2"/>
          <p:cNvSpPr/>
          <p:nvPr>
            <p:extLst>
              <p:ext uri="{F5677B7D-0D2A-4D9B-9A5C-6D8D7D0E5A5D}">
                <pptd:line xmlns="" xmlns:a14="http://schemas.microsoft.com/office/drawing/2010/main" xmlns:c="http://schemas.openxmlformats.org/drawingml/2006/chart" xmlns:cx="http://schemas.microsoft.com/office/drawing/2014/chartex" xmlns:m="http://schemas.openxmlformats.org/officeDocument/2006/math" xmlns:mc="http://schemas.openxmlformats.org/markup-compatibility/2006" xmlns:pptd="https://kimi-design.msh.team/pptd/2026" encoding="base64url">eyJ2aWV3Qm94IjpbMjU1LDAuOF0sInBvaW50cyI6IjAsMCAyNTUsMCIsImN1cnZlIjoic2hhcnAifQ</pptd:line>
              </p:ext>
            </p:extLst>
          </p:nvPr>
        </p:nvSpPr>
        <p:spPr>
          <a:xfrm>
            <a:off x="4114800" y="5943600"/>
            <a:ext cx="3238500" cy="10160"/>
          </a:xfrm>
          <a:custGeom>
            <a:avLst/>
            <a:gdLst/>
            <a:ahLst/>
            <a:cxnLst/>
            <a:rect l="l" t="t" r="r" b="b"/>
            <a:pathLst>
              <a:path w="255" h="1">
                <a:moveTo>
                  <a:pt x="0" y="0"/>
                </a:moveTo>
                <a:lnTo>
                  <a:pt x="255" y="0"/>
                </a:lnTo>
              </a:path>
            </a:pathLst>
          </a:custGeom>
          <a:noFill/>
          <a:ln w="9525">
            <a:solidFill>
              <a:srgbClr val="CCCCCC"/>
            </a:solidFill>
          </a:ln>
        </p:spPr>
        <p:txBody>
          <a:bodyPr/>
          <a:lstStyle/>
          <a:p>
            <a:endParaRPr lang="zh-CN" altLang="en-US"/>
          </a:p>
        </p:txBody>
      </p:sp>
      <p:pic>
        <p:nvPicPr>
          <p:cNvPr id="58" name="c2-trend-kicon"/>
          <p:cNvPicPr/>
          <p:nvPr/>
        </p:nvPicPr>
        <p:blipFill>
          <a:blip>
            <a:extLst>
              <a:ext uri="{96DAC541-7B7A-43D3-8B79-37D633B846F1}">
                <asvg:svgBlip xmlns:asvg="http://schemas.microsoft.com/office/drawing/2016/SVG/main" r:embed="rId8"/>
              </a:ext>
            </a:extLst>
          </a:blip>
          <a:srcRect/>
          <a:stretch>
            <a:fillRect/>
          </a:stretch>
        </p:blipFill>
        <p:spPr>
          <a:xfrm>
            <a:off x="4267200" y="6096000"/>
            <a:ext cx="177800" cy="177800"/>
          </a:xfrm>
          <a:prstGeom prst="rect">
            <a:avLst/>
          </a:prstGeom>
          <a:ln>
            <a:noFill/>
          </a:ln>
        </p:spPr>
      </p:pic>
      <p:sp>
        <p:nvSpPr>
          <p:cNvPr id="59" name="c2-trend-kicker"/>
          <p:cNvSpPr txBox="1"/>
          <p:nvPr/>
        </p:nvSpPr>
        <p:spPr>
          <a:xfrm>
            <a:off x="4521200" y="6057900"/>
            <a:ext cx="2679700" cy="254000"/>
          </a:xfrm>
          <a:prstGeom prst="rect">
            <a:avLst/>
          </a:prstGeom>
          <a:noFill/>
          <a:ln>
            <a:noFill/>
          </a:ln>
        </p:spPr>
        <p:txBody>
          <a:bodyPr wrap="none" lIns="0" tIns="0" rIns="0" bIns="0" rtlCol="0" anchor="ctr"/>
          <a:lstStyle/>
          <a:p>
            <a:pPr algn="l">
              <a:lnSpc>
                <a:spcPts val="2033"/>
              </a:lnSpc>
            </a:pPr>
            <a:r>
              <a:rPr lang="en-US" sz="1400" noProof="1">
                <a:solidFill>
                  <a:srgbClr val="006BA6"/>
                </a:solidFill>
                <a:latin typeface="Arial"/>
                <a:ea typeface="楷体"/>
              </a:rPr>
              <a:t>Bargaining power · Trend </a:t>
            </a:r>
            <a:r>
              <a:rPr lang="en-US" sz="1400" b="1" noProof="1">
                <a:solidFill>
                  <a:srgbClr val="006BA6"/>
                </a:solidFill>
                <a:latin typeface="Arial"/>
                <a:ea typeface="楷体"/>
              </a:rPr>
              <a:t>↑</a:t>
            </a:r>
            <a:endParaRPr lang="en-US" sz="1400" noProof="1"/>
          </a:p>
        </p:txBody>
      </p:sp>
      <p:sp>
        <p:nvSpPr>
          <p:cNvPr id="60" name="c2-trend-cur"/>
          <p:cNvSpPr txBox="1"/>
          <p:nvPr/>
        </p:nvSpPr>
        <p:spPr>
          <a:xfrm>
            <a:off x="4267200" y="6286500"/>
            <a:ext cx="2933700" cy="2032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Now: most profit-concentrated</a:t>
            </a:r>
            <a:endParaRPr lang="en-US" sz="1400" noProof="1"/>
          </a:p>
        </p:txBody>
      </p:sp>
      <p:sp>
        <p:nvSpPr>
          <p:cNvPr id="61" name="c2-trend-curd"/>
          <p:cNvSpPr txBox="1"/>
          <p:nvPr/>
        </p:nvSpPr>
        <p:spPr>
          <a:xfrm>
            <a:off x="4267200" y="6527800"/>
            <a:ext cx="2933700" cy="20320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EV / ESS GPM lead the chain</a:t>
            </a:r>
            <a:endParaRPr lang="en-US" sz="1400" noProof="1"/>
          </a:p>
        </p:txBody>
      </p:sp>
      <p:sp>
        <p:nvSpPr>
          <p:cNvPr id="62" name="c2-trend-nxt"/>
          <p:cNvSpPr txBox="1"/>
          <p:nvPr/>
        </p:nvSpPr>
        <p:spPr>
          <a:xfrm>
            <a:off x="4267200" y="6985000"/>
            <a:ext cx="2933700" cy="2032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Next: rising</a:t>
            </a:r>
            <a:endParaRPr lang="en-US" sz="1400" noProof="1"/>
          </a:p>
        </p:txBody>
      </p:sp>
      <p:sp>
        <p:nvSpPr>
          <p:cNvPr id="63" name="c2-trend-nxtd"/>
          <p:cNvSpPr txBox="1"/>
          <p:nvPr/>
        </p:nvSpPr>
        <p:spPr>
          <a:xfrm>
            <a:off x="4267200" y="7226300"/>
            <a:ext cx="2933700" cy="20320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Mfg generation gap &amp; yield = moat</a:t>
            </a:r>
            <a:endParaRPr lang="en-US" sz="1400" noProof="1"/>
          </a:p>
        </p:txBody>
      </p:sp>
      <p:sp>
        <p:nvSpPr>
          <p:cNvPr id="64" name="c2-rule-3"/>
          <p:cNvSpPr/>
          <p:nvPr>
            <p:extLst>
              <p:ext uri="{F5677B7D-0D2A-4D9B-9A5C-6D8D7D0E5A5D}">
                <pptd:line xmlns="" xmlns:a14="http://schemas.microsoft.com/office/drawing/2010/main" xmlns:c="http://schemas.openxmlformats.org/drawingml/2006/chart" xmlns:cx="http://schemas.microsoft.com/office/drawing/2014/chartex" xmlns:m="http://schemas.openxmlformats.org/officeDocument/2006/math" xmlns:mc="http://schemas.openxmlformats.org/markup-compatibility/2006" xmlns:pptd="https://kimi-design.msh.team/pptd/2026" encoding="base64url">eyJ2aWV3Qm94IjpbMjU1LDAuOF0sInBvaW50cyI6IjAsMCAyNTUsMCIsImN1cnZlIjoic2hhcnAifQ</pptd:line>
              </p:ext>
            </p:extLst>
          </p:nvPr>
        </p:nvSpPr>
        <p:spPr>
          <a:xfrm>
            <a:off x="4114800" y="7670800"/>
            <a:ext cx="3238500" cy="10160"/>
          </a:xfrm>
          <a:custGeom>
            <a:avLst/>
            <a:gdLst/>
            <a:ahLst/>
            <a:cxnLst/>
            <a:rect l="l" t="t" r="r" b="b"/>
            <a:pathLst>
              <a:path w="255" h="1">
                <a:moveTo>
                  <a:pt x="0" y="0"/>
                </a:moveTo>
                <a:lnTo>
                  <a:pt x="255" y="0"/>
                </a:lnTo>
              </a:path>
            </a:pathLst>
          </a:custGeom>
          <a:noFill/>
          <a:ln w="9525">
            <a:solidFill>
              <a:srgbClr val="CCCCCC"/>
            </a:solidFill>
          </a:ln>
        </p:spPr>
        <p:txBody>
          <a:bodyPr/>
          <a:lstStyle/>
          <a:p>
            <a:endParaRPr lang="zh-CN" altLang="en-US"/>
          </a:p>
        </p:txBody>
      </p:sp>
      <p:pic>
        <p:nvPicPr>
          <p:cNvPr id="65" name="c2-tech-kicon"/>
          <p:cNvPicPr/>
          <p:nvPr/>
        </p:nvPicPr>
        <p:blipFill>
          <a:blip>
            <a:extLst>
              <a:ext uri="{96DAC541-7B7A-43D3-8B79-37D633B846F1}">
                <asvg:svgBlip xmlns:asvg="http://schemas.microsoft.com/office/drawing/2016/SVG/main" r:embed="rId9"/>
              </a:ext>
            </a:extLst>
          </a:blip>
          <a:srcRect/>
          <a:stretch>
            <a:fillRect/>
          </a:stretch>
        </p:blipFill>
        <p:spPr>
          <a:xfrm>
            <a:off x="4267200" y="7823200"/>
            <a:ext cx="177800" cy="177800"/>
          </a:xfrm>
          <a:prstGeom prst="rect">
            <a:avLst/>
          </a:prstGeom>
          <a:ln>
            <a:noFill/>
          </a:ln>
        </p:spPr>
      </p:pic>
      <p:sp>
        <p:nvSpPr>
          <p:cNvPr id="66" name="c2-tech-kicker"/>
          <p:cNvSpPr txBox="1"/>
          <p:nvPr/>
        </p:nvSpPr>
        <p:spPr>
          <a:xfrm>
            <a:off x="4521200" y="7785100"/>
            <a:ext cx="2679700" cy="254000"/>
          </a:xfrm>
          <a:prstGeom prst="rect">
            <a:avLst/>
          </a:prstGeom>
          <a:noFill/>
          <a:ln>
            <a:noFill/>
          </a:ln>
        </p:spPr>
        <p:txBody>
          <a:bodyPr wrap="none" lIns="0" tIns="0" rIns="0" bIns="0" rtlCol="0" anchor="ctr"/>
          <a:lstStyle/>
          <a:p>
            <a:pPr algn="l">
              <a:lnSpc>
                <a:spcPts val="2033"/>
              </a:lnSpc>
            </a:pPr>
            <a:r>
              <a:rPr lang="en-US" sz="1400" noProof="1">
                <a:solidFill>
                  <a:srgbClr val="006BA6"/>
                </a:solidFill>
                <a:latin typeface="Arial"/>
                <a:ea typeface="楷体"/>
              </a:rPr>
              <a:t>Technology · drivers</a:t>
            </a:r>
            <a:endParaRPr lang="en-US" sz="1400" noProof="1"/>
          </a:p>
        </p:txBody>
      </p:sp>
      <p:sp>
        <p:nvSpPr>
          <p:cNvPr id="67" name="c2-tech-title"/>
          <p:cNvSpPr txBox="1"/>
          <p:nvPr/>
        </p:nvSpPr>
        <p:spPr>
          <a:xfrm>
            <a:off x="4267200" y="8013700"/>
            <a:ext cx="2933700" cy="2032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Shenxing / Qilin iteration</a:t>
            </a:r>
            <a:endParaRPr lang="en-US" sz="1400" noProof="1"/>
          </a:p>
        </p:txBody>
      </p:sp>
      <p:sp>
        <p:nvSpPr>
          <p:cNvPr id="68" name="c2-tech-desc"/>
          <p:cNvSpPr txBox="1"/>
          <p:nvPr/>
        </p:nvSpPr>
        <p:spPr>
          <a:xfrm>
            <a:off x="4267200" y="8242300"/>
            <a:ext cx="2933700" cy="469900"/>
          </a:xfrm>
          <a:prstGeom prst="rect">
            <a:avLst/>
          </a:prstGeom>
          <a:noFill/>
          <a:ln>
            <a:noFill/>
          </a:ln>
        </p:spPr>
        <p:txBody>
          <a:bodyPr wrap="square" lIns="0" tIns="0" rIns="0" bIns="0" rtlCol="0" anchor="t"/>
          <a:lstStyle/>
          <a:p>
            <a:pPr algn="l">
              <a:lnSpc>
                <a:spcPts val="2202"/>
              </a:lnSpc>
            </a:pPr>
            <a:r>
              <a:rPr lang="en-US" sz="1400" noProof="1">
                <a:solidFill>
                  <a:srgbClr val="666666"/>
                </a:solidFill>
                <a:latin typeface="Arial"/>
                <a:ea typeface="楷体"/>
              </a:rPr>
              <a:t>CTP 3.0 structural-part dilution</a:t>
            </a:r>
            <a:endParaRPr lang="en-US" sz="1400" noProof="1"/>
          </a:p>
        </p:txBody>
      </p:sp>
      <p:sp>
        <p:nvSpPr>
          <p:cNvPr id="69" name="card-3-bg"/>
          <p:cNvSpPr/>
          <p:nvPr/>
        </p:nvSpPr>
        <p:spPr>
          <a:xfrm>
            <a:off x="7429500" y="2590800"/>
            <a:ext cx="3238500" cy="6172200"/>
          </a:xfrm>
          <a:prstGeom prst="rect">
            <a:avLst/>
          </a:prstGeom>
          <a:solidFill>
            <a:srgbClr val="F2F2F2"/>
          </a:solidFill>
          <a:ln>
            <a:noFill/>
          </a:ln>
        </p:spPr>
        <p:txBody>
          <a:bodyPr/>
          <a:lstStyle/>
          <a:p>
            <a:endParaRPr lang="zh-CN" altLang="en-US"/>
          </a:p>
        </p:txBody>
      </p:sp>
      <p:sp>
        <p:nvSpPr>
          <p:cNvPr id="70" name="card-3-strip"/>
          <p:cNvSpPr/>
          <p:nvPr/>
        </p:nvSpPr>
        <p:spPr>
          <a:xfrm>
            <a:off x="7429500" y="2590800"/>
            <a:ext cx="3238500" cy="28575"/>
          </a:xfrm>
          <a:prstGeom prst="rect">
            <a:avLst/>
          </a:prstGeom>
          <a:solidFill>
            <a:srgbClr val="051C2C"/>
          </a:solidFill>
          <a:ln>
            <a:noFill/>
          </a:ln>
        </p:spPr>
        <p:txBody>
          <a:bodyPr/>
          <a:lstStyle/>
          <a:p>
            <a:endParaRPr lang="zh-CN" altLang="en-US"/>
          </a:p>
        </p:txBody>
      </p:sp>
      <p:pic>
        <p:nvPicPr>
          <p:cNvPr id="71" name="c3-what-kicon"/>
          <p:cNvPicPr/>
          <p:nvPr/>
        </p:nvPicPr>
        <p:blipFill>
          <a:blip>
            <a:extLst>
              <a:ext uri="{96DAC541-7B7A-43D3-8B79-37D633B846F1}">
                <asvg:svgBlip xmlns:asvg="http://schemas.microsoft.com/office/drawing/2016/SVG/main" r:embed="rId6"/>
              </a:ext>
            </a:extLst>
          </a:blip>
          <a:srcRect/>
          <a:stretch>
            <a:fillRect/>
          </a:stretch>
        </p:blipFill>
        <p:spPr>
          <a:xfrm>
            <a:off x="7581900" y="2743200"/>
            <a:ext cx="177800" cy="177800"/>
          </a:xfrm>
          <a:prstGeom prst="rect">
            <a:avLst/>
          </a:prstGeom>
          <a:ln>
            <a:noFill/>
          </a:ln>
        </p:spPr>
      </p:pic>
      <p:sp>
        <p:nvSpPr>
          <p:cNvPr id="72" name="c3-what-kicker"/>
          <p:cNvSpPr txBox="1"/>
          <p:nvPr/>
        </p:nvSpPr>
        <p:spPr>
          <a:xfrm>
            <a:off x="7835900" y="2705100"/>
            <a:ext cx="2679700" cy="254000"/>
          </a:xfrm>
          <a:prstGeom prst="rect">
            <a:avLst/>
          </a:prstGeom>
          <a:noFill/>
          <a:ln>
            <a:noFill/>
          </a:ln>
        </p:spPr>
        <p:txBody>
          <a:bodyPr wrap="none" lIns="0" tIns="0" rIns="0" bIns="0" rtlCol="0" anchor="ctr"/>
          <a:lstStyle/>
          <a:p>
            <a:pPr algn="l">
              <a:lnSpc>
                <a:spcPts val="2033"/>
              </a:lnSpc>
            </a:pPr>
            <a:r>
              <a:rPr lang="en-US" sz="1400" noProof="1">
                <a:solidFill>
                  <a:srgbClr val="006BA6"/>
                </a:solidFill>
                <a:latin typeface="Arial"/>
                <a:ea typeface="楷体"/>
              </a:rPr>
              <a:t>Segment · What it does</a:t>
            </a:r>
            <a:endParaRPr lang="en-US" sz="1400" noProof="1"/>
          </a:p>
        </p:txBody>
      </p:sp>
      <p:sp>
        <p:nvSpPr>
          <p:cNvPr id="73" name="c3-what-title"/>
          <p:cNvSpPr txBox="1"/>
          <p:nvPr/>
        </p:nvSpPr>
        <p:spPr>
          <a:xfrm>
            <a:off x="7581900" y="2933700"/>
            <a:ext cx="2933700" cy="2032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EV / ESS / swapping / licensing</a:t>
            </a:r>
            <a:endParaRPr lang="en-US" sz="1400" noProof="1"/>
          </a:p>
        </p:txBody>
      </p:sp>
      <p:sp>
        <p:nvSpPr>
          <p:cNvPr id="74" name="c3-what-desc"/>
          <p:cNvSpPr txBox="1"/>
          <p:nvPr/>
        </p:nvSpPr>
        <p:spPr>
          <a:xfrm>
            <a:off x="7581900" y="3162300"/>
            <a:ext cx="2933700" cy="596900"/>
          </a:xfrm>
          <a:prstGeom prst="rect">
            <a:avLst/>
          </a:prstGeom>
          <a:noFill/>
          <a:ln>
            <a:noFill/>
          </a:ln>
        </p:spPr>
        <p:txBody>
          <a:bodyPr wrap="square" lIns="0" tIns="0" rIns="0" bIns="0" rtlCol="0" anchor="t"/>
          <a:lstStyle/>
          <a:p>
            <a:pPr algn="l">
              <a:lnSpc>
                <a:spcPts val="2202"/>
              </a:lnSpc>
            </a:pPr>
            <a:r>
              <a:rPr lang="en-US" sz="1400" noProof="1">
                <a:solidFill>
                  <a:srgbClr val="666666"/>
                </a:solidFill>
                <a:latin typeface="Arial"/>
                <a:ea typeface="楷体"/>
              </a:rPr>
              <a:t>Multi-application shipments + new business models</a:t>
            </a:r>
            <a:endParaRPr lang="en-US" sz="1400" noProof="1"/>
          </a:p>
        </p:txBody>
      </p:sp>
      <p:sp>
        <p:nvSpPr>
          <p:cNvPr id="75" name="c3-rule-1"/>
          <p:cNvSpPr/>
          <p:nvPr>
            <p:extLst>
              <p:ext uri="{F5677B7D-0D2A-4D9B-9A5C-6D8D7D0E5A5D}">
                <pptd:line xmlns="" xmlns:a14="http://schemas.microsoft.com/office/drawing/2010/main" xmlns:c="http://schemas.openxmlformats.org/drawingml/2006/chart" xmlns:cx="http://schemas.microsoft.com/office/drawing/2014/chartex" xmlns:m="http://schemas.openxmlformats.org/officeDocument/2006/math" xmlns:mc="http://schemas.openxmlformats.org/markup-compatibility/2006" xmlns:pptd="https://kimi-design.msh.team/pptd/2026" encoding="base64url">eyJ2aWV3Qm94IjpbMjU1LDAuOF0sInBvaW50cyI6IjAsMCAyNTUsMCIsImN1cnZlIjoic2hhcnAifQ</pptd:line>
              </p:ext>
            </p:extLst>
          </p:nvPr>
        </p:nvSpPr>
        <p:spPr>
          <a:xfrm>
            <a:off x="7429500" y="3810000"/>
            <a:ext cx="3238500" cy="10160"/>
          </a:xfrm>
          <a:custGeom>
            <a:avLst/>
            <a:gdLst/>
            <a:ahLst/>
            <a:cxnLst/>
            <a:rect l="l" t="t" r="r" b="b"/>
            <a:pathLst>
              <a:path w="255" h="1">
                <a:moveTo>
                  <a:pt x="0" y="0"/>
                </a:moveTo>
                <a:lnTo>
                  <a:pt x="255" y="0"/>
                </a:lnTo>
              </a:path>
            </a:pathLst>
          </a:custGeom>
          <a:noFill/>
          <a:ln w="9525">
            <a:solidFill>
              <a:srgbClr val="CCCCCC"/>
            </a:solidFill>
          </a:ln>
        </p:spPr>
        <p:txBody>
          <a:bodyPr/>
          <a:lstStyle/>
          <a:p>
            <a:endParaRPr lang="zh-CN" altLang="en-US"/>
          </a:p>
        </p:txBody>
      </p:sp>
      <p:pic>
        <p:nvPicPr>
          <p:cNvPr id="76" name="c3-who-kicon"/>
          <p:cNvPicPr/>
          <p:nvPr/>
        </p:nvPicPr>
        <p:blipFill>
          <a:blip>
            <a:extLst>
              <a:ext uri="{96DAC541-7B7A-43D3-8B79-37D633B846F1}">
                <asvg:svgBlip xmlns:asvg="http://schemas.microsoft.com/office/drawing/2016/SVG/main" r:embed="rId7"/>
              </a:ext>
            </a:extLst>
          </a:blip>
          <a:srcRect/>
          <a:stretch>
            <a:fillRect/>
          </a:stretch>
        </p:blipFill>
        <p:spPr>
          <a:xfrm>
            <a:off x="7581900" y="3962400"/>
            <a:ext cx="177800" cy="177800"/>
          </a:xfrm>
          <a:prstGeom prst="rect">
            <a:avLst/>
          </a:prstGeom>
          <a:ln>
            <a:noFill/>
          </a:ln>
        </p:spPr>
      </p:pic>
      <p:sp>
        <p:nvSpPr>
          <p:cNvPr id="77" name="c3-who-kicker"/>
          <p:cNvSpPr txBox="1"/>
          <p:nvPr/>
        </p:nvSpPr>
        <p:spPr>
          <a:xfrm>
            <a:off x="7835900" y="3924300"/>
            <a:ext cx="2679700" cy="254000"/>
          </a:xfrm>
          <a:prstGeom prst="rect">
            <a:avLst/>
          </a:prstGeom>
          <a:noFill/>
          <a:ln>
            <a:noFill/>
          </a:ln>
        </p:spPr>
        <p:txBody>
          <a:bodyPr wrap="none" lIns="0" tIns="0" rIns="0" bIns="0" rtlCol="0" anchor="ctr"/>
          <a:lstStyle/>
          <a:p>
            <a:pPr algn="l">
              <a:lnSpc>
                <a:spcPts val="2033"/>
              </a:lnSpc>
            </a:pPr>
            <a:r>
              <a:rPr lang="en-US" sz="1400" noProof="1">
                <a:solidFill>
                  <a:srgbClr val="006BA6"/>
                </a:solidFill>
                <a:latin typeface="Arial"/>
                <a:ea typeface="楷体"/>
              </a:rPr>
              <a:t>Players &amp; landscape</a:t>
            </a:r>
            <a:endParaRPr lang="en-US" sz="1400" noProof="1"/>
          </a:p>
        </p:txBody>
      </p:sp>
      <p:sp>
        <p:nvSpPr>
          <p:cNvPr id="78" name="c3-who-title"/>
          <p:cNvSpPr txBox="1"/>
          <p:nvPr/>
        </p:nvSpPr>
        <p:spPr>
          <a:xfrm>
            <a:off x="7581900" y="4152900"/>
            <a:ext cx="2933700" cy="2032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CATL's position: neutral supplier</a:t>
            </a:r>
            <a:endParaRPr lang="en-US" sz="1400" noProof="1"/>
          </a:p>
        </p:txBody>
      </p:sp>
      <p:sp>
        <p:nvSpPr>
          <p:cNvPr id="79" name="c3-who-desc"/>
          <p:cNvSpPr txBox="1"/>
          <p:nvPr/>
        </p:nvSpPr>
        <p:spPr>
          <a:xfrm>
            <a:off x="7581900" y="4381500"/>
            <a:ext cx="2933700" cy="1511300"/>
          </a:xfrm>
          <a:prstGeom prst="rect">
            <a:avLst/>
          </a:prstGeom>
          <a:noFill/>
          <a:ln>
            <a:noFill/>
          </a:ln>
        </p:spPr>
        <p:txBody>
          <a:bodyPr wrap="square" lIns="0" tIns="0" rIns="0" bIns="0" rtlCol="0" anchor="t"/>
          <a:lstStyle/>
          <a:p>
            <a:pPr algn="l">
              <a:lnSpc>
                <a:spcPts val="2202"/>
              </a:lnSpc>
            </a:pPr>
            <a:r>
              <a:rPr lang="en-US" sz="1400" noProof="1">
                <a:solidFill>
                  <a:srgbClr val="666666"/>
                </a:solidFill>
                <a:latin typeface="Arial"/>
                <a:ea typeface="楷体"/>
              </a:rPr>
              <a:t>Top-5 customers </a:t>
            </a:r>
            <a:r>
              <a:rPr lang="en-US" sz="1400" b="1" noProof="1">
                <a:solidFill>
                  <a:srgbClr val="006BA6"/>
                </a:solidFill>
                <a:latin typeface="Arial"/>
                <a:ea typeface="楷体"/>
              </a:rPr>
              <a:t>38.96%</a:t>
            </a:r>
            <a:r>
              <a:rPr lang="en-US" sz="1400" noProof="1">
                <a:solidFill>
                  <a:srgbClr val="666666"/>
                </a:solidFill>
                <a:latin typeface="Arial"/>
                <a:ea typeface="楷体"/>
              </a:rPr>
              <a:t> combined — a neutral-supplier niche; ~</a:t>
            </a:r>
            <a:r>
              <a:rPr lang="en-US" sz="1400" b="1" noProof="1">
                <a:solidFill>
                  <a:srgbClr val="006BA6"/>
                </a:solidFill>
                <a:latin typeface="Arial"/>
                <a:ea typeface="楷体"/>
              </a:rPr>
              <a:t>2,000 swap stations</a:t>
            </a:r>
            <a:r>
              <a:rPr lang="en-US" sz="1400" noProof="1">
                <a:solidFill>
                  <a:srgbClr val="666666"/>
                </a:solidFill>
                <a:latin typeface="Arial"/>
                <a:ea typeface="楷体"/>
              </a:rPr>
              <a:t>; LRS licensing ~</a:t>
            </a:r>
            <a:r>
              <a:rPr lang="en-US" sz="1400" b="1" noProof="1">
                <a:solidFill>
                  <a:srgbClr val="006BA6"/>
                </a:solidFill>
                <a:latin typeface="Arial"/>
                <a:ea typeface="楷体"/>
              </a:rPr>
              <a:t>USD7/kWh</a:t>
            </a:r>
            <a:endParaRPr lang="en-US" sz="1400" noProof="1"/>
          </a:p>
        </p:txBody>
      </p:sp>
      <p:sp>
        <p:nvSpPr>
          <p:cNvPr id="80" name="c3-rule-2"/>
          <p:cNvSpPr/>
          <p:nvPr>
            <p:extLst>
              <p:ext uri="{F5677B7D-0D2A-4D9B-9A5C-6D8D7D0E5A5D}">
                <pptd:line xmlns="" xmlns:a14="http://schemas.microsoft.com/office/drawing/2010/main" xmlns:c="http://schemas.openxmlformats.org/drawingml/2006/chart" xmlns:cx="http://schemas.microsoft.com/office/drawing/2014/chartex" xmlns:m="http://schemas.openxmlformats.org/officeDocument/2006/math" xmlns:mc="http://schemas.openxmlformats.org/markup-compatibility/2006" xmlns:pptd="https://kimi-design.msh.team/pptd/2026" encoding="base64url">eyJ2aWV3Qm94IjpbMjU1LDAuOF0sInBvaW50cyI6IjAsMCAyNTUsMCIsImN1cnZlIjoic2hhcnAifQ</pptd:line>
              </p:ext>
            </p:extLst>
          </p:nvPr>
        </p:nvSpPr>
        <p:spPr>
          <a:xfrm>
            <a:off x="7429500" y="5943600"/>
            <a:ext cx="3238500" cy="10160"/>
          </a:xfrm>
          <a:custGeom>
            <a:avLst/>
            <a:gdLst/>
            <a:ahLst/>
            <a:cxnLst/>
            <a:rect l="l" t="t" r="r" b="b"/>
            <a:pathLst>
              <a:path w="255" h="1">
                <a:moveTo>
                  <a:pt x="0" y="0"/>
                </a:moveTo>
                <a:lnTo>
                  <a:pt x="255" y="0"/>
                </a:lnTo>
              </a:path>
            </a:pathLst>
          </a:custGeom>
          <a:noFill/>
          <a:ln w="9525">
            <a:solidFill>
              <a:srgbClr val="CCCCCC"/>
            </a:solidFill>
          </a:ln>
        </p:spPr>
        <p:txBody>
          <a:bodyPr/>
          <a:lstStyle/>
          <a:p>
            <a:endParaRPr lang="zh-CN" altLang="en-US"/>
          </a:p>
        </p:txBody>
      </p:sp>
      <p:pic>
        <p:nvPicPr>
          <p:cNvPr id="81" name="c3-trend-kicon"/>
          <p:cNvPicPr/>
          <p:nvPr/>
        </p:nvPicPr>
        <p:blipFill>
          <a:blip>
            <a:extLst>
              <a:ext uri="{96DAC541-7B7A-43D3-8B79-37D633B846F1}">
                <asvg:svgBlip xmlns:asvg="http://schemas.microsoft.com/office/drawing/2016/SVG/main" r:embed="rId8"/>
              </a:ext>
            </a:extLst>
          </a:blip>
          <a:srcRect/>
          <a:stretch>
            <a:fillRect/>
          </a:stretch>
        </p:blipFill>
        <p:spPr>
          <a:xfrm>
            <a:off x="7581900" y="6096000"/>
            <a:ext cx="177800" cy="177800"/>
          </a:xfrm>
          <a:prstGeom prst="rect">
            <a:avLst/>
          </a:prstGeom>
          <a:ln>
            <a:noFill/>
          </a:ln>
        </p:spPr>
      </p:pic>
      <p:sp>
        <p:nvSpPr>
          <p:cNvPr id="82" name="c3-trend-kicker"/>
          <p:cNvSpPr txBox="1"/>
          <p:nvPr/>
        </p:nvSpPr>
        <p:spPr>
          <a:xfrm>
            <a:off x="7835900" y="6057900"/>
            <a:ext cx="2679700" cy="254000"/>
          </a:xfrm>
          <a:prstGeom prst="rect">
            <a:avLst/>
          </a:prstGeom>
          <a:noFill/>
          <a:ln>
            <a:noFill/>
          </a:ln>
        </p:spPr>
        <p:txBody>
          <a:bodyPr wrap="none" lIns="0" tIns="0" rIns="0" bIns="0" rtlCol="0" anchor="ctr"/>
          <a:lstStyle/>
          <a:p>
            <a:pPr algn="l">
              <a:lnSpc>
                <a:spcPts val="2033"/>
              </a:lnSpc>
            </a:pPr>
            <a:r>
              <a:rPr lang="en-US" sz="1400" noProof="1">
                <a:solidFill>
                  <a:srgbClr val="006BA6"/>
                </a:solidFill>
                <a:latin typeface="Arial"/>
                <a:ea typeface="楷体"/>
              </a:rPr>
              <a:t>Bargaining power · Trend </a:t>
            </a:r>
            <a:r>
              <a:rPr lang="en-US" sz="1400" b="1" noProof="1">
                <a:solidFill>
                  <a:srgbClr val="006BA6"/>
                </a:solidFill>
                <a:latin typeface="Arial"/>
                <a:ea typeface="楷体"/>
              </a:rPr>
              <a:t>↑</a:t>
            </a:r>
            <a:endParaRPr lang="en-US" sz="1400" noProof="1"/>
          </a:p>
        </p:txBody>
      </p:sp>
      <p:sp>
        <p:nvSpPr>
          <p:cNvPr id="83" name="c3-trend-cur"/>
          <p:cNvSpPr txBox="1"/>
          <p:nvPr/>
        </p:nvSpPr>
        <p:spPr>
          <a:xfrm>
            <a:off x="7581900" y="6286500"/>
            <a:ext cx="2933700" cy="2032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Now: diversified binding</a:t>
            </a:r>
            <a:endParaRPr lang="en-US" sz="1400" noProof="1"/>
          </a:p>
        </p:txBody>
      </p:sp>
      <p:sp>
        <p:nvSpPr>
          <p:cNvPr id="84" name="c3-trend-curd"/>
          <p:cNvSpPr txBox="1"/>
          <p:nvPr/>
        </p:nvSpPr>
        <p:spPr>
          <a:xfrm>
            <a:off x="7581900" y="6527800"/>
            <a:ext cx="2933700" cy="20320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Top-5 customers 38.96% combined</a:t>
            </a:r>
            <a:endParaRPr lang="en-US" sz="1400" noProof="1"/>
          </a:p>
        </p:txBody>
      </p:sp>
      <p:sp>
        <p:nvSpPr>
          <p:cNvPr id="85" name="c3-trend-nxt"/>
          <p:cNvSpPr txBox="1"/>
          <p:nvPr/>
        </p:nvSpPr>
        <p:spPr>
          <a:xfrm>
            <a:off x="7581900" y="6985000"/>
            <a:ext cx="2933700" cy="2032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Next: model leverage</a:t>
            </a:r>
            <a:endParaRPr lang="en-US" sz="1400" noProof="1"/>
          </a:p>
        </p:txBody>
      </p:sp>
      <p:sp>
        <p:nvSpPr>
          <p:cNvPr id="86" name="c3-trend-nxtd"/>
          <p:cNvSpPr txBox="1"/>
          <p:nvPr/>
        </p:nvSpPr>
        <p:spPr>
          <a:xfrm>
            <a:off x="7581900" y="7226300"/>
            <a:ext cx="2933700" cy="20320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Swap + LRS amplify generation gap</a:t>
            </a:r>
            <a:endParaRPr lang="en-US" sz="1400" noProof="1"/>
          </a:p>
        </p:txBody>
      </p:sp>
      <p:sp>
        <p:nvSpPr>
          <p:cNvPr id="87" name="c3-rule-3"/>
          <p:cNvSpPr/>
          <p:nvPr>
            <p:extLst>
              <p:ext uri="{F5677B7D-0D2A-4D9B-9A5C-6D8D7D0E5A5D}">
                <pptd:line xmlns="" xmlns:a14="http://schemas.microsoft.com/office/drawing/2010/main" xmlns:c="http://schemas.openxmlformats.org/drawingml/2006/chart" xmlns:cx="http://schemas.microsoft.com/office/drawing/2014/chartex" xmlns:m="http://schemas.openxmlformats.org/officeDocument/2006/math" xmlns:mc="http://schemas.openxmlformats.org/markup-compatibility/2006" xmlns:pptd="https://kimi-design.msh.team/pptd/2026" encoding="base64url">eyJ2aWV3Qm94IjpbMjU1LDAuOF0sInBvaW50cyI6IjAsMCAyNTUsMCIsImN1cnZlIjoic2hhcnAifQ</pptd:line>
              </p:ext>
            </p:extLst>
          </p:nvPr>
        </p:nvSpPr>
        <p:spPr>
          <a:xfrm>
            <a:off x="7429500" y="7670800"/>
            <a:ext cx="3238500" cy="10160"/>
          </a:xfrm>
          <a:custGeom>
            <a:avLst/>
            <a:gdLst/>
            <a:ahLst/>
            <a:cxnLst/>
            <a:rect l="l" t="t" r="r" b="b"/>
            <a:pathLst>
              <a:path w="255" h="1">
                <a:moveTo>
                  <a:pt x="0" y="0"/>
                </a:moveTo>
                <a:lnTo>
                  <a:pt x="255" y="0"/>
                </a:lnTo>
              </a:path>
            </a:pathLst>
          </a:custGeom>
          <a:noFill/>
          <a:ln w="9525">
            <a:solidFill>
              <a:srgbClr val="CCCCCC"/>
            </a:solidFill>
          </a:ln>
        </p:spPr>
        <p:txBody>
          <a:bodyPr/>
          <a:lstStyle/>
          <a:p>
            <a:endParaRPr lang="zh-CN" altLang="en-US"/>
          </a:p>
        </p:txBody>
      </p:sp>
      <p:pic>
        <p:nvPicPr>
          <p:cNvPr id="88" name="c3-tech-kicon"/>
          <p:cNvPicPr/>
          <p:nvPr/>
        </p:nvPicPr>
        <p:blipFill>
          <a:blip>
            <a:extLst>
              <a:ext uri="{96DAC541-7B7A-43D3-8B79-37D633B846F1}">
                <asvg:svgBlip xmlns:asvg="http://schemas.microsoft.com/office/drawing/2016/SVG/main" r:embed="rId9"/>
              </a:ext>
            </a:extLst>
          </a:blip>
          <a:srcRect/>
          <a:stretch>
            <a:fillRect/>
          </a:stretch>
        </p:blipFill>
        <p:spPr>
          <a:xfrm>
            <a:off x="7581900" y="7823200"/>
            <a:ext cx="177800" cy="177800"/>
          </a:xfrm>
          <a:prstGeom prst="rect">
            <a:avLst/>
          </a:prstGeom>
          <a:ln>
            <a:noFill/>
          </a:ln>
        </p:spPr>
      </p:pic>
      <p:sp>
        <p:nvSpPr>
          <p:cNvPr id="89" name="c3-tech-kicker"/>
          <p:cNvSpPr txBox="1"/>
          <p:nvPr/>
        </p:nvSpPr>
        <p:spPr>
          <a:xfrm>
            <a:off x="7835900" y="7785100"/>
            <a:ext cx="2679700" cy="254000"/>
          </a:xfrm>
          <a:prstGeom prst="rect">
            <a:avLst/>
          </a:prstGeom>
          <a:noFill/>
          <a:ln>
            <a:noFill/>
          </a:ln>
        </p:spPr>
        <p:txBody>
          <a:bodyPr wrap="none" lIns="0" tIns="0" rIns="0" bIns="0" rtlCol="0" anchor="ctr"/>
          <a:lstStyle/>
          <a:p>
            <a:pPr algn="l">
              <a:lnSpc>
                <a:spcPts val="2033"/>
              </a:lnSpc>
            </a:pPr>
            <a:r>
              <a:rPr lang="en-US" sz="1400" noProof="1">
                <a:solidFill>
                  <a:srgbClr val="006BA6"/>
                </a:solidFill>
                <a:latin typeface="Arial"/>
                <a:ea typeface="楷体"/>
              </a:rPr>
              <a:t>Technology · drivers</a:t>
            </a:r>
            <a:endParaRPr lang="en-US" sz="1400" noProof="1"/>
          </a:p>
        </p:txBody>
      </p:sp>
      <p:sp>
        <p:nvSpPr>
          <p:cNvPr id="90" name="c3-tech-title"/>
          <p:cNvSpPr txBox="1"/>
          <p:nvPr/>
        </p:nvSpPr>
        <p:spPr>
          <a:xfrm>
            <a:off x="7581900" y="8013700"/>
            <a:ext cx="2933700" cy="2032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Swapping network</a:t>
            </a:r>
            <a:endParaRPr lang="en-US" sz="1400" noProof="1"/>
          </a:p>
        </p:txBody>
      </p:sp>
      <p:sp>
        <p:nvSpPr>
          <p:cNvPr id="91" name="c3-tech-desc"/>
          <p:cNvSpPr txBox="1"/>
          <p:nvPr/>
        </p:nvSpPr>
        <p:spPr>
          <a:xfrm>
            <a:off x="7581900" y="8242300"/>
            <a:ext cx="2933700" cy="469900"/>
          </a:xfrm>
          <a:prstGeom prst="rect">
            <a:avLst/>
          </a:prstGeom>
          <a:noFill/>
          <a:ln>
            <a:noFill/>
          </a:ln>
        </p:spPr>
        <p:txBody>
          <a:bodyPr wrap="square" lIns="0" tIns="0" rIns="0" bIns="0" rtlCol="0" anchor="t"/>
          <a:lstStyle/>
          <a:p>
            <a:pPr algn="l">
              <a:lnSpc>
                <a:spcPts val="2202"/>
              </a:lnSpc>
            </a:pPr>
            <a:r>
              <a:rPr lang="en-US" sz="1400" noProof="1">
                <a:solidFill>
                  <a:srgbClr val="666666"/>
                </a:solidFill>
                <a:latin typeface="Arial"/>
                <a:ea typeface="楷体"/>
              </a:rPr>
              <a:t>Vehicle-battery separation binds application scenarios</a:t>
            </a:r>
            <a:endParaRPr lang="en-US" sz="1400" noProof="1"/>
          </a:p>
        </p:txBody>
      </p:sp>
      <p:sp>
        <p:nvSpPr>
          <p:cNvPr id="92" name="card-4-bg"/>
          <p:cNvSpPr/>
          <p:nvPr/>
        </p:nvSpPr>
        <p:spPr>
          <a:xfrm>
            <a:off x="10744200" y="2590800"/>
            <a:ext cx="3238500" cy="6172200"/>
          </a:xfrm>
          <a:prstGeom prst="rect">
            <a:avLst/>
          </a:prstGeom>
          <a:solidFill>
            <a:srgbClr val="F2F2F2"/>
          </a:solidFill>
          <a:ln>
            <a:noFill/>
          </a:ln>
        </p:spPr>
        <p:txBody>
          <a:bodyPr/>
          <a:lstStyle/>
          <a:p>
            <a:endParaRPr lang="zh-CN" altLang="en-US"/>
          </a:p>
        </p:txBody>
      </p:sp>
      <p:sp>
        <p:nvSpPr>
          <p:cNvPr id="93" name="card-4-strip"/>
          <p:cNvSpPr/>
          <p:nvPr/>
        </p:nvSpPr>
        <p:spPr>
          <a:xfrm>
            <a:off x="10744200" y="2590800"/>
            <a:ext cx="3238500" cy="28575"/>
          </a:xfrm>
          <a:prstGeom prst="rect">
            <a:avLst/>
          </a:prstGeom>
          <a:solidFill>
            <a:srgbClr val="051C2C"/>
          </a:solidFill>
          <a:ln>
            <a:noFill/>
          </a:ln>
        </p:spPr>
        <p:txBody>
          <a:bodyPr/>
          <a:lstStyle/>
          <a:p>
            <a:endParaRPr lang="zh-CN" altLang="en-US"/>
          </a:p>
        </p:txBody>
      </p:sp>
      <p:pic>
        <p:nvPicPr>
          <p:cNvPr id="94" name="c4-what-kicon"/>
          <p:cNvPicPr/>
          <p:nvPr/>
        </p:nvPicPr>
        <p:blipFill>
          <a:blip>
            <a:extLst>
              <a:ext uri="{96DAC541-7B7A-43D3-8B79-37D633B846F1}">
                <asvg:svgBlip xmlns:asvg="http://schemas.microsoft.com/office/drawing/2016/SVG/main" r:embed="rId6"/>
              </a:ext>
            </a:extLst>
          </a:blip>
          <a:srcRect/>
          <a:stretch>
            <a:fillRect/>
          </a:stretch>
        </p:blipFill>
        <p:spPr>
          <a:xfrm>
            <a:off x="10896600" y="2743200"/>
            <a:ext cx="177800" cy="177800"/>
          </a:xfrm>
          <a:prstGeom prst="rect">
            <a:avLst/>
          </a:prstGeom>
          <a:ln>
            <a:noFill/>
          </a:ln>
        </p:spPr>
      </p:pic>
      <p:sp>
        <p:nvSpPr>
          <p:cNvPr id="95" name="c4-what-kicker"/>
          <p:cNvSpPr txBox="1"/>
          <p:nvPr/>
        </p:nvSpPr>
        <p:spPr>
          <a:xfrm>
            <a:off x="11150600" y="2705100"/>
            <a:ext cx="2679700" cy="254000"/>
          </a:xfrm>
          <a:prstGeom prst="rect">
            <a:avLst/>
          </a:prstGeom>
          <a:noFill/>
          <a:ln>
            <a:noFill/>
          </a:ln>
        </p:spPr>
        <p:txBody>
          <a:bodyPr wrap="none" lIns="0" tIns="0" rIns="0" bIns="0" rtlCol="0" anchor="ctr"/>
          <a:lstStyle/>
          <a:p>
            <a:pPr algn="l">
              <a:lnSpc>
                <a:spcPts val="2033"/>
              </a:lnSpc>
            </a:pPr>
            <a:r>
              <a:rPr lang="en-US" sz="1400" noProof="1">
                <a:solidFill>
                  <a:srgbClr val="006BA6"/>
                </a:solidFill>
                <a:latin typeface="Arial"/>
                <a:ea typeface="楷体"/>
              </a:rPr>
              <a:t>Segment · What it does</a:t>
            </a:r>
            <a:endParaRPr lang="en-US" sz="1400" noProof="1"/>
          </a:p>
        </p:txBody>
      </p:sp>
      <p:sp>
        <p:nvSpPr>
          <p:cNvPr id="96" name="c4-what-title"/>
          <p:cNvSpPr txBox="1"/>
          <p:nvPr/>
        </p:nvSpPr>
        <p:spPr>
          <a:xfrm>
            <a:off x="10896600" y="2933700"/>
            <a:ext cx="2933700" cy="2032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Ni/Co/Li recycling → re-supply</a:t>
            </a:r>
            <a:endParaRPr lang="en-US" sz="1400" noProof="1"/>
          </a:p>
        </p:txBody>
      </p:sp>
      <p:sp>
        <p:nvSpPr>
          <p:cNvPr id="97" name="c4-what-desc"/>
          <p:cNvSpPr txBox="1"/>
          <p:nvPr/>
        </p:nvSpPr>
        <p:spPr>
          <a:xfrm>
            <a:off x="10896600" y="3162300"/>
            <a:ext cx="2933700" cy="596900"/>
          </a:xfrm>
          <a:prstGeom prst="rect">
            <a:avLst/>
          </a:prstGeom>
          <a:noFill/>
          <a:ln>
            <a:noFill/>
          </a:ln>
        </p:spPr>
        <p:txBody>
          <a:bodyPr wrap="square" lIns="0" tIns="0" rIns="0" bIns="0" rtlCol="0" anchor="t"/>
          <a:lstStyle/>
          <a:p>
            <a:pPr algn="l">
              <a:lnSpc>
                <a:spcPts val="2202"/>
              </a:lnSpc>
            </a:pPr>
            <a:r>
              <a:rPr lang="en-US" sz="1400" noProof="1">
                <a:solidFill>
                  <a:srgbClr val="666666"/>
                </a:solidFill>
                <a:latin typeface="Arial"/>
                <a:ea typeface="楷体"/>
              </a:rPr>
              <a:t>Recycling closed loop (Brunp)</a:t>
            </a:r>
            <a:endParaRPr lang="en-US" sz="1400" noProof="1"/>
          </a:p>
        </p:txBody>
      </p:sp>
      <p:sp>
        <p:nvSpPr>
          <p:cNvPr id="98" name="c4-rule-1"/>
          <p:cNvSpPr/>
          <p:nvPr>
            <p:extLst>
              <p:ext uri="{F5677B7D-0D2A-4D9B-9A5C-6D8D7D0E5A5D}">
                <pptd:line xmlns="" xmlns:a14="http://schemas.microsoft.com/office/drawing/2010/main" xmlns:c="http://schemas.openxmlformats.org/drawingml/2006/chart" xmlns:cx="http://schemas.microsoft.com/office/drawing/2014/chartex" xmlns:m="http://schemas.openxmlformats.org/officeDocument/2006/math" xmlns:mc="http://schemas.openxmlformats.org/markup-compatibility/2006" xmlns:pptd="https://kimi-design.msh.team/pptd/2026" encoding="base64url">eyJ2aWV3Qm94IjpbMjU1LDAuOF0sInBvaW50cyI6IjAsMCAyNTUsMCIsImN1cnZlIjoic2hhcnAifQ</pptd:line>
              </p:ext>
            </p:extLst>
          </p:nvPr>
        </p:nvSpPr>
        <p:spPr>
          <a:xfrm>
            <a:off x="10744200" y="3810000"/>
            <a:ext cx="3238500" cy="10160"/>
          </a:xfrm>
          <a:custGeom>
            <a:avLst/>
            <a:gdLst/>
            <a:ahLst/>
            <a:cxnLst/>
            <a:rect l="l" t="t" r="r" b="b"/>
            <a:pathLst>
              <a:path w="255" h="1">
                <a:moveTo>
                  <a:pt x="0" y="0"/>
                </a:moveTo>
                <a:lnTo>
                  <a:pt x="255" y="0"/>
                </a:lnTo>
              </a:path>
            </a:pathLst>
          </a:custGeom>
          <a:noFill/>
          <a:ln w="9525">
            <a:solidFill>
              <a:srgbClr val="CCCCCC"/>
            </a:solidFill>
          </a:ln>
        </p:spPr>
        <p:txBody>
          <a:bodyPr/>
          <a:lstStyle/>
          <a:p>
            <a:endParaRPr lang="zh-CN" altLang="en-US"/>
          </a:p>
        </p:txBody>
      </p:sp>
      <p:pic>
        <p:nvPicPr>
          <p:cNvPr id="99" name="c4-who-kicon"/>
          <p:cNvPicPr/>
          <p:nvPr/>
        </p:nvPicPr>
        <p:blipFill>
          <a:blip>
            <a:extLst>
              <a:ext uri="{96DAC541-7B7A-43D3-8B79-37D633B846F1}">
                <asvg:svgBlip xmlns:asvg="http://schemas.microsoft.com/office/drawing/2016/SVG/main" r:embed="rId7"/>
              </a:ext>
            </a:extLst>
          </a:blip>
          <a:srcRect/>
          <a:stretch>
            <a:fillRect/>
          </a:stretch>
        </p:blipFill>
        <p:spPr>
          <a:xfrm>
            <a:off x="10896600" y="3962400"/>
            <a:ext cx="177800" cy="177800"/>
          </a:xfrm>
          <a:prstGeom prst="rect">
            <a:avLst/>
          </a:prstGeom>
          <a:ln>
            <a:noFill/>
          </a:ln>
        </p:spPr>
      </p:pic>
      <p:sp>
        <p:nvSpPr>
          <p:cNvPr id="100" name="c4-who-kicker"/>
          <p:cNvSpPr txBox="1"/>
          <p:nvPr/>
        </p:nvSpPr>
        <p:spPr>
          <a:xfrm>
            <a:off x="11150600" y="3924300"/>
            <a:ext cx="2679700" cy="254000"/>
          </a:xfrm>
          <a:prstGeom prst="rect">
            <a:avLst/>
          </a:prstGeom>
          <a:noFill/>
          <a:ln>
            <a:noFill/>
          </a:ln>
        </p:spPr>
        <p:txBody>
          <a:bodyPr wrap="none" lIns="0" tIns="0" rIns="0" bIns="0" rtlCol="0" anchor="ctr"/>
          <a:lstStyle/>
          <a:p>
            <a:pPr algn="l">
              <a:lnSpc>
                <a:spcPts val="2033"/>
              </a:lnSpc>
            </a:pPr>
            <a:r>
              <a:rPr lang="en-US" sz="1400" noProof="1">
                <a:solidFill>
                  <a:srgbClr val="006BA6"/>
                </a:solidFill>
                <a:latin typeface="Arial"/>
                <a:ea typeface="楷体"/>
              </a:rPr>
              <a:t>Players &amp; landscape</a:t>
            </a:r>
            <a:endParaRPr lang="en-US" sz="1400" noProof="1"/>
          </a:p>
        </p:txBody>
      </p:sp>
      <p:sp>
        <p:nvSpPr>
          <p:cNvPr id="101" name="c4-who-title"/>
          <p:cNvSpPr txBox="1"/>
          <p:nvPr/>
        </p:nvSpPr>
        <p:spPr>
          <a:xfrm>
            <a:off x="10896600" y="4152900"/>
            <a:ext cx="2933700" cy="2032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CATL's position: Brunp loop</a:t>
            </a:r>
            <a:endParaRPr lang="en-US" sz="1400" noProof="1"/>
          </a:p>
        </p:txBody>
      </p:sp>
      <p:sp>
        <p:nvSpPr>
          <p:cNvPr id="102" name="c4-who-desc"/>
          <p:cNvSpPr txBox="1"/>
          <p:nvPr/>
        </p:nvSpPr>
        <p:spPr>
          <a:xfrm>
            <a:off x="10896600" y="4381500"/>
            <a:ext cx="2933700" cy="1511300"/>
          </a:xfrm>
          <a:prstGeom prst="rect">
            <a:avLst/>
          </a:prstGeom>
          <a:noFill/>
          <a:ln>
            <a:noFill/>
          </a:ln>
        </p:spPr>
        <p:txBody>
          <a:bodyPr wrap="square" lIns="0" tIns="0" rIns="0" bIns="0" rtlCol="0" anchor="t"/>
          <a:lstStyle/>
          <a:p>
            <a:pPr algn="l">
              <a:lnSpc>
                <a:spcPts val="2202"/>
              </a:lnSpc>
            </a:pPr>
            <a:r>
              <a:rPr lang="en-US" sz="1400" noProof="1">
                <a:solidFill>
                  <a:srgbClr val="666666"/>
                </a:solidFill>
                <a:latin typeface="Arial"/>
                <a:ea typeface="楷体"/>
              </a:rPr>
              <a:t>Brunp recycling system (public); pulls Ni/Co/Li critical metals back to the materials end, materials segment GPM swings with the cycle</a:t>
            </a:r>
            <a:endParaRPr lang="en-US" sz="1400" noProof="1"/>
          </a:p>
        </p:txBody>
      </p:sp>
      <p:sp>
        <p:nvSpPr>
          <p:cNvPr id="103" name="c4-rule-2"/>
          <p:cNvSpPr/>
          <p:nvPr>
            <p:extLst>
              <p:ext uri="{F5677B7D-0D2A-4D9B-9A5C-6D8D7D0E5A5D}">
                <pptd:line xmlns="" xmlns:a14="http://schemas.microsoft.com/office/drawing/2010/main" xmlns:c="http://schemas.openxmlformats.org/drawingml/2006/chart" xmlns:cx="http://schemas.microsoft.com/office/drawing/2014/chartex" xmlns:m="http://schemas.openxmlformats.org/officeDocument/2006/math" xmlns:mc="http://schemas.openxmlformats.org/markup-compatibility/2006" xmlns:pptd="https://kimi-design.msh.team/pptd/2026" encoding="base64url">eyJ2aWV3Qm94IjpbMjU1LDAuOF0sInBvaW50cyI6IjAsMCAyNTUsMCIsImN1cnZlIjoic2hhcnAifQ</pptd:line>
              </p:ext>
            </p:extLst>
          </p:nvPr>
        </p:nvSpPr>
        <p:spPr>
          <a:xfrm>
            <a:off x="10744200" y="5943600"/>
            <a:ext cx="3238500" cy="10160"/>
          </a:xfrm>
          <a:custGeom>
            <a:avLst/>
            <a:gdLst/>
            <a:ahLst/>
            <a:cxnLst/>
            <a:rect l="l" t="t" r="r" b="b"/>
            <a:pathLst>
              <a:path w="255" h="1">
                <a:moveTo>
                  <a:pt x="0" y="0"/>
                </a:moveTo>
                <a:lnTo>
                  <a:pt x="255" y="0"/>
                </a:lnTo>
              </a:path>
            </a:pathLst>
          </a:custGeom>
          <a:noFill/>
          <a:ln w="9525">
            <a:solidFill>
              <a:srgbClr val="CCCCCC"/>
            </a:solidFill>
          </a:ln>
        </p:spPr>
        <p:txBody>
          <a:bodyPr/>
          <a:lstStyle/>
          <a:p>
            <a:endParaRPr lang="zh-CN" altLang="en-US"/>
          </a:p>
        </p:txBody>
      </p:sp>
      <p:pic>
        <p:nvPicPr>
          <p:cNvPr id="104" name="c4-trend-kicon"/>
          <p:cNvPicPr/>
          <p:nvPr/>
        </p:nvPicPr>
        <p:blipFill>
          <a:blip>
            <a:extLst>
              <a:ext uri="{96DAC541-7B7A-43D3-8B79-37D633B846F1}">
                <asvg:svgBlip xmlns:asvg="http://schemas.microsoft.com/office/drawing/2016/SVG/main" r:embed="rId8"/>
              </a:ext>
            </a:extLst>
          </a:blip>
          <a:srcRect/>
          <a:stretch>
            <a:fillRect/>
          </a:stretch>
        </p:blipFill>
        <p:spPr>
          <a:xfrm>
            <a:off x="10896600" y="6096000"/>
            <a:ext cx="177800" cy="177800"/>
          </a:xfrm>
          <a:prstGeom prst="rect">
            <a:avLst/>
          </a:prstGeom>
          <a:ln>
            <a:noFill/>
          </a:ln>
        </p:spPr>
      </p:pic>
      <p:sp>
        <p:nvSpPr>
          <p:cNvPr id="105" name="c4-trend-kicker"/>
          <p:cNvSpPr txBox="1"/>
          <p:nvPr/>
        </p:nvSpPr>
        <p:spPr>
          <a:xfrm>
            <a:off x="11150600" y="6057900"/>
            <a:ext cx="2679700" cy="254000"/>
          </a:xfrm>
          <a:prstGeom prst="rect">
            <a:avLst/>
          </a:prstGeom>
          <a:noFill/>
          <a:ln>
            <a:noFill/>
          </a:ln>
        </p:spPr>
        <p:txBody>
          <a:bodyPr wrap="none" lIns="0" tIns="0" rIns="0" bIns="0" rtlCol="0" anchor="ctr"/>
          <a:lstStyle/>
          <a:p>
            <a:pPr algn="l">
              <a:lnSpc>
                <a:spcPts val="2033"/>
              </a:lnSpc>
            </a:pPr>
            <a:r>
              <a:rPr lang="en-US" sz="1400" noProof="1">
                <a:solidFill>
                  <a:srgbClr val="006BA6"/>
                </a:solidFill>
                <a:latin typeface="Arial"/>
                <a:ea typeface="楷体"/>
              </a:rPr>
              <a:t>Bargaining power · Trend </a:t>
            </a:r>
            <a:r>
              <a:rPr lang="en-US" sz="1400" b="1" noProof="1">
                <a:solidFill>
                  <a:srgbClr val="006BA6"/>
                </a:solidFill>
                <a:latin typeface="Arial"/>
                <a:ea typeface="楷体"/>
              </a:rPr>
              <a:t>↑</a:t>
            </a:r>
            <a:endParaRPr lang="en-US" sz="1400" noProof="1"/>
          </a:p>
        </p:txBody>
      </p:sp>
      <p:sp>
        <p:nvSpPr>
          <p:cNvPr id="106" name="c4-trend-cur"/>
          <p:cNvSpPr txBox="1"/>
          <p:nvPr/>
        </p:nvSpPr>
        <p:spPr>
          <a:xfrm>
            <a:off x="10896600" y="6286500"/>
            <a:ext cx="2933700" cy="2032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Now: loop complete</a:t>
            </a:r>
            <a:endParaRPr lang="en-US" sz="1400" noProof="1"/>
          </a:p>
        </p:txBody>
      </p:sp>
      <p:sp>
        <p:nvSpPr>
          <p:cNvPr id="107" name="c4-trend-curd"/>
          <p:cNvSpPr txBox="1"/>
          <p:nvPr/>
        </p:nvSpPr>
        <p:spPr>
          <a:xfrm>
            <a:off x="10896600" y="6527800"/>
            <a:ext cx="2933700" cy="20320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Recycled feedstock already in materials</a:t>
            </a:r>
            <a:endParaRPr lang="en-US" sz="1400" noProof="1"/>
          </a:p>
        </p:txBody>
      </p:sp>
      <p:sp>
        <p:nvSpPr>
          <p:cNvPr id="108" name="c4-trend-nxt"/>
          <p:cNvSpPr txBox="1"/>
          <p:nvPr/>
        </p:nvSpPr>
        <p:spPr>
          <a:xfrm>
            <a:off x="10896600" y="6985000"/>
            <a:ext cx="2933700" cy="2032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Next: strategic value rising</a:t>
            </a:r>
            <a:endParaRPr lang="en-US" sz="1400" noProof="1"/>
          </a:p>
        </p:txBody>
      </p:sp>
      <p:sp>
        <p:nvSpPr>
          <p:cNvPr id="109" name="c4-trend-nxtd"/>
          <p:cNvSpPr txBox="1"/>
          <p:nvPr/>
        </p:nvSpPr>
        <p:spPr>
          <a:xfrm>
            <a:off x="10896600" y="7226300"/>
            <a:ext cx="2933700" cy="20320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Smooths cycle + resource security</a:t>
            </a:r>
            <a:endParaRPr lang="en-US" sz="1400" noProof="1"/>
          </a:p>
        </p:txBody>
      </p:sp>
      <p:sp>
        <p:nvSpPr>
          <p:cNvPr id="110" name="c4-rule-3"/>
          <p:cNvSpPr/>
          <p:nvPr>
            <p:extLst>
              <p:ext uri="{F5677B7D-0D2A-4D9B-9A5C-6D8D7D0E5A5D}">
                <pptd:line xmlns="" xmlns:a14="http://schemas.microsoft.com/office/drawing/2010/main" xmlns:c="http://schemas.openxmlformats.org/drawingml/2006/chart" xmlns:cx="http://schemas.microsoft.com/office/drawing/2014/chartex" xmlns:m="http://schemas.openxmlformats.org/officeDocument/2006/math" xmlns:mc="http://schemas.openxmlformats.org/markup-compatibility/2006" xmlns:pptd="https://kimi-design.msh.team/pptd/2026" encoding="base64url">eyJ2aWV3Qm94IjpbMjU1LDAuOF0sInBvaW50cyI6IjAsMCAyNTUsMCIsImN1cnZlIjoic2hhcnAifQ</pptd:line>
              </p:ext>
            </p:extLst>
          </p:nvPr>
        </p:nvSpPr>
        <p:spPr>
          <a:xfrm>
            <a:off x="10744200" y="7670800"/>
            <a:ext cx="3238500" cy="10160"/>
          </a:xfrm>
          <a:custGeom>
            <a:avLst/>
            <a:gdLst/>
            <a:ahLst/>
            <a:cxnLst/>
            <a:rect l="l" t="t" r="r" b="b"/>
            <a:pathLst>
              <a:path w="255" h="1">
                <a:moveTo>
                  <a:pt x="0" y="0"/>
                </a:moveTo>
                <a:lnTo>
                  <a:pt x="255" y="0"/>
                </a:lnTo>
              </a:path>
            </a:pathLst>
          </a:custGeom>
          <a:noFill/>
          <a:ln w="9525">
            <a:solidFill>
              <a:srgbClr val="CCCCCC"/>
            </a:solidFill>
          </a:ln>
        </p:spPr>
        <p:txBody>
          <a:bodyPr/>
          <a:lstStyle/>
          <a:p>
            <a:endParaRPr lang="zh-CN" altLang="en-US"/>
          </a:p>
        </p:txBody>
      </p:sp>
      <p:pic>
        <p:nvPicPr>
          <p:cNvPr id="111" name="c4-tech-kicon"/>
          <p:cNvPicPr/>
          <p:nvPr/>
        </p:nvPicPr>
        <p:blipFill>
          <a:blip>
            <a:extLst>
              <a:ext uri="{96DAC541-7B7A-43D3-8B79-37D633B846F1}">
                <asvg:svgBlip xmlns:asvg="http://schemas.microsoft.com/office/drawing/2016/SVG/main" r:embed="rId9"/>
              </a:ext>
            </a:extLst>
          </a:blip>
          <a:srcRect/>
          <a:stretch>
            <a:fillRect/>
          </a:stretch>
        </p:blipFill>
        <p:spPr>
          <a:xfrm>
            <a:off x="10896600" y="7823200"/>
            <a:ext cx="177800" cy="177800"/>
          </a:xfrm>
          <a:prstGeom prst="rect">
            <a:avLst/>
          </a:prstGeom>
          <a:ln>
            <a:noFill/>
          </a:ln>
        </p:spPr>
      </p:pic>
      <p:sp>
        <p:nvSpPr>
          <p:cNvPr id="112" name="c4-tech-kicker"/>
          <p:cNvSpPr txBox="1"/>
          <p:nvPr/>
        </p:nvSpPr>
        <p:spPr>
          <a:xfrm>
            <a:off x="11150600" y="7785100"/>
            <a:ext cx="2679700" cy="254000"/>
          </a:xfrm>
          <a:prstGeom prst="rect">
            <a:avLst/>
          </a:prstGeom>
          <a:noFill/>
          <a:ln>
            <a:noFill/>
          </a:ln>
        </p:spPr>
        <p:txBody>
          <a:bodyPr wrap="none" lIns="0" tIns="0" rIns="0" bIns="0" rtlCol="0" anchor="ctr"/>
          <a:lstStyle/>
          <a:p>
            <a:pPr algn="l">
              <a:lnSpc>
                <a:spcPts val="2033"/>
              </a:lnSpc>
            </a:pPr>
            <a:r>
              <a:rPr lang="en-US" sz="1400" noProof="1">
                <a:solidFill>
                  <a:srgbClr val="006BA6"/>
                </a:solidFill>
                <a:latin typeface="Arial"/>
                <a:ea typeface="楷体"/>
              </a:rPr>
              <a:t>Technology · drivers</a:t>
            </a:r>
            <a:endParaRPr lang="en-US" sz="1400" noProof="1"/>
          </a:p>
        </p:txBody>
      </p:sp>
      <p:sp>
        <p:nvSpPr>
          <p:cNvPr id="113" name="c4-tech-title"/>
          <p:cNvSpPr txBox="1"/>
          <p:nvPr/>
        </p:nvSpPr>
        <p:spPr>
          <a:xfrm>
            <a:off x="10896600" y="8013700"/>
            <a:ext cx="2933700" cy="2032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Recycling &amp; purification</a:t>
            </a:r>
            <a:endParaRPr lang="en-US" sz="1400" noProof="1"/>
          </a:p>
        </p:txBody>
      </p:sp>
      <p:sp>
        <p:nvSpPr>
          <p:cNvPr id="114" name="c4-tech-desc"/>
          <p:cNvSpPr txBox="1"/>
          <p:nvPr/>
        </p:nvSpPr>
        <p:spPr>
          <a:xfrm>
            <a:off x="10896600" y="8242300"/>
            <a:ext cx="2933700" cy="469900"/>
          </a:xfrm>
          <a:prstGeom prst="rect">
            <a:avLst/>
          </a:prstGeom>
          <a:noFill/>
          <a:ln>
            <a:noFill/>
          </a:ln>
        </p:spPr>
        <p:txBody>
          <a:bodyPr wrap="square" lIns="0" tIns="0" rIns="0" bIns="0" rtlCol="0" anchor="t"/>
          <a:lstStyle/>
          <a:p>
            <a:pPr algn="l">
              <a:lnSpc>
                <a:spcPts val="2202"/>
              </a:lnSpc>
            </a:pPr>
            <a:r>
              <a:rPr lang="en-US" sz="1400" noProof="1">
                <a:solidFill>
                  <a:srgbClr val="666666"/>
                </a:solidFill>
                <a:latin typeface="Arial"/>
                <a:ea typeface="楷体"/>
              </a:rPr>
              <a:t>Ni/Co/Li recycling technology</a:t>
            </a:r>
            <a:endParaRPr lang="en-US" sz="1400" noProof="1"/>
          </a:p>
        </p:txBody>
      </p:sp>
      <p:sp>
        <p:nvSpPr>
          <p:cNvPr id="115" name="panel-bg"/>
          <p:cNvSpPr/>
          <p:nvPr/>
        </p:nvSpPr>
        <p:spPr>
          <a:xfrm>
            <a:off x="14287500" y="2032000"/>
            <a:ext cx="3200400" cy="6731000"/>
          </a:xfrm>
          <a:prstGeom prst="rect">
            <a:avLst/>
          </a:prstGeom>
          <a:solidFill>
            <a:srgbClr val="F2F2F2"/>
          </a:solidFill>
          <a:ln>
            <a:noFill/>
          </a:ln>
        </p:spPr>
        <p:txBody>
          <a:bodyPr/>
          <a:lstStyle/>
          <a:p>
            <a:endParaRPr lang="zh-CN" altLang="en-US"/>
          </a:p>
        </p:txBody>
      </p:sp>
      <p:sp>
        <p:nvSpPr>
          <p:cNvPr id="116" name="panel-kicker"/>
          <p:cNvSpPr txBox="1"/>
          <p:nvPr/>
        </p:nvSpPr>
        <p:spPr>
          <a:xfrm>
            <a:off x="14516100" y="2209800"/>
            <a:ext cx="27432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KEY TAKEAWAYS</a:t>
            </a:r>
            <a:endParaRPr lang="en-US" sz="1400" noProof="1"/>
          </a:p>
        </p:txBody>
      </p:sp>
      <p:sp>
        <p:nvSpPr>
          <p:cNvPr id="117" name="panel-rule"/>
          <p:cNvSpPr/>
          <p:nvPr>
            <p:extLst>
              <p:ext uri="{F5677B7D-0D2A-4D9B-9A5C-6D8D7D0E5A5D}">
                <pptd:line xmlns="" xmlns:a14="http://schemas.microsoft.com/office/drawing/2010/main" xmlns:c="http://schemas.openxmlformats.org/drawingml/2006/chart" xmlns:cx="http://schemas.microsoft.com/office/drawing/2014/chartex" xmlns:m="http://schemas.openxmlformats.org/officeDocument/2006/math" xmlns:mc="http://schemas.openxmlformats.org/markup-compatibility/2006" xmlns:pptd="https://kimi-design.msh.team/pptd/2026" encoding="base64url">eyJ2aWV3Qm94IjpbMjE2LDAuOF0sInBvaW50cyI6IjAsMCAyMTYsMCIsImN1cnZlIjoic2hhcnAifQ</pptd:line>
              </p:ext>
            </p:extLst>
          </p:nvPr>
        </p:nvSpPr>
        <p:spPr>
          <a:xfrm>
            <a:off x="14516100" y="2489200"/>
            <a:ext cx="2743200" cy="10160"/>
          </a:xfrm>
          <a:custGeom>
            <a:avLst/>
            <a:gdLst/>
            <a:ahLst/>
            <a:cxnLst/>
            <a:rect l="l" t="t" r="r" b="b"/>
            <a:pathLst>
              <a:path w="216" h="1">
                <a:moveTo>
                  <a:pt x="0" y="0"/>
                </a:moveTo>
                <a:lnTo>
                  <a:pt x="216" y="0"/>
                </a:lnTo>
              </a:path>
            </a:pathLst>
          </a:custGeom>
          <a:noFill/>
          <a:ln w="12700">
            <a:solidFill>
              <a:srgbClr val="000000"/>
            </a:solidFill>
          </a:ln>
        </p:spPr>
        <p:txBody>
          <a:bodyPr/>
          <a:lstStyle/>
          <a:p>
            <a:endParaRPr lang="zh-CN" altLang="en-US"/>
          </a:p>
        </p:txBody>
      </p:sp>
      <p:sp>
        <p:nvSpPr>
          <p:cNvPr id="118" name="panel-item-1"/>
          <p:cNvSpPr txBox="1"/>
          <p:nvPr/>
        </p:nvSpPr>
        <p:spPr>
          <a:xfrm>
            <a:off x="14516100" y="2667000"/>
            <a:ext cx="2971800" cy="1676400"/>
          </a:xfrm>
          <a:prstGeom prst="rect">
            <a:avLst/>
          </a:prstGeom>
          <a:noFill/>
          <a:ln>
            <a:noFill/>
          </a:ln>
        </p:spPr>
        <p:txBody>
          <a:bodyPr wrap="square" lIns="0" tIns="0" rIns="0" bIns="0" rtlCol="0" anchor="t"/>
          <a:lstStyle/>
          <a:p>
            <a:pPr algn="l">
              <a:lnSpc>
                <a:spcPts val="2420"/>
              </a:lnSpc>
            </a:pPr>
            <a:r>
              <a:rPr lang="en-US" sz="1600" noProof="1">
                <a:solidFill>
                  <a:srgbClr val="051C2C"/>
                </a:solidFill>
                <a:latin typeface="Arial"/>
                <a:ea typeface="楷体"/>
              </a:rPr>
              <a:t>• </a:t>
            </a:r>
            <a:r>
              <a:rPr lang="en-US" sz="1600" b="1" noProof="1">
                <a:solidFill>
                  <a:srgbClr val="051C2C"/>
                </a:solidFill>
                <a:latin typeface="Arial"/>
                <a:ea typeface="楷体"/>
              </a:rPr>
              <a:t>Profit concentrated in midstream cells</a:t>
            </a:r>
            <a:endParaRPr lang="en-US" sz="1600" noProof="1"/>
          </a:p>
          <a:p>
            <a:pPr algn="l">
              <a:lnSpc>
                <a:spcPts val="2420"/>
              </a:lnSpc>
              <a:spcBef>
                <a:spcPts val="600"/>
              </a:spcBef>
            </a:pPr>
            <a:r>
              <a:rPr lang="en-US" sz="1600" noProof="1">
                <a:solidFill>
                  <a:srgbClr val="333333"/>
                </a:solidFill>
                <a:latin typeface="Arial"/>
                <a:ea typeface="楷体"/>
              </a:rPr>
              <a:t>EV 20.63% / ESS 23.96% GPM (1H26) lead the chain (recycling 27.04%); unit net profit RMB0.07/Wh ≈ 2.8x tier-2s; 3Q26 RMB0.082/Wh (UBS caliber) record low</a:t>
            </a:r>
            <a:endParaRPr lang="en-US" sz="1600" noProof="1"/>
          </a:p>
        </p:txBody>
      </p:sp>
      <p:sp>
        <p:nvSpPr>
          <p:cNvPr id="119" name="panel-sep-1"/>
          <p:cNvSpPr/>
          <p:nvPr>
            <p:extLst>
              <p:ext uri="{F5677B7D-0D2A-4D9B-9A5C-6D8D7D0E5A5D}">
                <pptd:line xmlns="" xmlns:a14="http://schemas.microsoft.com/office/drawing/2010/main" xmlns:c="http://schemas.openxmlformats.org/drawingml/2006/chart" xmlns:cx="http://schemas.microsoft.com/office/drawing/2014/chartex" xmlns:m="http://schemas.openxmlformats.org/officeDocument/2006/math" xmlns:mc="http://schemas.openxmlformats.org/markup-compatibility/2006" xmlns:pptd="https://kimi-design.msh.team/pptd/2026" encoding="base64url">eyJ2aWV3Qm94IjpbMjE2LDAuOF0sInBvaW50cyI6IjAsMCAyMTYsMCIsImN1cnZlIjoic2hhcnAifQ</pptd:line>
              </p:ext>
            </p:extLst>
          </p:nvPr>
        </p:nvSpPr>
        <p:spPr>
          <a:xfrm>
            <a:off x="14516100" y="5014830"/>
            <a:ext cx="2743200" cy="10160"/>
          </a:xfrm>
          <a:custGeom>
            <a:avLst/>
            <a:gdLst/>
            <a:ahLst/>
            <a:cxnLst/>
            <a:rect l="l" t="t" r="r" b="b"/>
            <a:pathLst>
              <a:path w="216" h="1">
                <a:moveTo>
                  <a:pt x="0" y="0"/>
                </a:moveTo>
                <a:lnTo>
                  <a:pt x="216" y="0"/>
                </a:lnTo>
              </a:path>
            </a:pathLst>
          </a:custGeom>
          <a:noFill/>
          <a:ln w="9525">
            <a:solidFill>
              <a:srgbClr val="CCCCCC"/>
            </a:solidFill>
          </a:ln>
        </p:spPr>
        <p:txBody>
          <a:bodyPr/>
          <a:lstStyle/>
          <a:p>
            <a:endParaRPr lang="zh-CN" altLang="en-US"/>
          </a:p>
        </p:txBody>
      </p:sp>
      <p:sp>
        <p:nvSpPr>
          <p:cNvPr id="120" name="panel-item-2"/>
          <p:cNvSpPr txBox="1"/>
          <p:nvPr/>
        </p:nvSpPr>
        <p:spPr>
          <a:xfrm>
            <a:off x="14516100" y="5103730"/>
            <a:ext cx="2743200" cy="1676400"/>
          </a:xfrm>
          <a:prstGeom prst="rect">
            <a:avLst/>
          </a:prstGeom>
          <a:noFill/>
          <a:ln>
            <a:noFill/>
          </a:ln>
        </p:spPr>
        <p:txBody>
          <a:bodyPr wrap="square" lIns="0" tIns="0" rIns="0" bIns="0" rtlCol="0" anchor="t"/>
          <a:lstStyle/>
          <a:p>
            <a:pPr algn="l">
              <a:lnSpc>
                <a:spcPts val="2420"/>
              </a:lnSpc>
            </a:pPr>
            <a:r>
              <a:rPr lang="en-US" sz="1600" noProof="1">
                <a:solidFill>
                  <a:srgbClr val="006BA6"/>
                </a:solidFill>
                <a:latin typeface="Arial"/>
                <a:ea typeface="楷体"/>
              </a:rPr>
              <a:t>• </a:t>
            </a:r>
            <a:r>
              <a:rPr lang="en-US" sz="1600" b="1" noProof="1">
                <a:solidFill>
                  <a:srgbClr val="051C2C"/>
                </a:solidFill>
                <a:latin typeface="Arial"/>
                <a:ea typeface="楷体"/>
              </a:rPr>
              <a:t>Pass-through lag is the swing source</a:t>
            </a:r>
            <a:endParaRPr lang="en-US" sz="1600" noProof="1"/>
          </a:p>
          <a:p>
            <a:pPr algn="l">
              <a:lnSpc>
                <a:spcPts val="2420"/>
              </a:lnSpc>
              <a:spcBef>
                <a:spcPts val="600"/>
              </a:spcBef>
            </a:pPr>
            <a:r>
              <a:rPr lang="en-US" sz="1600" noProof="1">
                <a:solidFill>
                  <a:srgbClr val="333333"/>
                </a:solidFill>
                <a:latin typeface="Arial"/>
                <a:ea typeface="楷体"/>
              </a:rPr>
              <a:t>Lithium repricing lags 1–2 quarters; unit net profit YoY −12% in the 2Q26 upcycle</a:t>
            </a:r>
            <a:endParaRPr lang="en-US" sz="1600" noProof="1"/>
          </a:p>
        </p:txBody>
      </p:sp>
      <p:sp>
        <p:nvSpPr>
          <p:cNvPr id="121" name="panel-sep-2"/>
          <p:cNvSpPr/>
          <p:nvPr>
            <p:extLst>
              <p:ext uri="{F5677B7D-0D2A-4D9B-9A5C-6D8D7D0E5A5D}">
                <pptd:line xmlns="" xmlns:a14="http://schemas.microsoft.com/office/drawing/2010/main" xmlns:c="http://schemas.openxmlformats.org/drawingml/2006/chart" xmlns:cx="http://schemas.microsoft.com/office/drawing/2014/chartex" xmlns:m="http://schemas.openxmlformats.org/officeDocument/2006/math" xmlns:mc="http://schemas.openxmlformats.org/markup-compatibility/2006" xmlns:pptd="https://kimi-design.msh.team/pptd/2026" encoding="base64url">eyJ2aWV3Qm94IjpbMjE2LDAuOF0sInBvaW50cyI6IjAsMCAyMTYsMCIsImN1cnZlIjoic2hhcnAifQ</pptd:line>
              </p:ext>
            </p:extLst>
          </p:nvPr>
        </p:nvSpPr>
        <p:spPr>
          <a:xfrm>
            <a:off x="14516100" y="6642100"/>
            <a:ext cx="2743200" cy="10160"/>
          </a:xfrm>
          <a:custGeom>
            <a:avLst/>
            <a:gdLst/>
            <a:ahLst/>
            <a:cxnLst/>
            <a:rect l="l" t="t" r="r" b="b"/>
            <a:pathLst>
              <a:path w="216" h="1">
                <a:moveTo>
                  <a:pt x="0" y="0"/>
                </a:moveTo>
                <a:lnTo>
                  <a:pt x="216" y="0"/>
                </a:lnTo>
              </a:path>
            </a:pathLst>
          </a:custGeom>
          <a:noFill/>
          <a:ln w="9525">
            <a:solidFill>
              <a:srgbClr val="CCCCCC"/>
            </a:solidFill>
          </a:ln>
        </p:spPr>
        <p:txBody>
          <a:bodyPr/>
          <a:lstStyle/>
          <a:p>
            <a:endParaRPr lang="zh-CN" altLang="en-US"/>
          </a:p>
        </p:txBody>
      </p:sp>
      <p:sp>
        <p:nvSpPr>
          <p:cNvPr id="122" name="panel-item-3"/>
          <p:cNvSpPr txBox="1"/>
          <p:nvPr/>
        </p:nvSpPr>
        <p:spPr>
          <a:xfrm>
            <a:off x="14516100" y="6731000"/>
            <a:ext cx="2743200" cy="1676400"/>
          </a:xfrm>
          <a:prstGeom prst="rect">
            <a:avLst/>
          </a:prstGeom>
          <a:noFill/>
          <a:ln>
            <a:noFill/>
          </a:ln>
        </p:spPr>
        <p:txBody>
          <a:bodyPr wrap="square" lIns="0" tIns="0" rIns="0" bIns="0" rtlCol="0" anchor="t"/>
          <a:lstStyle/>
          <a:p>
            <a:pPr algn="l">
              <a:lnSpc>
                <a:spcPts val="2420"/>
              </a:lnSpc>
            </a:pPr>
            <a:r>
              <a:rPr lang="en-US" sz="1600" noProof="1">
                <a:solidFill>
                  <a:srgbClr val="666666"/>
                </a:solidFill>
                <a:latin typeface="Arial"/>
                <a:ea typeface="楷体"/>
              </a:rPr>
              <a:t>• </a:t>
            </a:r>
            <a:r>
              <a:rPr lang="en-US" sz="1600" b="1" noProof="1">
                <a:solidFill>
                  <a:srgbClr val="051C2C"/>
                </a:solidFill>
                <a:latin typeface="Arial"/>
                <a:ea typeface="楷体"/>
              </a:rPr>
              <a:t>CATL's four-segment positioning</a:t>
            </a:r>
            <a:endParaRPr lang="en-US" sz="1600" noProof="1"/>
          </a:p>
          <a:p>
            <a:pPr algn="l">
              <a:lnSpc>
                <a:spcPts val="2420"/>
              </a:lnSpc>
              <a:spcBef>
                <a:spcPts val="600"/>
              </a:spcBef>
            </a:pPr>
            <a:r>
              <a:rPr lang="en-US" sz="1600" noProof="1">
                <a:solidFill>
                  <a:srgbClr val="333333"/>
                </a:solidFill>
                <a:latin typeface="Arial"/>
                <a:ea typeface="楷体"/>
              </a:rPr>
              <a:t>Midstream profit core (39.4%) + upstream lock + downstream neutral (38.96%) + Brunp loop</a:t>
            </a:r>
            <a:endParaRPr lang="en-US" sz="1600" noProof="1"/>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rome-breadcrumb"/>
          <p:cNvSpPr txBox="1"/>
          <p:nvPr/>
        </p:nvSpPr>
        <p:spPr>
          <a:xfrm>
            <a:off x="822960" y="155448"/>
            <a:ext cx="16660367" cy="192024"/>
          </a:xfrm>
          <a:prstGeom prst="rect">
            <a:avLst/>
          </a:prstGeom>
          <a:noFill/>
        </p:spPr>
        <p:txBody>
          <a:bodyPr wrap="square" lIns="0" tIns="0" rIns="0" bIns="0" anchor="t">
            <a:spAutoFit/>
          </a:bodyPr>
          <a:lstStyle/>
          <a:p>
            <a:pPr algn="l">
              <a:spcAft>
                <a:spcPts val="0"/>
              </a:spcAft>
            </a:pPr>
            <a:r>
              <a:rPr sz="1400" b="0">
                <a:solidFill>
                  <a:srgbClr val="666666"/>
                </a:solidFill>
                <a:latin typeface="Arial"/>
                <a:ea typeface="楷体"/>
              </a:rPr>
              <a:t>04 Industry &amp; Competition › EV Battery Teardown</a:t>
            </a:r>
          </a:p>
        </p:txBody>
      </p:sp>
      <p:sp>
        <p:nvSpPr>
          <p:cNvPr id="4" name="chrome-subtitle"/>
          <p:cNvSpPr txBox="1"/>
          <p:nvPr/>
        </p:nvSpPr>
        <p:spPr>
          <a:xfrm>
            <a:off x="822960" y="1389888"/>
            <a:ext cx="16660367" cy="274320"/>
          </a:xfrm>
          <a:prstGeom prst="rect">
            <a:avLst/>
          </a:prstGeom>
          <a:noFill/>
        </p:spPr>
        <p:txBody>
          <a:bodyPr wrap="square" lIns="0" tIns="0" rIns="0" bIns="0" anchor="t">
            <a:spAutoFit/>
          </a:bodyPr>
          <a:lstStyle/>
          <a:p>
            <a:pPr algn="l">
              <a:spcAft>
                <a:spcPts val="0"/>
              </a:spcAft>
            </a:pPr>
            <a:r>
              <a:rPr sz="1800" b="0" dirty="0">
                <a:solidFill>
                  <a:srgbClr val="333333"/>
                </a:solidFill>
                <a:latin typeface="Arial"/>
                <a:ea typeface="楷体"/>
              </a:rPr>
              <a:t>Cathode/anode/separator/structural parts compress costs layer by layer; the 8th-gen PSL line is the primary source of RMB0.07/</a:t>
            </a:r>
            <a:r>
              <a:rPr sz="1800" b="0" dirty="0" err="1">
                <a:solidFill>
                  <a:srgbClr val="333333"/>
                </a:solidFill>
                <a:latin typeface="Arial"/>
                <a:ea typeface="楷体"/>
              </a:rPr>
              <a:t>Wh</a:t>
            </a:r>
            <a:r>
              <a:rPr sz="1800" b="0" dirty="0">
                <a:solidFill>
                  <a:srgbClr val="333333"/>
                </a:solidFill>
                <a:latin typeface="Arial"/>
                <a:ea typeface="楷体"/>
              </a:rPr>
              <a:t> unit net profit (~2.8x tier-2s)</a:t>
            </a:r>
          </a:p>
        </p:txBody>
      </p:sp>
      <p:sp>
        <p:nvSpPr>
          <p:cNvPr id="5" name="chrome-rule-top"/>
          <p:cNvSpPr/>
          <p:nvPr/>
        </p:nvSpPr>
        <p:spPr>
          <a:xfrm>
            <a:off x="804672" y="1746504"/>
            <a:ext cx="16687800" cy="10972"/>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chrome-footnotes"/>
          <p:cNvSpPr txBox="1"/>
          <p:nvPr/>
        </p:nvSpPr>
        <p:spPr>
          <a:xfrm>
            <a:off x="822960" y="9198864"/>
            <a:ext cx="16660367" cy="658368"/>
          </a:xfrm>
          <a:prstGeom prst="rect">
            <a:avLst/>
          </a:prstGeom>
          <a:noFill/>
        </p:spPr>
        <p:txBody>
          <a:bodyPr wrap="square" lIns="0" tIns="0" rIns="0" bIns="0" anchor="t">
            <a:spAutoFit/>
          </a:bodyPr>
          <a:lstStyle/>
          <a:p>
            <a:pPr algn="l">
              <a:lnSpc>
                <a:spcPct val="100000"/>
              </a:lnSpc>
              <a:spcAft>
                <a:spcPts val="0"/>
              </a:spcAft>
            </a:pPr>
            <a:r>
              <a:rPr sz="1200" b="0">
                <a:solidFill>
                  <a:srgbClr val="666666"/>
                </a:solidFill>
                <a:latin typeface="Arial"/>
                <a:ea typeface="楷体"/>
              </a:rPr>
              <a:t>1. Teardown full cost (incl. allocated expenses &amp; manufacturer profit): A2Mac1→UBS (Feb 6, 2026) — Shenxing $54.62, Qilin $63.99, LGES Ultium $86.32, Tesla 4680 $88.41/kWh.
2. Four-source attribution (manufacturing generation gap 40-50% / procurement price locks 20-30% / technology premium 20-30% / expense dilution ~10%) is this report's estimation framework (directional attribution, not additive), see p.41.
3. The cell structure on this page is an AI-generated schematic, not a physical teardown drawing.</a:t>
            </a:r>
          </a:p>
        </p:txBody>
      </p:sp>
      <p:sp>
        <p:nvSpPr>
          <p:cNvPr id="7" name="chrome-rule-bottom"/>
          <p:cNvSpPr/>
          <p:nvPr/>
        </p:nvSpPr>
        <p:spPr>
          <a:xfrm>
            <a:off x="804672" y="9912096"/>
            <a:ext cx="16687800" cy="10972"/>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chrome-source"/>
          <p:cNvSpPr txBox="1"/>
          <p:nvPr/>
        </p:nvSpPr>
        <p:spPr>
          <a:xfrm>
            <a:off x="822960" y="10003536"/>
            <a:ext cx="6345936" cy="192024"/>
          </a:xfrm>
          <a:prstGeom prst="rect">
            <a:avLst/>
          </a:prstGeom>
          <a:noFill/>
        </p:spPr>
        <p:txBody>
          <a:bodyPr wrap="square" lIns="0" tIns="0" rIns="0" bIns="0" anchor="t">
            <a:spAutoFit/>
          </a:bodyPr>
          <a:lstStyle/>
          <a:p>
            <a:pPr algn="l">
              <a:lnSpc>
                <a:spcPct val="100000"/>
              </a:lnSpc>
              <a:spcAft>
                <a:spcPts val="0"/>
              </a:spcAft>
            </a:pPr>
            <a:r>
              <a:rPr sz="1200" b="0">
                <a:solidFill>
                  <a:srgbClr val="666666"/>
                </a:solidFill>
                <a:latin typeface="Arial"/>
                <a:ea typeface="楷体"/>
              </a:rPr>
              <a:t>Source: UBS (A2Mac1 teardown), Soochow Securities, CMS, as of Oct 21, 2026</a:t>
            </a:r>
          </a:p>
        </p:txBody>
      </p:sp>
      <p:sp>
        <p:nvSpPr>
          <p:cNvPr id="9" name="chrome-brand-center"/>
          <p:cNvSpPr txBox="1"/>
          <p:nvPr/>
        </p:nvSpPr>
        <p:spPr>
          <a:xfrm>
            <a:off x="10415016" y="10003536"/>
            <a:ext cx="5084064" cy="192024"/>
          </a:xfrm>
          <a:prstGeom prst="rect">
            <a:avLst/>
          </a:prstGeom>
          <a:noFill/>
        </p:spPr>
        <p:txBody>
          <a:bodyPr wrap="square" lIns="0" tIns="0" rIns="0" bIns="0" anchor="t">
            <a:spAutoFit/>
          </a:bodyPr>
          <a:lstStyle/>
          <a:p>
            <a:pPr algn="ctr">
              <a:lnSpc>
                <a:spcPct val="100000"/>
              </a:lnSpc>
              <a:spcAft>
                <a:spcPts val="0"/>
              </a:spcAft>
            </a:pPr>
            <a:r>
              <a:rPr sz="1200" b="0">
                <a:solidFill>
                  <a:srgbClr val="999999"/>
                </a:solidFill>
                <a:latin typeface="Arial"/>
                <a:ea typeface="楷体"/>
              </a:rPr>
              <a:t>KIMI Research</a:t>
            </a:r>
          </a:p>
        </p:txBody>
      </p:sp>
      <p:sp>
        <p:nvSpPr>
          <p:cNvPr id="10" name="chrome-pageno"/>
          <p:cNvSpPr txBox="1"/>
          <p:nvPr/>
        </p:nvSpPr>
        <p:spPr>
          <a:xfrm>
            <a:off x="15873984" y="10003536"/>
            <a:ext cx="1609344" cy="192024"/>
          </a:xfrm>
          <a:prstGeom prst="rect">
            <a:avLst/>
          </a:prstGeom>
          <a:noFill/>
        </p:spPr>
        <p:txBody>
          <a:bodyPr wrap="square" lIns="0" tIns="0" rIns="0" bIns="0" anchor="t">
            <a:spAutoFit/>
          </a:bodyPr>
          <a:lstStyle/>
          <a:p>
            <a:pPr algn="r">
              <a:lnSpc>
                <a:spcPct val="100000"/>
              </a:lnSpc>
              <a:spcAft>
                <a:spcPts val="0"/>
              </a:spcAft>
            </a:pPr>
            <a:r>
              <a:rPr sz="1200" b="0">
                <a:solidFill>
                  <a:srgbClr val="666666"/>
                </a:solidFill>
                <a:latin typeface="Arial"/>
                <a:ea typeface="楷体"/>
              </a:rPr>
              <a:t>22</a:t>
            </a:r>
          </a:p>
        </p:txBody>
      </p:sp>
      <p:sp>
        <p:nvSpPr>
          <p:cNvPr id="11" name="exhibit-title"/>
          <p:cNvSpPr txBox="1"/>
          <p:nvPr/>
        </p:nvSpPr>
        <p:spPr>
          <a:xfrm>
            <a:off x="822960" y="1947672"/>
            <a:ext cx="13167360" cy="246888"/>
          </a:xfrm>
          <a:prstGeom prst="rect">
            <a:avLst/>
          </a:prstGeom>
          <a:noFill/>
        </p:spPr>
        <p:txBody>
          <a:bodyPr wrap="square" lIns="0" tIns="0" rIns="0" bIns="0" anchor="t">
            <a:spAutoFit/>
          </a:bodyPr>
          <a:lstStyle/>
          <a:p>
            <a:pPr algn="l">
              <a:spcAft>
                <a:spcPts val="0"/>
              </a:spcAft>
            </a:pPr>
            <a:r>
              <a:rPr sz="1800" b="1">
                <a:solidFill>
                  <a:srgbClr val="051C2C"/>
                </a:solidFill>
                <a:latin typeface="Arial"/>
                <a:ea typeface="楷体"/>
              </a:rPr>
              <a:t>Cell deconstruction &amp; teardown full-cost comparison: cost engineering happens at every layer (schematic)</a:t>
            </a:r>
            <a:r>
              <a:rPr sz="1800" baseline="30000">
                <a:solidFill>
                  <a:srgbClr val="051C2C"/>
                </a:solidFill>
                <a:latin typeface="Arial"/>
                <a:ea typeface="楷体"/>
              </a:rPr>
              <a:t>1</a:t>
            </a:r>
          </a:p>
        </p:txBody>
      </p:sp>
      <p:pic>
        <p:nvPicPr>
          <p:cNvPr id="12" name="teardown-img" descr="blueprint-cell-fill.png"/>
          <p:cNvPicPr>
            <a:picLocks noChangeAspect="1"/>
          </p:cNvPicPr>
          <p:nvPr/>
        </p:nvPicPr>
        <p:blipFill>
          <a:blip r:embed="rId2"/>
          <a:stretch>
            <a:fillRect/>
          </a:stretch>
        </p:blipFill>
        <p:spPr>
          <a:xfrm>
            <a:off x="804672" y="2395728"/>
            <a:ext cx="9509760" cy="5422392"/>
          </a:xfrm>
          <a:prstGeom prst="rect">
            <a:avLst/>
          </a:prstGeom>
        </p:spPr>
      </p:pic>
      <p:sp>
        <p:nvSpPr>
          <p:cNvPr id="13" name="teardown-cap"/>
          <p:cNvSpPr txBox="1"/>
          <p:nvPr/>
        </p:nvSpPr>
        <p:spPr>
          <a:xfrm>
            <a:off x="804672" y="7936992"/>
            <a:ext cx="9509760" cy="215444"/>
          </a:xfrm>
          <a:prstGeom prst="rect">
            <a:avLst/>
          </a:prstGeom>
          <a:noFill/>
        </p:spPr>
        <p:txBody>
          <a:bodyPr wrap="square" lIns="0" tIns="0" rIns="0" bIns="0" anchor="t">
            <a:spAutoFit/>
          </a:bodyPr>
          <a:lstStyle/>
          <a:p>
            <a:pPr algn="l">
              <a:spcAft>
                <a:spcPts val="0"/>
              </a:spcAft>
            </a:pPr>
            <a:r>
              <a:rPr sz="1400" b="0" dirty="0" err="1">
                <a:solidFill>
                  <a:srgbClr val="666666"/>
                </a:solidFill>
                <a:latin typeface="Arial"/>
                <a:ea typeface="楷体"/>
              </a:rPr>
              <a:t>Cell deconstruction: jelly roll</a:t>
            </a:r>
            <a:r>
              <a:rPr sz="1400" b="0" dirty="0">
                <a:solidFill>
                  <a:srgbClr val="666666"/>
                </a:solidFill>
                <a:latin typeface="Arial"/>
                <a:ea typeface="楷体"/>
              </a:rPr>
              <a:t>/</a:t>
            </a:r>
            <a:r>
              <a:rPr sz="1400" b="0" dirty="0" err="1">
                <a:solidFill>
                  <a:srgbClr val="666666"/>
                </a:solidFill>
                <a:latin typeface="Arial"/>
                <a:ea typeface="楷体"/>
              </a:rPr>
              <a:t>cathode/anode</a:t>
            </a:r>
            <a:r>
              <a:rPr sz="1400" b="0" dirty="0">
                <a:solidFill>
                  <a:srgbClr val="666666"/>
                </a:solidFill>
                <a:latin typeface="Arial"/>
                <a:ea typeface="楷体"/>
              </a:rPr>
              <a:t>/</a:t>
            </a:r>
            <a:r>
              <a:rPr sz="1400" b="0" dirty="0" err="1">
                <a:solidFill>
                  <a:srgbClr val="666666"/>
                </a:solidFill>
                <a:latin typeface="Arial"/>
                <a:ea typeface="楷体"/>
              </a:rPr>
              <a:t>separator</a:t>
            </a:r>
            <a:r>
              <a:rPr sz="1400" b="0" dirty="0">
                <a:solidFill>
                  <a:srgbClr val="666666"/>
                </a:solidFill>
                <a:latin typeface="Arial"/>
                <a:ea typeface="楷体"/>
              </a:rPr>
              <a:t>/</a:t>
            </a:r>
            <a:r>
              <a:rPr sz="1400" b="0" dirty="0" err="1">
                <a:solidFill>
                  <a:srgbClr val="666666"/>
                </a:solidFill>
                <a:latin typeface="Arial"/>
                <a:ea typeface="楷体"/>
              </a:rPr>
              <a:t>aluminum case</a:t>
            </a:r>
            <a:r>
              <a:rPr sz="1400" b="0" dirty="0">
                <a:solidFill>
                  <a:srgbClr val="666666"/>
                </a:solidFill>
                <a:latin typeface="Arial"/>
                <a:ea typeface="楷体"/>
              </a:rPr>
              <a:t>/</a:t>
            </a:r>
            <a:r>
              <a:rPr sz="1400" b="0" dirty="0" err="1">
                <a:solidFill>
                  <a:srgbClr val="666666"/>
                </a:solidFill>
                <a:latin typeface="Arial"/>
                <a:ea typeface="楷体"/>
              </a:rPr>
              <a:t>safety vent</a:t>
            </a:r>
            <a:r>
              <a:rPr sz="1400" b="0" dirty="0">
                <a:solidFill>
                  <a:srgbClr val="666666"/>
                </a:solidFill>
                <a:latin typeface="Arial"/>
                <a:ea typeface="楷体"/>
              </a:rPr>
              <a:t> — </a:t>
            </a:r>
            <a:r>
              <a:rPr sz="1400" b="0" dirty="0" err="1">
                <a:solidFill>
                  <a:srgbClr val="666666"/>
                </a:solidFill>
                <a:latin typeface="Arial"/>
                <a:ea typeface="楷体"/>
              </a:rPr>
              <a:t>the manufacturing generation gap happens at every layer (</a:t>
            </a:r>
            <a:r>
              <a:rPr sz="1400" b="0" dirty="0">
                <a:solidFill>
                  <a:srgbClr val="666666"/>
                </a:solidFill>
                <a:latin typeface="Arial"/>
                <a:ea typeface="楷体"/>
              </a:rPr>
              <a:t> </a:t>
            </a:r>
            <a:r>
              <a:rPr sz="1400" b="0" dirty="0" err="1">
                <a:solidFill>
                  <a:srgbClr val="666666"/>
                </a:solidFill>
                <a:latin typeface="Arial"/>
                <a:ea typeface="楷体"/>
              </a:rPr>
              <a:t>schematic</a:t>
            </a:r>
            <a:r>
              <a:rPr sz="1400" b="0" dirty="0">
                <a:solidFill>
                  <a:srgbClr val="666666"/>
                </a:solidFill>
                <a:latin typeface="Arial"/>
                <a:ea typeface="楷体"/>
              </a:rPr>
              <a:t>)</a:t>
            </a:r>
          </a:p>
        </p:txBody>
      </p:sp>
      <p:sp>
        <p:nvSpPr>
          <p:cNvPr id="14" name="stat-num-0"/>
          <p:cNvSpPr txBox="1"/>
          <p:nvPr/>
        </p:nvSpPr>
        <p:spPr>
          <a:xfrm>
            <a:off x="10561320" y="2651760"/>
            <a:ext cx="3474720" cy="365760"/>
          </a:xfrm>
          <a:prstGeom prst="rect">
            <a:avLst/>
          </a:prstGeom>
          <a:noFill/>
        </p:spPr>
        <p:txBody>
          <a:bodyPr wrap="square" lIns="0" tIns="0" rIns="0" bIns="0" anchor="t">
            <a:spAutoFit/>
          </a:bodyPr>
          <a:lstStyle/>
          <a:p>
            <a:pPr algn="l">
              <a:spcAft>
                <a:spcPts val="0"/>
              </a:spcAft>
            </a:pPr>
            <a:r>
              <a:rPr sz="2400" b="1">
                <a:solidFill>
                  <a:srgbClr val="051C2C"/>
                </a:solidFill>
                <a:latin typeface="Georgia"/>
                <a:ea typeface="楷体"/>
              </a:rPr>
              <a:t>$54.62 /kWh</a:t>
            </a:r>
          </a:p>
        </p:txBody>
      </p:sp>
      <p:sp>
        <p:nvSpPr>
          <p:cNvPr id="15" name="stat-lbl-0"/>
          <p:cNvSpPr txBox="1"/>
          <p:nvPr/>
        </p:nvSpPr>
        <p:spPr>
          <a:xfrm>
            <a:off x="10561320" y="3090672"/>
            <a:ext cx="3474720" cy="603504"/>
          </a:xfrm>
          <a:prstGeom prst="rect">
            <a:avLst/>
          </a:prstGeom>
          <a:noFill/>
        </p:spPr>
        <p:txBody>
          <a:bodyPr wrap="square" lIns="0" tIns="0" rIns="0" bIns="0" anchor="t">
            <a:spAutoFit/>
          </a:bodyPr>
          <a:lstStyle/>
          <a:p>
            <a:pPr algn="l">
              <a:lnSpc>
                <a:spcPct val="115000"/>
              </a:lnSpc>
              <a:spcAft>
                <a:spcPts val="0"/>
              </a:spcAft>
            </a:pPr>
            <a:r>
              <a:rPr sz="1400" b="0">
                <a:solidFill>
                  <a:srgbClr val="666666"/>
                </a:solidFill>
                <a:latin typeface="Arial"/>
                <a:ea typeface="楷体"/>
              </a:rPr>
              <a:t>Shenxing LFP teardown full cost (A2Mac1→UBS, 2026-02)</a:t>
            </a:r>
          </a:p>
        </p:txBody>
      </p:sp>
      <p:sp>
        <p:nvSpPr>
          <p:cNvPr id="16" name="stat-sep-1"/>
          <p:cNvSpPr/>
          <p:nvPr/>
        </p:nvSpPr>
        <p:spPr>
          <a:xfrm>
            <a:off x="10561320" y="4203192"/>
            <a:ext cx="3474720" cy="9144"/>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stat-num-1"/>
          <p:cNvSpPr txBox="1"/>
          <p:nvPr/>
        </p:nvSpPr>
        <p:spPr>
          <a:xfrm>
            <a:off x="10561320" y="4459224"/>
            <a:ext cx="3474720" cy="365760"/>
          </a:xfrm>
          <a:prstGeom prst="rect">
            <a:avLst/>
          </a:prstGeom>
          <a:noFill/>
        </p:spPr>
        <p:txBody>
          <a:bodyPr wrap="square" lIns="0" tIns="0" rIns="0" bIns="0" anchor="t">
            <a:spAutoFit/>
          </a:bodyPr>
          <a:lstStyle/>
          <a:p>
            <a:pPr algn="l">
              <a:spcAft>
                <a:spcPts val="0"/>
              </a:spcAft>
            </a:pPr>
            <a:r>
              <a:rPr sz="2400" b="1">
                <a:solidFill>
                  <a:srgbClr val="051C2C"/>
                </a:solidFill>
                <a:latin typeface="Georgia"/>
                <a:ea typeface="楷体"/>
              </a:rPr>
              <a:t>37-38% lower</a:t>
            </a:r>
          </a:p>
        </p:txBody>
      </p:sp>
      <p:sp>
        <p:nvSpPr>
          <p:cNvPr id="18" name="stat-lbl-1"/>
          <p:cNvSpPr txBox="1"/>
          <p:nvPr/>
        </p:nvSpPr>
        <p:spPr>
          <a:xfrm>
            <a:off x="10561320" y="4898136"/>
            <a:ext cx="3474720" cy="603504"/>
          </a:xfrm>
          <a:prstGeom prst="rect">
            <a:avLst/>
          </a:prstGeom>
          <a:noFill/>
        </p:spPr>
        <p:txBody>
          <a:bodyPr wrap="square" lIns="0" tIns="0" rIns="0" bIns="0" anchor="t">
            <a:spAutoFit/>
          </a:bodyPr>
          <a:lstStyle/>
          <a:p>
            <a:pPr algn="l">
              <a:lnSpc>
                <a:spcPct val="115000"/>
              </a:lnSpc>
              <a:spcAft>
                <a:spcPts val="0"/>
              </a:spcAft>
            </a:pPr>
            <a:r>
              <a:rPr sz="1400" b="0">
                <a:solidFill>
                  <a:srgbClr val="666666"/>
                </a:solidFill>
                <a:latin typeface="Arial"/>
                <a:ea typeface="楷体"/>
              </a:rPr>
              <a:t>~37% below LGES Ultium ($86.32), ~38% below Tesla 4680 ($88.41)</a:t>
            </a:r>
          </a:p>
        </p:txBody>
      </p:sp>
      <p:sp>
        <p:nvSpPr>
          <p:cNvPr id="19" name="stat-sep-2"/>
          <p:cNvSpPr/>
          <p:nvPr/>
        </p:nvSpPr>
        <p:spPr>
          <a:xfrm>
            <a:off x="10561320" y="6010656"/>
            <a:ext cx="3474720" cy="9144"/>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stat-num-2"/>
          <p:cNvSpPr txBox="1"/>
          <p:nvPr/>
        </p:nvSpPr>
        <p:spPr>
          <a:xfrm>
            <a:off x="10561320" y="6266688"/>
            <a:ext cx="3474720" cy="365760"/>
          </a:xfrm>
          <a:prstGeom prst="rect">
            <a:avLst/>
          </a:prstGeom>
          <a:noFill/>
        </p:spPr>
        <p:txBody>
          <a:bodyPr wrap="square" lIns="0" tIns="0" rIns="0" bIns="0" anchor="t">
            <a:spAutoFit/>
          </a:bodyPr>
          <a:lstStyle/>
          <a:p>
            <a:pPr algn="l">
              <a:spcAft>
                <a:spcPts val="0"/>
              </a:spcAft>
            </a:pPr>
            <a:r>
              <a:rPr sz="2400" b="1">
                <a:solidFill>
                  <a:srgbClr val="051C2C"/>
                </a:solidFill>
                <a:latin typeface="Georgia"/>
                <a:ea typeface="楷体"/>
              </a:rPr>
              <a:t>RMB0.07/Wh</a:t>
            </a:r>
          </a:p>
        </p:txBody>
      </p:sp>
      <p:sp>
        <p:nvSpPr>
          <p:cNvPr id="21" name="stat-lbl-2"/>
          <p:cNvSpPr txBox="1"/>
          <p:nvPr/>
        </p:nvSpPr>
        <p:spPr>
          <a:xfrm>
            <a:off x="10561320" y="6705600"/>
            <a:ext cx="3474720" cy="603504"/>
          </a:xfrm>
          <a:prstGeom prst="rect">
            <a:avLst/>
          </a:prstGeom>
          <a:noFill/>
        </p:spPr>
        <p:txBody>
          <a:bodyPr wrap="square" lIns="0" tIns="0" rIns="0" bIns="0" anchor="t">
            <a:spAutoFit/>
          </a:bodyPr>
          <a:lstStyle/>
          <a:p>
            <a:pPr algn="l">
              <a:lnSpc>
                <a:spcPct val="115000"/>
              </a:lnSpc>
              <a:spcAft>
                <a:spcPts val="0"/>
              </a:spcAft>
            </a:pPr>
            <a:r>
              <a:rPr sz="1400" b="0" dirty="0" err="1">
                <a:solidFill>
                  <a:srgbClr val="666666"/>
                </a:solidFill>
                <a:latin typeface="Arial"/>
                <a:ea typeface="楷体"/>
              </a:rPr>
              <a:t>Unit net profit ≈ 2.8x tier-2s (Soochow 26Q2, p.26)</a:t>
            </a:r>
          </a:p>
        </p:txBody>
      </p:sp>
      <p:sp>
        <p:nvSpPr>
          <p:cNvPr id="22" name="panel"/>
          <p:cNvSpPr/>
          <p:nvPr/>
        </p:nvSpPr>
        <p:spPr>
          <a:xfrm>
            <a:off x="14282928" y="1883664"/>
            <a:ext cx="3200400" cy="7159752"/>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panel-kicker"/>
          <p:cNvSpPr txBox="1"/>
          <p:nvPr/>
        </p:nvSpPr>
        <p:spPr>
          <a:xfrm>
            <a:off x="14520672" y="2048256"/>
            <a:ext cx="2779776" cy="192024"/>
          </a:xfrm>
          <a:prstGeom prst="rect">
            <a:avLst/>
          </a:prstGeom>
          <a:noFill/>
        </p:spPr>
        <p:txBody>
          <a:bodyPr wrap="square" lIns="0" tIns="0" rIns="0" bIns="0" anchor="t">
            <a:spAutoFit/>
          </a:bodyPr>
          <a:lstStyle/>
          <a:p>
            <a:pPr algn="l">
              <a:spcAft>
                <a:spcPts val="0"/>
              </a:spcAft>
            </a:pPr>
            <a:r>
              <a:rPr sz="1400" b="0">
                <a:solidFill>
                  <a:srgbClr val="666666"/>
                </a:solidFill>
                <a:latin typeface="Arial"/>
                <a:ea typeface="楷体"/>
              </a:rPr>
              <a:t>KEY TAKEAWAYS</a:t>
            </a:r>
          </a:p>
        </p:txBody>
      </p:sp>
      <p:sp>
        <p:nvSpPr>
          <p:cNvPr id="24" name="panel-rule-top"/>
          <p:cNvSpPr/>
          <p:nvPr/>
        </p:nvSpPr>
        <p:spPr>
          <a:xfrm>
            <a:off x="14493240" y="2350008"/>
            <a:ext cx="2779776" cy="10972"/>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panel-item-1"/>
          <p:cNvSpPr txBox="1"/>
          <p:nvPr/>
        </p:nvSpPr>
        <p:spPr>
          <a:xfrm>
            <a:off x="14493240" y="2843784"/>
            <a:ext cx="2779776" cy="1655064"/>
          </a:xfrm>
          <a:prstGeom prst="rect">
            <a:avLst/>
          </a:prstGeom>
          <a:noFill/>
        </p:spPr>
        <p:txBody>
          <a:bodyPr wrap="square" lIns="0" tIns="0" rIns="0" bIns="0" anchor="t">
            <a:spAutoFit/>
          </a:bodyPr>
          <a:lstStyle/>
          <a:p>
            <a:pPr algn="l">
              <a:lnSpc>
                <a:spcPct val="112000"/>
              </a:lnSpc>
              <a:spcAft>
                <a:spcPts val="200"/>
              </a:spcAft>
            </a:pPr>
            <a:r>
              <a:rPr sz="1400" b="0">
                <a:solidFill>
                  <a:srgbClr val="051C2C"/>
                </a:solidFill>
                <a:latin typeface="Arial"/>
                <a:ea typeface="楷体"/>
              </a:rPr>
              <a:t>• </a:t>
            </a:r>
            <a:r>
              <a:rPr sz="1600" b="1">
                <a:solidFill>
                  <a:srgbClr val="051C2C"/>
                </a:solidFill>
                <a:latin typeface="Arial"/>
                <a:ea typeface="楷体"/>
              </a:rPr>
              <a:t>Manufacturing generation gap is the primary source</a:t>
            </a:r>
            <a:r>
              <a:rPr sz="1400" baseline="30000">
                <a:solidFill>
                  <a:srgbClr val="051C2C"/>
                </a:solidFill>
                <a:latin typeface="Arial"/>
                <a:ea typeface="楷体"/>
              </a:rPr>
              <a:t>1</a:t>
            </a:r>
          </a:p>
          <a:p>
            <a:pPr algn="l">
              <a:lnSpc>
                <a:spcPct val="112000"/>
              </a:lnSpc>
              <a:spcAft>
                <a:spcPts val="200"/>
              </a:spcAft>
            </a:pPr>
            <a:r>
              <a:rPr sz="1400" b="0">
                <a:solidFill>
                  <a:srgbClr val="333333"/>
                </a:solidFill>
                <a:latin typeface="Arial"/>
                <a:ea typeface="楷体"/>
              </a:rPr>
              <a:t>40-50% of the four-source gap: 8th-gen PSL cuts another 33%, output per head CAGR 29% (2021-24), engineers per project -53% (p.41)</a:t>
            </a:r>
          </a:p>
        </p:txBody>
      </p:sp>
      <p:sp>
        <p:nvSpPr>
          <p:cNvPr id="26" name="panel-sep-1"/>
          <p:cNvSpPr/>
          <p:nvPr/>
        </p:nvSpPr>
        <p:spPr>
          <a:xfrm>
            <a:off x="14493240" y="4626864"/>
            <a:ext cx="2779776" cy="7315"/>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panel-item-2"/>
          <p:cNvSpPr txBox="1"/>
          <p:nvPr/>
        </p:nvSpPr>
        <p:spPr>
          <a:xfrm>
            <a:off x="14493240" y="4764024"/>
            <a:ext cx="2779776" cy="1655064"/>
          </a:xfrm>
          <a:prstGeom prst="rect">
            <a:avLst/>
          </a:prstGeom>
          <a:noFill/>
        </p:spPr>
        <p:txBody>
          <a:bodyPr wrap="square" lIns="0" tIns="0" rIns="0" bIns="0" anchor="t">
            <a:spAutoFit/>
          </a:bodyPr>
          <a:lstStyle/>
          <a:p>
            <a:pPr algn="l">
              <a:lnSpc>
                <a:spcPct val="112000"/>
              </a:lnSpc>
              <a:spcAft>
                <a:spcPts val="200"/>
              </a:spcAft>
            </a:pPr>
            <a:r>
              <a:rPr sz="1400" b="0">
                <a:solidFill>
                  <a:srgbClr val="051C2C"/>
                </a:solidFill>
                <a:latin typeface="Arial"/>
                <a:ea typeface="楷体"/>
              </a:rPr>
              <a:t>• </a:t>
            </a:r>
            <a:r>
              <a:rPr sz="1600" b="1">
                <a:solidFill>
                  <a:srgbClr val="051C2C"/>
                </a:solidFill>
                <a:latin typeface="Arial"/>
                <a:ea typeface="楷体"/>
              </a:rPr>
              <a:t>Structural innovation dilutes layer by layer</a:t>
            </a:r>
            <a:r>
              <a:rPr sz="1400" baseline="30000">
                <a:solidFill>
                  <a:srgbClr val="051C2C"/>
                </a:solidFill>
                <a:latin typeface="Arial"/>
                <a:ea typeface="楷体"/>
              </a:rPr>
              <a:t>2</a:t>
            </a:r>
          </a:p>
          <a:p>
            <a:pPr algn="l">
              <a:lnSpc>
                <a:spcPct val="112000"/>
              </a:lnSpc>
              <a:spcAft>
                <a:spcPts val="200"/>
              </a:spcAft>
            </a:pPr>
            <a:r>
              <a:rPr sz="1400" b="0">
                <a:solidFill>
                  <a:srgbClr val="333333"/>
                </a:solidFill>
                <a:latin typeface="Arial"/>
                <a:ea typeface="楷体"/>
              </a:rPr>
              <a:t>From CTP module-less to large cells, structural &amp; line costs fall with each generation; the 587Ah ESS cell shares the same lineage with 42% cost reduction (p.37)</a:t>
            </a:r>
          </a:p>
        </p:txBody>
      </p:sp>
      <p:sp>
        <p:nvSpPr>
          <p:cNvPr id="28" name="panel-sep-2"/>
          <p:cNvSpPr/>
          <p:nvPr/>
        </p:nvSpPr>
        <p:spPr>
          <a:xfrm>
            <a:off x="14493240" y="6547104"/>
            <a:ext cx="2779776" cy="7315"/>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panel-item-3"/>
          <p:cNvSpPr txBox="1"/>
          <p:nvPr/>
        </p:nvSpPr>
        <p:spPr>
          <a:xfrm>
            <a:off x="14493240" y="6684264"/>
            <a:ext cx="2779776" cy="1655064"/>
          </a:xfrm>
          <a:prstGeom prst="rect">
            <a:avLst/>
          </a:prstGeom>
          <a:noFill/>
        </p:spPr>
        <p:txBody>
          <a:bodyPr wrap="square" lIns="0" tIns="0" rIns="0" bIns="0" anchor="t">
            <a:spAutoFit/>
          </a:bodyPr>
          <a:lstStyle/>
          <a:p>
            <a:pPr algn="l">
              <a:lnSpc>
                <a:spcPct val="112000"/>
              </a:lnSpc>
              <a:spcAft>
                <a:spcPts val="200"/>
              </a:spcAft>
            </a:pPr>
            <a:r>
              <a:rPr sz="1400" b="0">
                <a:solidFill>
                  <a:srgbClr val="051C2C"/>
                </a:solidFill>
                <a:latin typeface="Arial"/>
                <a:ea typeface="楷体"/>
              </a:rPr>
              <a:t>• </a:t>
            </a:r>
            <a:r>
              <a:rPr sz="1600" b="1">
                <a:solidFill>
                  <a:srgbClr val="051C2C"/>
                </a:solidFill>
                <a:latin typeface="Arial"/>
                <a:ea typeface="楷体"/>
              </a:rPr>
              <a:t>Cost advantage underpins pricing power</a:t>
            </a:r>
            <a:r>
              <a:rPr sz="1400" baseline="30000">
                <a:solidFill>
                  <a:srgbClr val="051C2C"/>
                </a:solidFill>
                <a:latin typeface="Arial"/>
                <a:ea typeface="楷体"/>
              </a:rPr>
              <a:t>3</a:t>
            </a:r>
          </a:p>
          <a:p>
            <a:pPr algn="l">
              <a:lnSpc>
                <a:spcPct val="112000"/>
              </a:lnSpc>
              <a:spcAft>
                <a:spcPts val="200"/>
              </a:spcAft>
            </a:pPr>
            <a:r>
              <a:rPr sz="1400" b="0">
                <a:solidFill>
                  <a:srgbClr val="333333"/>
                </a:solidFill>
                <a:latin typeface="Arial"/>
                <a:ea typeface="楷体"/>
              </a:rPr>
              <a:t>Tax-inclusive ASP stabilized at RMB0.66/Wh (p.36); the full-cost discount converts directly into profit — the 2.8x unit net profit is the result, not the cause</a:t>
            </a:r>
          </a:p>
        </p:txBody>
      </p:sp>
      <p:sp>
        <p:nvSpPr>
          <p:cNvPr id="30" name="chrome-title">
            <a:extLst>
              <a:ext uri="{FF2B5EF4-FFF2-40B4-BE49-F238E27FC236}">
                <a16:creationId xmlns:a16="http://schemas.microsoft.com/office/drawing/2014/main" id="{F0FE5659-A67B-C29C-3133-0A9588166279}"/>
              </a:ext>
            </a:extLst>
          </p:cNvPr>
          <p:cNvSpPr txBox="1"/>
          <p:nvPr/>
        </p:nvSpPr>
        <p:spPr>
          <a:xfrm>
            <a:off x="825500" y="416560"/>
            <a:ext cx="16662400" cy="882650"/>
          </a:xfrm>
          <a:prstGeom prst="rect">
            <a:avLst/>
          </a:prstGeom>
          <a:noFill/>
          <a:ln>
            <a:noFill/>
          </a:ln>
        </p:spPr>
        <p:txBody>
          <a:bodyPr wrap="square" lIns="0" tIns="0" rIns="0" bIns="0" rtlCol="0" anchor="ctr"/>
          <a:lstStyle/>
          <a:p>
            <a:r>
              <a:rPr lang="zh-CN" altLang="en-US" sz="2800" b="1" dirty="0">
                <a:solidFill>
                  <a:srgbClr val="000000"/>
                </a:solidFill>
                <a:latin typeface="Georgia"/>
                <a:ea typeface="楷体"/>
              </a:rPr>
              <a:t>Taking the cell apart: Shenxing </a:t>
            </a:r>
            <a:r>
              <a:rPr lang="en" altLang="zh-CN" sz="2800" b="1" dirty="0">
                <a:solidFill>
                  <a:srgbClr val="000000"/>
                </a:solidFill>
                <a:latin typeface="Georgia"/>
                <a:ea typeface="楷体"/>
              </a:rPr>
              <a:t>teardown </a:t>
            </a:r>
            <a:r>
              <a:rPr lang="zh-CN" altLang="en-US" sz="2800" b="1" dirty="0">
                <a:solidFill>
                  <a:srgbClr val="000000"/>
                </a:solidFill>
                <a:latin typeface="Georgia"/>
                <a:ea typeface="楷体"/>
              </a:rPr>
              <a:t>full cost </a:t>
            </a:r>
            <a:r>
              <a:rPr lang="en-US" altLang="zh-CN" sz="2800" b="1" dirty="0">
                <a:solidFill>
                  <a:srgbClr val="000000"/>
                </a:solidFill>
                <a:latin typeface="Georgia"/>
                <a:ea typeface="楷体"/>
              </a:rPr>
              <a:t>$54.62/</a:t>
            </a:r>
            <a:r>
              <a:rPr lang="en" altLang="zh-CN" sz="2800" b="1" dirty="0">
                <a:solidFill>
                  <a:srgbClr val="000000"/>
                </a:solidFill>
                <a:latin typeface="Georgia"/>
                <a:ea typeface="楷体"/>
              </a:rPr>
              <a:t>kWh</a:t>
            </a:r>
            <a:r>
              <a:rPr lang="zh-CN" altLang="en" sz="2800" b="1" dirty="0">
                <a:solidFill>
                  <a:srgbClr val="000000"/>
                </a:solidFill>
                <a:latin typeface="Georgia"/>
                <a:ea typeface="楷体"/>
              </a:rPr>
              <a:t>, </a:t>
            </a:r>
            <a:r>
              <a:rPr lang="zh-CN" altLang="en-US" sz="2800" b="1" dirty="0">
                <a:solidFill>
                  <a:srgbClr val="000000"/>
                </a:solidFill>
                <a:latin typeface="Georgia"/>
                <a:ea typeface="楷体"/>
              </a:rPr>
              <a:t>lower than </a:t>
            </a:r>
            <a:r>
              <a:rPr lang="en-US" altLang="zh-CN" sz="2800" b="1" dirty="0">
                <a:solidFill>
                  <a:srgbClr val="000000"/>
                </a:solidFill>
                <a:latin typeface="Georgia"/>
                <a:ea typeface="楷体"/>
              </a:rPr>
              <a:t>Tesla </a:t>
            </a:r>
            <a:r>
              <a:rPr lang="zh-CN" altLang="en-US" sz="2800" b="1" dirty="0">
                <a:solidFill>
                  <a:srgbClr val="000000"/>
                </a:solidFill>
                <a:latin typeface="Georgia"/>
                <a:ea typeface="楷体"/>
              </a:rPr>
              <a:t>4680 by ~</a:t>
            </a:r>
            <a:r>
              <a:rPr lang="en-US" altLang="zh-CN" sz="2800" b="1" dirty="0">
                <a:solidFill>
                  <a:srgbClr val="000000"/>
                </a:solidFill>
                <a:latin typeface="Georgia"/>
                <a:ea typeface="楷体"/>
              </a:rPr>
              <a:t>38%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rome-breadcrumb"/>
          <p:cNvSpPr txBox="1"/>
          <p:nvPr/>
        </p:nvSpPr>
        <p:spPr>
          <a:xfrm>
            <a:off x="822960" y="155448"/>
            <a:ext cx="16660367" cy="192024"/>
          </a:xfrm>
          <a:prstGeom prst="rect">
            <a:avLst/>
          </a:prstGeom>
          <a:noFill/>
        </p:spPr>
        <p:txBody>
          <a:bodyPr wrap="square" lIns="0" tIns="0" rIns="0" bIns="0" anchor="t">
            <a:spAutoFit/>
          </a:bodyPr>
          <a:lstStyle/>
          <a:p>
            <a:pPr algn="l">
              <a:spcAft>
                <a:spcPts val="0"/>
              </a:spcAft>
            </a:pPr>
            <a:r>
              <a:rPr sz="1400" b="0">
                <a:solidFill>
                  <a:srgbClr val="666666"/>
                </a:solidFill>
                <a:latin typeface="Arial"/>
                <a:ea typeface="楷体"/>
              </a:rPr>
              <a:t>04 Industry &amp; Competition › ESS Teardown</a:t>
            </a:r>
          </a:p>
        </p:txBody>
      </p:sp>
      <p:sp>
        <p:nvSpPr>
          <p:cNvPr id="4" name="chrome-subtitle"/>
          <p:cNvSpPr txBox="1"/>
          <p:nvPr/>
        </p:nvSpPr>
        <p:spPr>
          <a:xfrm>
            <a:off x="822960" y="1389888"/>
            <a:ext cx="16660367" cy="274320"/>
          </a:xfrm>
          <a:prstGeom prst="rect">
            <a:avLst/>
          </a:prstGeom>
          <a:noFill/>
        </p:spPr>
        <p:txBody>
          <a:bodyPr wrap="square" lIns="0" tIns="0" rIns="0" bIns="0" anchor="t">
            <a:spAutoFit/>
          </a:bodyPr>
          <a:lstStyle/>
          <a:p>
            <a:r>
              <a:rPr lang="en" altLang="zh-CN">
                <a:solidFill>
                  <a:srgbClr val="333333"/>
                </a:solidFill>
                <a:latin typeface="Arial"/>
                <a:ea typeface="楷体"/>
              </a:rPr>
              <a:t>DC: large cells cut structural cost; AC: PCS/EMS integration captures 1.7-3.5x value — GS sees integration share 1/3→2/3</a:t>
            </a:r>
          </a:p>
        </p:txBody>
      </p:sp>
      <p:sp>
        <p:nvSpPr>
          <p:cNvPr id="5" name="chrome-rule-top"/>
          <p:cNvSpPr/>
          <p:nvPr/>
        </p:nvSpPr>
        <p:spPr>
          <a:xfrm>
            <a:off x="804672" y="1746504"/>
            <a:ext cx="16687800" cy="10972"/>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chrome-footnotes"/>
          <p:cNvSpPr txBox="1"/>
          <p:nvPr/>
        </p:nvSpPr>
        <p:spPr>
          <a:xfrm>
            <a:off x="822960" y="9198864"/>
            <a:ext cx="16660367" cy="658368"/>
          </a:xfrm>
          <a:prstGeom prst="rect">
            <a:avLst/>
          </a:prstGeom>
          <a:noFill/>
        </p:spPr>
        <p:txBody>
          <a:bodyPr wrap="square" lIns="0" tIns="0" rIns="0" bIns="0" anchor="t">
            <a:spAutoFit/>
          </a:bodyPr>
          <a:lstStyle/>
          <a:p>
            <a:pPr algn="l">
              <a:lnSpc>
                <a:spcPct val="100000"/>
              </a:lnSpc>
              <a:spcAft>
                <a:spcPts val="0"/>
              </a:spcAft>
            </a:pPr>
            <a:r>
              <a:rPr sz="1200" b="0" dirty="0">
                <a:solidFill>
                  <a:srgbClr val="666666"/>
                </a:solidFill>
                <a:latin typeface="Arial"/>
                <a:ea typeface="楷体"/>
              </a:rPr>
              <a:t>1. </a:t>
            </a:r>
            <a:r>
              <a:rPr sz="1200" b="0" dirty="0" err="1">
                <a:solidFill>
                  <a:srgbClr val="666666"/>
                </a:solidFill>
                <a:latin typeface="Arial"/>
                <a:ea typeface="楷体"/>
              </a:rPr>
              <a:t>The three-layer system-integration model, BESS</a:t>
            </a:r>
            <a:r>
              <a:rPr sz="1200" b="0" dirty="0">
                <a:solidFill>
                  <a:srgbClr val="666666"/>
                </a:solidFill>
                <a:latin typeface="Arial"/>
                <a:ea typeface="楷体"/>
              </a:rPr>
              <a:t>/LTSA and the integration share are GS initiation (Jul 9, 2026) forward-looking assumptions, not realized; the 587Ah </a:t>
            </a:r>
            <a:r>
              <a:rPr sz="1200" b="0" dirty="0" err="1">
                <a:solidFill>
                  <a:srgbClr val="666666"/>
                </a:solidFill>
                <a:latin typeface="Arial"/>
                <a:ea typeface="楷体"/>
              </a:rPr>
              <a:t>cost reduction</a:t>
            </a:r>
            <a:r>
              <a:rPr sz="1200" b="0" dirty="0">
                <a:solidFill>
                  <a:srgbClr val="666666"/>
                </a:solidFill>
                <a:latin typeface="Arial"/>
                <a:ea typeface="楷体"/>
              </a:rPr>
              <a:t> of 42% </a:t>
            </a:r>
            <a:r>
              <a:rPr sz="1200" b="0" dirty="0" err="1">
                <a:solidFill>
                  <a:srgbClr val="666666"/>
                </a:solidFill>
                <a:latin typeface="Arial"/>
                <a:ea typeface="楷体"/>
              </a:rPr>
              <a:t>is Soochow</a:t>
            </a:r>
            <a:r>
              <a:rPr sz="1200" b="0" dirty="0">
                <a:solidFill>
                  <a:srgbClr val="666666"/>
                </a:solidFill>
                <a:latin typeface="Arial"/>
                <a:ea typeface="楷体"/>
              </a:rPr>
              <a:t>/Bernstein </a:t>
            </a:r>
            <a:r>
              <a:rPr sz="1200" b="0" dirty="0" err="1">
                <a:solidFill>
                  <a:srgbClr val="666666"/>
                </a:solidFill>
                <a:latin typeface="Arial"/>
                <a:ea typeface="楷体"/>
              </a:rPr>
              <a:t> caliber, both on</a:t>
            </a:r>
            <a:r>
              <a:rPr sz="1200" b="0" dirty="0">
                <a:solidFill>
                  <a:srgbClr val="666666"/>
                </a:solidFill>
                <a:latin typeface="Arial"/>
                <a:ea typeface="楷体"/>
              </a:rPr>
              <a:t> p.</a:t>
            </a:r>
            <a:r>
              <a:rPr sz="1200" b="0" dirty="0" err="1">
                <a:solidFill>
                  <a:srgbClr val="666666"/>
                </a:solidFill>
                <a:latin typeface="Arial"/>
                <a:ea typeface="楷体"/>
              </a:rPr>
              <a:t> 37</a:t>
            </a:r>
            <a:r>
              <a:rPr sz="1200" b="0" dirty="0">
                <a:solidFill>
                  <a:srgbClr val="666666"/>
                </a:solidFill>
                <a:latin typeface="Arial"/>
                <a:ea typeface="楷体"/>
              </a:rPr>
              <a:t>.
2. </a:t>
            </a:r>
            <a:r>
              <a:rPr sz="1200" b="0" dirty="0" err="1">
                <a:solidFill>
                  <a:srgbClr val="666666"/>
                </a:solidFill>
                <a:latin typeface="Arial"/>
                <a:ea typeface="楷体"/>
              </a:rPr>
              <a:t>The system structure on this page is </a:t>
            </a:r>
            <a:r>
              <a:rPr sz="1200" b="0" dirty="0">
                <a:solidFill>
                  <a:srgbClr val="666666"/>
                </a:solidFill>
                <a:latin typeface="Arial"/>
                <a:ea typeface="楷体"/>
              </a:rPr>
              <a:t> AI-</a:t>
            </a:r>
            <a:r>
              <a:rPr sz="1200" b="0" dirty="0" err="1">
                <a:solidFill>
                  <a:srgbClr val="666666"/>
                </a:solidFill>
                <a:latin typeface="Arial"/>
                <a:ea typeface="楷体"/>
              </a:rPr>
              <a:t>generated schematic, not an engineering drawing</a:t>
            </a:r>
            <a:r>
              <a:rPr sz="1200" b="0" dirty="0">
                <a:solidFill>
                  <a:srgbClr val="666666"/>
                </a:solidFill>
                <a:latin typeface="Arial"/>
                <a:ea typeface="楷体"/>
              </a:rPr>
              <a:t>.</a:t>
            </a:r>
          </a:p>
        </p:txBody>
      </p:sp>
      <p:sp>
        <p:nvSpPr>
          <p:cNvPr id="7" name="chrome-rule-bottom"/>
          <p:cNvSpPr/>
          <p:nvPr/>
        </p:nvSpPr>
        <p:spPr>
          <a:xfrm>
            <a:off x="804672" y="9912096"/>
            <a:ext cx="16687800" cy="10972"/>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chrome-source"/>
          <p:cNvSpPr txBox="1"/>
          <p:nvPr/>
        </p:nvSpPr>
        <p:spPr>
          <a:xfrm>
            <a:off x="822960" y="10003536"/>
            <a:ext cx="6345936" cy="192024"/>
          </a:xfrm>
          <a:prstGeom prst="rect">
            <a:avLst/>
          </a:prstGeom>
          <a:noFill/>
        </p:spPr>
        <p:txBody>
          <a:bodyPr wrap="square" lIns="0" tIns="0" rIns="0" bIns="0" anchor="t">
            <a:spAutoFit/>
          </a:bodyPr>
          <a:lstStyle/>
          <a:p>
            <a:pPr algn="l">
              <a:lnSpc>
                <a:spcPct val="100000"/>
              </a:lnSpc>
              <a:spcAft>
                <a:spcPts val="0"/>
              </a:spcAft>
            </a:pPr>
            <a:r>
              <a:rPr sz="1200" b="0">
                <a:solidFill>
                  <a:srgbClr val="666666"/>
                </a:solidFill>
                <a:latin typeface="Arial"/>
                <a:ea typeface="楷体"/>
              </a:rPr>
              <a:t>Source: Goldman Sachs, Soochow Securities, Bernstein, InfoLink, as of Oct 21, 2026</a:t>
            </a:r>
          </a:p>
        </p:txBody>
      </p:sp>
      <p:sp>
        <p:nvSpPr>
          <p:cNvPr id="9" name="chrome-brand-center"/>
          <p:cNvSpPr txBox="1"/>
          <p:nvPr/>
        </p:nvSpPr>
        <p:spPr>
          <a:xfrm>
            <a:off x="10415016" y="10003536"/>
            <a:ext cx="5084064" cy="192024"/>
          </a:xfrm>
          <a:prstGeom prst="rect">
            <a:avLst/>
          </a:prstGeom>
          <a:noFill/>
        </p:spPr>
        <p:txBody>
          <a:bodyPr wrap="square" lIns="0" tIns="0" rIns="0" bIns="0" anchor="t">
            <a:spAutoFit/>
          </a:bodyPr>
          <a:lstStyle/>
          <a:p>
            <a:pPr algn="ctr">
              <a:lnSpc>
                <a:spcPct val="100000"/>
              </a:lnSpc>
              <a:spcAft>
                <a:spcPts val="0"/>
              </a:spcAft>
            </a:pPr>
            <a:r>
              <a:rPr sz="1200" b="0">
                <a:solidFill>
                  <a:srgbClr val="999999"/>
                </a:solidFill>
                <a:latin typeface="Arial"/>
                <a:ea typeface="楷体"/>
              </a:rPr>
              <a:t>KIMI Research</a:t>
            </a:r>
          </a:p>
        </p:txBody>
      </p:sp>
      <p:sp>
        <p:nvSpPr>
          <p:cNvPr id="10" name="chrome-pageno"/>
          <p:cNvSpPr txBox="1"/>
          <p:nvPr/>
        </p:nvSpPr>
        <p:spPr>
          <a:xfrm>
            <a:off x="15873984" y="10003536"/>
            <a:ext cx="1609344" cy="192024"/>
          </a:xfrm>
          <a:prstGeom prst="rect">
            <a:avLst/>
          </a:prstGeom>
          <a:noFill/>
        </p:spPr>
        <p:txBody>
          <a:bodyPr wrap="square" lIns="0" tIns="0" rIns="0" bIns="0" anchor="t">
            <a:spAutoFit/>
          </a:bodyPr>
          <a:lstStyle/>
          <a:p>
            <a:pPr algn="r">
              <a:lnSpc>
                <a:spcPct val="100000"/>
              </a:lnSpc>
              <a:spcAft>
                <a:spcPts val="0"/>
              </a:spcAft>
            </a:pPr>
            <a:r>
              <a:rPr sz="1200" b="0">
                <a:solidFill>
                  <a:srgbClr val="666666"/>
                </a:solidFill>
                <a:latin typeface="Arial"/>
                <a:ea typeface="楷体"/>
              </a:rPr>
              <a:t>23</a:t>
            </a:r>
          </a:p>
        </p:txBody>
      </p:sp>
      <p:sp>
        <p:nvSpPr>
          <p:cNvPr id="11" name="exhibit-title"/>
          <p:cNvSpPr txBox="1"/>
          <p:nvPr/>
        </p:nvSpPr>
        <p:spPr>
          <a:xfrm>
            <a:off x="822960" y="1947672"/>
            <a:ext cx="13167360" cy="246888"/>
          </a:xfrm>
          <a:prstGeom prst="rect">
            <a:avLst/>
          </a:prstGeom>
          <a:noFill/>
        </p:spPr>
        <p:txBody>
          <a:bodyPr wrap="square" lIns="0" tIns="0" rIns="0" bIns="0" anchor="t">
            <a:spAutoFit/>
          </a:bodyPr>
          <a:lstStyle/>
          <a:p>
            <a:pPr algn="l">
              <a:spcAft>
                <a:spcPts val="0"/>
              </a:spcAft>
            </a:pPr>
            <a:r>
              <a:rPr sz="1800" b="1">
                <a:solidFill>
                  <a:srgbClr val="051C2C"/>
                </a:solidFill>
                <a:latin typeface="Arial"/>
                <a:ea typeface="楷体"/>
              </a:rPr>
              <a:t>ESS deconstruction: 587Ah cell → battery cluster → PCS/EMS → 6.25MWh container (schematic)</a:t>
            </a:r>
            <a:r>
              <a:rPr sz="1800" baseline="30000">
                <a:solidFill>
                  <a:srgbClr val="051C2C"/>
                </a:solidFill>
                <a:latin typeface="Arial"/>
                <a:ea typeface="楷体"/>
              </a:rPr>
              <a:t>1</a:t>
            </a:r>
          </a:p>
        </p:txBody>
      </p:sp>
      <p:pic>
        <p:nvPicPr>
          <p:cNvPr id="12" name="teardown-img" descr="gen-ess-fill.png"/>
          <p:cNvPicPr>
            <a:picLocks noChangeAspect="1"/>
          </p:cNvPicPr>
          <p:nvPr/>
        </p:nvPicPr>
        <p:blipFill>
          <a:blip r:embed="rId2"/>
          <a:stretch>
            <a:fillRect/>
          </a:stretch>
        </p:blipFill>
        <p:spPr>
          <a:xfrm>
            <a:off x="804672" y="2395728"/>
            <a:ext cx="9509760" cy="5422392"/>
          </a:xfrm>
          <a:prstGeom prst="rect">
            <a:avLst/>
          </a:prstGeom>
        </p:spPr>
      </p:pic>
      <p:sp>
        <p:nvSpPr>
          <p:cNvPr id="13" name="teardown-cap"/>
          <p:cNvSpPr txBox="1"/>
          <p:nvPr/>
        </p:nvSpPr>
        <p:spPr>
          <a:xfrm>
            <a:off x="804672" y="8202168"/>
            <a:ext cx="9509760" cy="215444"/>
          </a:xfrm>
          <a:prstGeom prst="rect">
            <a:avLst/>
          </a:prstGeom>
          <a:noFill/>
        </p:spPr>
        <p:txBody>
          <a:bodyPr wrap="square" lIns="0" tIns="0" rIns="0" bIns="0" anchor="t">
            <a:spAutoFit/>
          </a:bodyPr>
          <a:lstStyle/>
          <a:p>
            <a:pPr algn="l">
              <a:spcAft>
                <a:spcPts val="0"/>
              </a:spcAft>
            </a:pPr>
            <a:r>
              <a:rPr sz="1400" b="0" dirty="0" err="1">
                <a:solidFill>
                  <a:srgbClr val="666666"/>
                </a:solidFill>
                <a:latin typeface="Arial"/>
                <a:ea typeface="楷体"/>
              </a:rPr>
              <a:t>System deconstruction: cell</a:t>
            </a:r>
            <a:r>
              <a:rPr sz="1400" b="0" dirty="0">
                <a:solidFill>
                  <a:srgbClr val="666666"/>
                </a:solidFill>
                <a:latin typeface="Arial"/>
                <a:ea typeface="楷体"/>
              </a:rPr>
              <a:t>/</a:t>
            </a:r>
            <a:r>
              <a:rPr sz="1400" b="0" dirty="0" err="1">
                <a:solidFill>
                  <a:srgbClr val="666666"/>
                </a:solidFill>
                <a:latin typeface="Arial"/>
                <a:ea typeface="楷体"/>
              </a:rPr>
              <a:t>cluster</a:t>
            </a:r>
            <a:r>
              <a:rPr sz="1400" b="0" dirty="0">
                <a:solidFill>
                  <a:srgbClr val="666666"/>
                </a:solidFill>
                <a:latin typeface="Arial"/>
                <a:ea typeface="楷体"/>
              </a:rPr>
              <a:t>/PCS/EMS/</a:t>
            </a:r>
            <a:r>
              <a:rPr sz="1400" b="0" dirty="0" err="1">
                <a:solidFill>
                  <a:srgbClr val="666666"/>
                </a:solidFill>
                <a:latin typeface="Arial"/>
                <a:ea typeface="楷体"/>
              </a:rPr>
              <a:t>liquid cooling</a:t>
            </a:r>
            <a:r>
              <a:rPr sz="1400" b="0" dirty="0">
                <a:solidFill>
                  <a:srgbClr val="666666"/>
                </a:solidFill>
                <a:latin typeface="Arial"/>
                <a:ea typeface="楷体"/>
              </a:rPr>
              <a:t>/</a:t>
            </a:r>
            <a:r>
              <a:rPr sz="1400" b="0" dirty="0" err="1">
                <a:solidFill>
                  <a:srgbClr val="666666"/>
                </a:solidFill>
                <a:latin typeface="Arial"/>
                <a:ea typeface="楷体"/>
              </a:rPr>
              <a:t>fire suppression</a:t>
            </a:r>
            <a:r>
              <a:rPr sz="1400" b="0" dirty="0">
                <a:solidFill>
                  <a:srgbClr val="666666"/>
                </a:solidFill>
                <a:latin typeface="Arial"/>
                <a:ea typeface="楷体"/>
              </a:rPr>
              <a:t> — </a:t>
            </a:r>
            <a:r>
              <a:rPr sz="1400" b="0" dirty="0" err="1">
                <a:solidFill>
                  <a:srgbClr val="666666"/>
                </a:solidFill>
                <a:latin typeface="Arial"/>
                <a:ea typeface="楷体"/>
              </a:rPr>
              <a:t>cost reduction on the DC side, value-add on the AC side (schematic</a:t>
            </a:r>
            <a:r>
              <a:rPr sz="1400" b="0" dirty="0">
                <a:solidFill>
                  <a:srgbClr val="666666"/>
                </a:solidFill>
                <a:latin typeface="Arial"/>
                <a:ea typeface="楷体"/>
              </a:rPr>
              <a:t>)</a:t>
            </a:r>
          </a:p>
        </p:txBody>
      </p:sp>
      <p:sp>
        <p:nvSpPr>
          <p:cNvPr id="14" name="stat-num-0"/>
          <p:cNvSpPr txBox="1"/>
          <p:nvPr/>
        </p:nvSpPr>
        <p:spPr>
          <a:xfrm>
            <a:off x="10561320" y="2651760"/>
            <a:ext cx="3474720" cy="365760"/>
          </a:xfrm>
          <a:prstGeom prst="rect">
            <a:avLst/>
          </a:prstGeom>
          <a:noFill/>
        </p:spPr>
        <p:txBody>
          <a:bodyPr wrap="square" lIns="0" tIns="0" rIns="0" bIns="0" anchor="t">
            <a:spAutoFit/>
          </a:bodyPr>
          <a:lstStyle/>
          <a:p>
            <a:pPr algn="l">
              <a:spcAft>
                <a:spcPts val="0"/>
              </a:spcAft>
            </a:pPr>
            <a:r>
              <a:rPr sz="2400" b="1">
                <a:solidFill>
                  <a:srgbClr val="051C2C"/>
                </a:solidFill>
                <a:latin typeface="Georgia"/>
                <a:ea typeface="楷体"/>
              </a:rPr>
              <a:t>-42%</a:t>
            </a:r>
          </a:p>
        </p:txBody>
      </p:sp>
      <p:sp>
        <p:nvSpPr>
          <p:cNvPr id="15" name="stat-lbl-0"/>
          <p:cNvSpPr txBox="1"/>
          <p:nvPr/>
        </p:nvSpPr>
        <p:spPr>
          <a:xfrm>
            <a:off x="10561320" y="3090672"/>
            <a:ext cx="3474720" cy="603504"/>
          </a:xfrm>
          <a:prstGeom prst="rect">
            <a:avLst/>
          </a:prstGeom>
          <a:noFill/>
        </p:spPr>
        <p:txBody>
          <a:bodyPr wrap="square" lIns="0" tIns="0" rIns="0" bIns="0" anchor="t">
            <a:spAutoFit/>
          </a:bodyPr>
          <a:lstStyle/>
          <a:p>
            <a:pPr algn="l">
              <a:lnSpc>
                <a:spcPct val="115000"/>
              </a:lnSpc>
              <a:spcAft>
                <a:spcPts val="0"/>
              </a:spcAft>
            </a:pPr>
            <a:r>
              <a:rPr sz="1400" b="0">
                <a:solidFill>
                  <a:srgbClr val="666666"/>
                </a:solidFill>
                <a:latin typeface="Arial"/>
                <a:ea typeface="楷体"/>
              </a:rPr>
              <a:t>587Ah large-cell cost at scaled delivery (Soochow; Jining output &gt;220k cells/day)</a:t>
            </a:r>
          </a:p>
        </p:txBody>
      </p:sp>
      <p:sp>
        <p:nvSpPr>
          <p:cNvPr id="16" name="stat-sep-1"/>
          <p:cNvSpPr/>
          <p:nvPr/>
        </p:nvSpPr>
        <p:spPr>
          <a:xfrm>
            <a:off x="10561320" y="4203192"/>
            <a:ext cx="3474720" cy="9144"/>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stat-num-1"/>
          <p:cNvSpPr txBox="1"/>
          <p:nvPr/>
        </p:nvSpPr>
        <p:spPr>
          <a:xfrm>
            <a:off x="10561320" y="4459224"/>
            <a:ext cx="3474720" cy="365760"/>
          </a:xfrm>
          <a:prstGeom prst="rect">
            <a:avLst/>
          </a:prstGeom>
          <a:noFill/>
        </p:spPr>
        <p:txBody>
          <a:bodyPr wrap="square" lIns="0" tIns="0" rIns="0" bIns="0" anchor="t">
            <a:spAutoFit/>
          </a:bodyPr>
          <a:lstStyle/>
          <a:p>
            <a:pPr algn="l">
              <a:spcAft>
                <a:spcPts val="0"/>
              </a:spcAft>
            </a:pPr>
            <a:r>
              <a:rPr sz="2400" b="1">
                <a:solidFill>
                  <a:srgbClr val="051C2C"/>
                </a:solidFill>
                <a:latin typeface="Georgia"/>
                <a:ea typeface="楷体"/>
              </a:rPr>
              <a:t>1/3 → 2/3</a:t>
            </a:r>
          </a:p>
        </p:txBody>
      </p:sp>
      <p:sp>
        <p:nvSpPr>
          <p:cNvPr id="18" name="stat-lbl-1"/>
          <p:cNvSpPr txBox="1"/>
          <p:nvPr/>
        </p:nvSpPr>
        <p:spPr>
          <a:xfrm>
            <a:off x="10561320" y="4898136"/>
            <a:ext cx="3474720" cy="603504"/>
          </a:xfrm>
          <a:prstGeom prst="rect">
            <a:avLst/>
          </a:prstGeom>
          <a:noFill/>
        </p:spPr>
        <p:txBody>
          <a:bodyPr wrap="square" lIns="0" tIns="0" rIns="0" bIns="0" anchor="t">
            <a:spAutoFit/>
          </a:bodyPr>
          <a:lstStyle/>
          <a:p>
            <a:pPr algn="l">
              <a:lnSpc>
                <a:spcPct val="115000"/>
              </a:lnSpc>
              <a:spcAft>
                <a:spcPts val="0"/>
              </a:spcAft>
            </a:pPr>
            <a:r>
              <a:rPr sz="1400" b="0">
                <a:solidFill>
                  <a:srgbClr val="666666"/>
                </a:solidFill>
                <a:latin typeface="Arial"/>
                <a:ea typeface="楷体"/>
              </a:rPr>
              <a:t>AC/DC integrated solution share 2025→2030E (GS forward-looking assumption)</a:t>
            </a:r>
          </a:p>
        </p:txBody>
      </p:sp>
      <p:sp>
        <p:nvSpPr>
          <p:cNvPr id="19" name="stat-sep-2"/>
          <p:cNvSpPr/>
          <p:nvPr/>
        </p:nvSpPr>
        <p:spPr>
          <a:xfrm>
            <a:off x="10561320" y="6010656"/>
            <a:ext cx="3474720" cy="9144"/>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stat-num-2"/>
          <p:cNvSpPr txBox="1"/>
          <p:nvPr/>
        </p:nvSpPr>
        <p:spPr>
          <a:xfrm>
            <a:off x="10561320" y="6266688"/>
            <a:ext cx="3474720" cy="365760"/>
          </a:xfrm>
          <a:prstGeom prst="rect">
            <a:avLst/>
          </a:prstGeom>
          <a:noFill/>
        </p:spPr>
        <p:txBody>
          <a:bodyPr wrap="square" lIns="0" tIns="0" rIns="0" bIns="0" anchor="t">
            <a:spAutoFit/>
          </a:bodyPr>
          <a:lstStyle/>
          <a:p>
            <a:pPr algn="l">
              <a:spcAft>
                <a:spcPts val="0"/>
              </a:spcAft>
            </a:pPr>
            <a:r>
              <a:rPr sz="2400" b="1">
                <a:solidFill>
                  <a:srgbClr val="051C2C"/>
                </a:solidFill>
                <a:latin typeface="Georgia"/>
                <a:ea typeface="楷体"/>
              </a:rPr>
              <a:t>RMB138→200/kWh</a:t>
            </a:r>
          </a:p>
        </p:txBody>
      </p:sp>
      <p:sp>
        <p:nvSpPr>
          <p:cNvPr id="21" name="stat-lbl-2"/>
          <p:cNvSpPr txBox="1"/>
          <p:nvPr/>
        </p:nvSpPr>
        <p:spPr>
          <a:xfrm>
            <a:off x="10561320" y="6705600"/>
            <a:ext cx="3474720" cy="603504"/>
          </a:xfrm>
          <a:prstGeom prst="rect">
            <a:avLst/>
          </a:prstGeom>
          <a:noFill/>
        </p:spPr>
        <p:txBody>
          <a:bodyPr wrap="square" lIns="0" tIns="0" rIns="0" bIns="0" anchor="t">
            <a:spAutoFit/>
          </a:bodyPr>
          <a:lstStyle/>
          <a:p>
            <a:pPr algn="l">
              <a:lnSpc>
                <a:spcPct val="115000"/>
              </a:lnSpc>
              <a:spcAft>
                <a:spcPts val="0"/>
              </a:spcAft>
            </a:pPr>
            <a:r>
              <a:rPr sz="1400" b="0">
                <a:solidFill>
                  <a:srgbClr val="666666"/>
                </a:solidFill>
                <a:latin typeface="Arial"/>
                <a:ea typeface="楷体"/>
              </a:rPr>
              <a:t>BESS unit gross profit; LTSA long-term service GM 60-70% (GS)</a:t>
            </a:r>
          </a:p>
        </p:txBody>
      </p:sp>
      <p:sp>
        <p:nvSpPr>
          <p:cNvPr id="22" name="panel"/>
          <p:cNvSpPr/>
          <p:nvPr/>
        </p:nvSpPr>
        <p:spPr>
          <a:xfrm>
            <a:off x="14282928" y="1883664"/>
            <a:ext cx="3200400" cy="7159752"/>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panel-kicker"/>
          <p:cNvSpPr txBox="1"/>
          <p:nvPr/>
        </p:nvSpPr>
        <p:spPr>
          <a:xfrm>
            <a:off x="14520672" y="2048256"/>
            <a:ext cx="2779776" cy="192024"/>
          </a:xfrm>
          <a:prstGeom prst="rect">
            <a:avLst/>
          </a:prstGeom>
          <a:noFill/>
        </p:spPr>
        <p:txBody>
          <a:bodyPr wrap="square" lIns="0" tIns="0" rIns="0" bIns="0" anchor="t">
            <a:spAutoFit/>
          </a:bodyPr>
          <a:lstStyle/>
          <a:p>
            <a:pPr algn="l">
              <a:spcAft>
                <a:spcPts val="0"/>
              </a:spcAft>
            </a:pPr>
            <a:r>
              <a:rPr sz="1400" b="0">
                <a:solidFill>
                  <a:srgbClr val="666666"/>
                </a:solidFill>
                <a:latin typeface="Arial"/>
                <a:ea typeface="楷体"/>
              </a:rPr>
              <a:t>KEY TAKEAWAYS</a:t>
            </a:r>
          </a:p>
        </p:txBody>
      </p:sp>
      <p:sp>
        <p:nvSpPr>
          <p:cNvPr id="24" name="panel-rule-top"/>
          <p:cNvSpPr/>
          <p:nvPr/>
        </p:nvSpPr>
        <p:spPr>
          <a:xfrm>
            <a:off x="14493240" y="2350008"/>
            <a:ext cx="2779776" cy="10972"/>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panel-item-1"/>
          <p:cNvSpPr txBox="1"/>
          <p:nvPr/>
        </p:nvSpPr>
        <p:spPr>
          <a:xfrm>
            <a:off x="14493240" y="2843784"/>
            <a:ext cx="2779776" cy="1655064"/>
          </a:xfrm>
          <a:prstGeom prst="rect">
            <a:avLst/>
          </a:prstGeom>
          <a:noFill/>
        </p:spPr>
        <p:txBody>
          <a:bodyPr wrap="square" lIns="0" tIns="0" rIns="0" bIns="0" anchor="t">
            <a:spAutoFit/>
          </a:bodyPr>
          <a:lstStyle/>
          <a:p>
            <a:pPr algn="l">
              <a:lnSpc>
                <a:spcPct val="112000"/>
              </a:lnSpc>
              <a:spcAft>
                <a:spcPts val="200"/>
              </a:spcAft>
            </a:pPr>
            <a:r>
              <a:rPr sz="1400" b="0">
                <a:solidFill>
                  <a:srgbClr val="051C2C"/>
                </a:solidFill>
                <a:latin typeface="Arial"/>
                <a:ea typeface="楷体"/>
              </a:rPr>
              <a:t>• </a:t>
            </a:r>
            <a:r>
              <a:rPr sz="1600" b="1">
                <a:solidFill>
                  <a:srgbClr val="051C2C"/>
                </a:solidFill>
                <a:latin typeface="Arial"/>
                <a:ea typeface="楷体"/>
              </a:rPr>
              <a:t>Large cells: 42% cost reduction at scale</a:t>
            </a:r>
            <a:r>
              <a:rPr sz="1400" baseline="30000">
                <a:solidFill>
                  <a:srgbClr val="051C2C"/>
                </a:solidFill>
                <a:latin typeface="Arial"/>
                <a:ea typeface="楷体"/>
              </a:rPr>
              <a:t>1</a:t>
            </a:r>
          </a:p>
          <a:p>
            <a:pPr algn="l">
              <a:lnSpc>
                <a:spcPct val="112000"/>
              </a:lnSpc>
              <a:spcAft>
                <a:spcPts val="200"/>
              </a:spcAft>
            </a:pPr>
            <a:r>
              <a:rPr sz="1400" b="0">
                <a:solidFill>
                  <a:srgbClr val="333333"/>
                </a:solidFill>
                <a:latin typeface="Arial"/>
                <a:ea typeface="楷体"/>
              </a:rPr>
              <a:t>587Ah scaled delivery cuts cost 42%; 314Ah cell price RMB0.363/Wh (InfoLink 9/30) +15-22% vs 6 months ago, new contract prices rising (p.37)</a:t>
            </a:r>
          </a:p>
        </p:txBody>
      </p:sp>
      <p:sp>
        <p:nvSpPr>
          <p:cNvPr id="26" name="panel-sep-1"/>
          <p:cNvSpPr/>
          <p:nvPr/>
        </p:nvSpPr>
        <p:spPr>
          <a:xfrm>
            <a:off x="14493240" y="4626864"/>
            <a:ext cx="2779776" cy="7315"/>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panel-item-2"/>
          <p:cNvSpPr txBox="1"/>
          <p:nvPr/>
        </p:nvSpPr>
        <p:spPr>
          <a:xfrm>
            <a:off x="14493240" y="4764024"/>
            <a:ext cx="2779776" cy="1655064"/>
          </a:xfrm>
          <a:prstGeom prst="rect">
            <a:avLst/>
          </a:prstGeom>
          <a:noFill/>
        </p:spPr>
        <p:txBody>
          <a:bodyPr wrap="square" lIns="0" tIns="0" rIns="0" bIns="0" anchor="t">
            <a:spAutoFit/>
          </a:bodyPr>
          <a:lstStyle/>
          <a:p>
            <a:pPr algn="l">
              <a:lnSpc>
                <a:spcPct val="112000"/>
              </a:lnSpc>
              <a:spcAft>
                <a:spcPts val="200"/>
              </a:spcAft>
            </a:pPr>
            <a:r>
              <a:rPr sz="1400" b="0">
                <a:solidFill>
                  <a:srgbClr val="051C2C"/>
                </a:solidFill>
                <a:latin typeface="Arial"/>
                <a:ea typeface="楷体"/>
              </a:rPr>
              <a:t>• </a:t>
            </a:r>
            <a:r>
              <a:rPr sz="1600" b="1">
                <a:solidFill>
                  <a:srgbClr val="051C2C"/>
                </a:solidFill>
                <a:latin typeface="Arial"/>
                <a:ea typeface="楷体"/>
              </a:rPr>
              <a:t>System integration expands unit gross profit</a:t>
            </a:r>
            <a:r>
              <a:rPr sz="1400" baseline="30000">
                <a:solidFill>
                  <a:srgbClr val="051C2C"/>
                </a:solidFill>
                <a:latin typeface="Arial"/>
                <a:ea typeface="楷体"/>
              </a:rPr>
              <a:t>2</a:t>
            </a:r>
          </a:p>
          <a:p>
            <a:pPr algn="l">
              <a:lnSpc>
                <a:spcPct val="112000"/>
              </a:lnSpc>
              <a:spcAft>
                <a:spcPts val="200"/>
              </a:spcAft>
            </a:pPr>
            <a:r>
              <a:rPr sz="1400" b="0">
                <a:solidFill>
                  <a:srgbClr val="333333"/>
                </a:solidFill>
                <a:latin typeface="Arial"/>
                <a:ea typeface="楷体"/>
              </a:rPr>
              <a:t>Forward integration captures 1.7-3.5x project value; overseas system profit ~RMB0.2/Wh, far above selling cells (Soochow, p.37)</a:t>
            </a:r>
          </a:p>
        </p:txBody>
      </p:sp>
      <p:sp>
        <p:nvSpPr>
          <p:cNvPr id="28" name="panel-sep-2"/>
          <p:cNvSpPr/>
          <p:nvPr/>
        </p:nvSpPr>
        <p:spPr>
          <a:xfrm>
            <a:off x="14493240" y="6547104"/>
            <a:ext cx="2779776" cy="7315"/>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panel-item-3"/>
          <p:cNvSpPr txBox="1"/>
          <p:nvPr/>
        </p:nvSpPr>
        <p:spPr>
          <a:xfrm>
            <a:off x="14493240" y="6684264"/>
            <a:ext cx="2779776" cy="1655064"/>
          </a:xfrm>
          <a:prstGeom prst="rect">
            <a:avLst/>
          </a:prstGeom>
          <a:noFill/>
        </p:spPr>
        <p:txBody>
          <a:bodyPr wrap="square" lIns="0" tIns="0" rIns="0" bIns="0" anchor="t">
            <a:spAutoFit/>
          </a:bodyPr>
          <a:lstStyle/>
          <a:p>
            <a:pPr algn="l">
              <a:lnSpc>
                <a:spcPct val="112000"/>
              </a:lnSpc>
              <a:spcAft>
                <a:spcPts val="200"/>
              </a:spcAft>
            </a:pPr>
            <a:r>
              <a:rPr sz="1400" b="0">
                <a:solidFill>
                  <a:srgbClr val="051C2C"/>
                </a:solidFill>
                <a:latin typeface="Arial"/>
                <a:ea typeface="楷体"/>
              </a:rPr>
              <a:t>• </a:t>
            </a:r>
            <a:r>
              <a:rPr sz="1600" b="1">
                <a:solidFill>
                  <a:srgbClr val="051C2C"/>
                </a:solidFill>
                <a:latin typeface="Arial"/>
                <a:ea typeface="楷体"/>
              </a:rPr>
              <a:t>Next-gen products drive orders</a:t>
            </a:r>
            <a:r>
              <a:rPr sz="1400" baseline="30000">
                <a:solidFill>
                  <a:srgbClr val="051C2C"/>
                </a:solidFill>
                <a:latin typeface="Arial"/>
                <a:ea typeface="楷体"/>
              </a:rPr>
              <a:t>3</a:t>
            </a:r>
          </a:p>
          <a:p>
            <a:pPr algn="l">
              <a:lnSpc>
                <a:spcPct val="112000"/>
              </a:lnSpc>
              <a:spcAft>
                <a:spcPts val="200"/>
              </a:spcAft>
            </a:pPr>
            <a:r>
              <a:rPr sz="1400" b="0">
                <a:solidFill>
                  <a:srgbClr val="333333"/>
                </a:solidFill>
                <a:latin typeface="Arial"/>
                <a:ea typeface="楷体"/>
              </a:rPr>
              <a:t>TENER 6.25MWh container, TENER Stack 9MWh world first; Europe black-start, Saudi 8GWh won (p.37)</a:t>
            </a:r>
          </a:p>
        </p:txBody>
      </p:sp>
      <p:sp>
        <p:nvSpPr>
          <p:cNvPr id="30" name="chrome-title">
            <a:extLst>
              <a:ext uri="{FF2B5EF4-FFF2-40B4-BE49-F238E27FC236}">
                <a16:creationId xmlns:a16="http://schemas.microsoft.com/office/drawing/2014/main" id="{8AE45DA3-B524-91C4-8E24-6627A3092077}"/>
              </a:ext>
            </a:extLst>
          </p:cNvPr>
          <p:cNvSpPr txBox="1"/>
          <p:nvPr/>
        </p:nvSpPr>
        <p:spPr>
          <a:xfrm>
            <a:off x="825500" y="416560"/>
            <a:ext cx="16662400" cy="882650"/>
          </a:xfrm>
          <a:prstGeom prst="rect">
            <a:avLst/>
          </a:prstGeom>
          <a:noFill/>
          <a:ln>
            <a:noFill/>
          </a:ln>
        </p:spPr>
        <p:txBody>
          <a:bodyPr wrap="square" lIns="0" tIns="0" rIns="0" bIns="0" rtlCol="0" anchor="ctr"/>
          <a:lstStyle/>
          <a:p>
            <a:r>
              <a:rPr lang="zh-CN" altLang="en-US" sz="2800" b="1" dirty="0">
                <a:solidFill>
                  <a:srgbClr val="000000"/>
                </a:solidFill>
                <a:latin typeface="Georgia"/>
                <a:ea typeface="楷体"/>
              </a:rPr>
              <a:t>Taking the ESS apart: </a:t>
            </a:r>
            <a:r>
              <a:rPr lang="en-US" altLang="zh-CN" sz="2800" b="1" dirty="0">
                <a:solidFill>
                  <a:srgbClr val="000000"/>
                </a:solidFill>
                <a:latin typeface="Georgia"/>
                <a:ea typeface="楷体"/>
              </a:rPr>
              <a:t>587</a:t>
            </a:r>
            <a:r>
              <a:rPr lang="en" altLang="zh-CN" sz="2800" b="1" dirty="0">
                <a:solidFill>
                  <a:srgbClr val="000000"/>
                </a:solidFill>
                <a:latin typeface="Georgia"/>
                <a:ea typeface="楷体"/>
              </a:rPr>
              <a:t>Ah </a:t>
            </a:r>
            <a:r>
              <a:rPr lang="zh-CN" altLang="en-US" sz="2800" b="1" dirty="0">
                <a:solidFill>
                  <a:srgbClr val="000000"/>
                </a:solidFill>
                <a:latin typeface="Georgia"/>
                <a:ea typeface="楷体"/>
              </a:rPr>
              <a:t>large cells cut cost </a:t>
            </a:r>
            <a:r>
              <a:rPr lang="en-US" altLang="zh-CN" sz="2800" b="1" dirty="0">
                <a:solidFill>
                  <a:srgbClr val="000000"/>
                </a:solidFill>
                <a:latin typeface="Georgia"/>
                <a:ea typeface="楷体"/>
              </a:rPr>
              <a:t>42%</a:t>
            </a:r>
            <a:r>
              <a:rPr lang="zh-CN" altLang="en-US" sz="2800" b="1" dirty="0">
                <a:solidFill>
                  <a:srgbClr val="000000"/>
                </a:solidFill>
                <a:latin typeface="Georgia"/>
                <a:ea typeface="楷体"/>
              </a:rPr>
              <a:t>; integration lifts unit gross profit from </a:t>
            </a:r>
            <a:r>
              <a:rPr lang="en-US" altLang="zh-CN" sz="2800" b="1" dirty="0">
                <a:solidFill>
                  <a:srgbClr val="000000"/>
                </a:solidFill>
                <a:latin typeface="Georgia"/>
                <a:ea typeface="楷体"/>
              </a:rPr>
              <a:t>138 </a:t>
            </a:r>
            <a:r>
              <a:rPr lang="zh-CN" altLang="en-US" sz="2800" b="1" dirty="0">
                <a:solidFill>
                  <a:srgbClr val="000000"/>
                </a:solidFill>
                <a:latin typeface="Georgia"/>
                <a:ea typeface="楷体"/>
              </a:rPr>
              <a:t>to </a:t>
            </a:r>
            <a:r>
              <a:rPr lang="en-US" altLang="zh-CN" sz="2800" b="1" dirty="0">
                <a:solidFill>
                  <a:srgbClr val="000000"/>
                </a:solidFill>
                <a:latin typeface="Georgia"/>
                <a:ea typeface="楷体"/>
              </a:rPr>
              <a:t>200 </a:t>
            </a:r>
            <a:r>
              <a:rPr lang="zh-CN" altLang="en-US" sz="2800" b="1" dirty="0">
                <a:solidFill>
                  <a:srgbClr val="000000"/>
                </a:solidFill>
                <a:latin typeface="Georgia"/>
                <a:ea typeface="楷体"/>
              </a:rPr>
              <a:t>RMB</a:t>
            </a:r>
            <a:r>
              <a:rPr lang="en-US" altLang="zh-CN" sz="2800" b="1" dirty="0">
                <a:solidFill>
                  <a:srgbClr val="000000"/>
                </a:solidFill>
                <a:latin typeface="Georgia"/>
                <a:ea typeface="楷体"/>
              </a:rPr>
              <a:t>/</a:t>
            </a:r>
            <a:r>
              <a:rPr lang="en" altLang="zh-CN" sz="2800" b="1" dirty="0">
                <a:solidFill>
                  <a:srgbClr val="000000"/>
                </a:solidFill>
                <a:latin typeface="Georgia"/>
                <a:ea typeface="楷体"/>
              </a:rPr>
              <a:t>kWh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04 Industry &amp; Competition › Global Demand TAM</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2026E global li-battery demand 2,537-3,092GWh; the core divergence is data specification</a:t>
            </a:r>
            <a:endParaRPr lang="en-US" sz="2800" noProof="1"/>
          </a:p>
        </p:txBody>
      </p:sp>
      <p:sp>
        <p:nvSpPr>
          <p:cNvPr id="4" name="chrome-subtitle"/>
          <p:cNvSpPr txBox="1"/>
          <p:nvPr/>
        </p:nvSpPr>
        <p:spPr>
          <a:xfrm>
            <a:off x="825500" y="138938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1H26 output +47%, ESS shipments +71% support the upper half of the range; management (10/20) guides 2027 growth 20-30% — 'demand not as weak as feared'</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chart-title"/>
          <p:cNvSpPr txBox="1"/>
          <p:nvPr/>
        </p:nvSpPr>
        <p:spPr>
          <a:xfrm>
            <a:off x="825500" y="1949450"/>
            <a:ext cx="8890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2026E global li-battery demand: institutional ranges vs 2025 actual shipments</a:t>
            </a:r>
            <a:r>
              <a:rPr lang="en-US" sz="1800" b="1" baseline="30000" noProof="1">
                <a:solidFill>
                  <a:srgbClr val="051C2C"/>
                </a:solidFill>
                <a:latin typeface="Arial"/>
                <a:ea typeface="楷体"/>
              </a:rPr>
              <a:t>1</a:t>
            </a:r>
            <a:endParaRPr lang="en-US" sz="1800" noProof="1"/>
          </a:p>
        </p:txBody>
      </p:sp>
      <p:sp>
        <p:nvSpPr>
          <p:cNvPr id="7" name="lbl-unit"/>
          <p:cNvSpPr txBox="1"/>
          <p:nvPr/>
        </p:nvSpPr>
        <p:spPr>
          <a:xfrm>
            <a:off x="825500" y="2362200"/>
            <a:ext cx="1270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GWh</a:t>
            </a:r>
            <a:endParaRPr lang="en-US" sz="1400" noProof="1"/>
          </a:p>
        </p:txBody>
      </p:sp>
      <p:graphicFrame>
        <p:nvGraphicFramePr>
          <p:cNvPr id="8" name="chart-demand"/>
          <p:cNvGraphicFramePr/>
          <p:nvPr/>
        </p:nvGraphicFramePr>
        <p:xfrm>
          <a:off x="800100" y="2311400"/>
          <a:ext cx="9652000" cy="4784090"/>
        </p:xfrm>
        <a:graphic>
          <a:graphicData uri="http://schemas.openxmlformats.org/drawingml/2006/chart">
            <c:chart xmlns:c="http://schemas.openxmlformats.org/drawingml/2006/chart" xmlns:r="http://schemas.openxmlformats.org/officeDocument/2006/relationships" r:id="rId3"/>
          </a:graphicData>
        </a:graphic>
      </p:graphicFrame>
      <p:sp>
        <p:nvSpPr>
          <p:cNvPr id="9" name="box-anchor"/>
          <p:cNvSpPr/>
          <p:nvPr/>
        </p:nvSpPr>
        <p:spPr>
          <a:xfrm>
            <a:off x="800100" y="7335520"/>
            <a:ext cx="9652000" cy="1828800"/>
          </a:xfrm>
          <a:prstGeom prst="rect">
            <a:avLst/>
          </a:prstGeom>
          <a:noFill/>
          <a:ln w="9525">
            <a:solidFill>
              <a:srgbClr val="CCCCCC"/>
            </a:solidFill>
          </a:ln>
        </p:spPr>
        <p:txBody>
          <a:bodyPr/>
          <a:lstStyle/>
          <a:p>
            <a:endParaRPr lang="zh-CN" altLang="en-US"/>
          </a:p>
        </p:txBody>
      </p:sp>
      <p:sp>
        <p:nvSpPr>
          <p:cNvPr id="10" name="box-anchor-title"/>
          <p:cNvSpPr txBox="1"/>
          <p:nvPr/>
        </p:nvSpPr>
        <p:spPr>
          <a:xfrm>
            <a:off x="1447800" y="7526020"/>
            <a:ext cx="5334000" cy="23495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Actuals anchor: output &amp; installations support the upper half</a:t>
            </a:r>
            <a:endParaRPr lang="en-US" sz="1400" noProof="1"/>
          </a:p>
        </p:txBody>
      </p:sp>
      <p:sp>
        <p:nvSpPr>
          <p:cNvPr id="11" name="box-anchor-b1"/>
          <p:cNvSpPr txBox="1"/>
          <p:nvPr/>
        </p:nvSpPr>
        <p:spPr>
          <a:xfrm>
            <a:off x="1026160" y="7932420"/>
            <a:ext cx="4508500" cy="8890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1H26 global EV+ESS battery output 1,342GWh (+47%): EV 849 (+25%) / ESS 493GWh (+113%, Xinluo via Soochow</a:t>
            </a:r>
            <a:r>
              <a:rPr lang="en-US" sz="1600" baseline="30000" noProof="1">
                <a:solidFill>
                  <a:srgbClr val="333333"/>
                </a:solidFill>
                <a:latin typeface="Arial"/>
                <a:ea typeface="楷体"/>
              </a:rPr>
              <a:t>2</a:t>
            </a:r>
            <a:r>
              <a:rPr lang="en-US" sz="1600" noProof="1">
                <a:solidFill>
                  <a:srgbClr val="333333"/>
                </a:solidFill>
                <a:latin typeface="Arial"/>
                <a:ea typeface="楷体"/>
              </a:rPr>
              <a:t>)</a:t>
            </a:r>
            <a:endParaRPr lang="en-US" sz="1600" noProof="1"/>
          </a:p>
        </p:txBody>
      </p:sp>
      <p:sp>
        <p:nvSpPr>
          <p:cNvPr id="12" name="box-anchor-b2"/>
          <p:cNvSpPr txBox="1"/>
          <p:nvPr/>
        </p:nvSpPr>
        <p:spPr>
          <a:xfrm>
            <a:off x="5784850" y="7932420"/>
            <a:ext cx="4508500" cy="92202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Jan-Aug EV installations 844.2GWh (+19.7%, SNE); ESS shipments 725GWh (+97%, ICCSino) — supports growth; cannot adjudicate the range top; 3Q26 CATL sales &gt;260GWh, ESS ~+60%</a:t>
            </a:r>
            <a:endParaRPr lang="en-US" sz="1600" noProof="1"/>
          </a:p>
        </p:txBody>
      </p:sp>
      <p:sp>
        <p:nvSpPr>
          <p:cNvPr id="13" name="box-split"/>
          <p:cNvSpPr/>
          <p:nvPr/>
        </p:nvSpPr>
        <p:spPr>
          <a:xfrm>
            <a:off x="10795000" y="2311400"/>
            <a:ext cx="3238500" cy="2057400"/>
          </a:xfrm>
          <a:prstGeom prst="rect">
            <a:avLst/>
          </a:prstGeom>
          <a:noFill/>
          <a:ln w="9525">
            <a:solidFill>
              <a:srgbClr val="CCCCCC"/>
            </a:solidFill>
          </a:ln>
        </p:spPr>
        <p:txBody>
          <a:bodyPr/>
          <a:lstStyle/>
          <a:p>
            <a:endParaRPr lang="zh-CN" altLang="en-US"/>
          </a:p>
        </p:txBody>
      </p:sp>
      <p:sp>
        <p:nvSpPr>
          <p:cNvPr id="14" name="box-split-title"/>
          <p:cNvSpPr txBox="1"/>
          <p:nvPr/>
        </p:nvSpPr>
        <p:spPr>
          <a:xfrm>
            <a:off x="11430000" y="2527300"/>
            <a:ext cx="2400300" cy="23495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57-64% of divergence is ESS</a:t>
            </a:r>
            <a:r>
              <a:rPr lang="en-US" sz="1400" b="1" baseline="30000" noProof="1">
                <a:solidFill>
                  <a:srgbClr val="051C2C"/>
                </a:solidFill>
                <a:latin typeface="Arial"/>
                <a:ea typeface="楷体"/>
              </a:rPr>
              <a:t>3</a:t>
            </a:r>
            <a:endParaRPr lang="en-US" sz="1400" noProof="1"/>
          </a:p>
        </p:txBody>
      </p:sp>
      <p:sp>
        <p:nvSpPr>
          <p:cNvPr id="15" name="box-split-b1"/>
          <p:cNvSpPr txBox="1"/>
          <p:nvPr/>
        </p:nvSpPr>
        <p:spPr>
          <a:xfrm>
            <a:off x="10998200" y="2946400"/>
            <a:ext cx="2832100" cy="7366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~57-64% of the 555GWh high-low gap comes from ESS (range 795-1,111GWh)</a:t>
            </a:r>
            <a:endParaRPr lang="en-US" sz="1400" noProof="1"/>
          </a:p>
        </p:txBody>
      </p:sp>
      <p:sp>
        <p:nvSpPr>
          <p:cNvPr id="16" name="box-split-b2"/>
          <p:cNvSpPr txBox="1"/>
          <p:nvPr/>
        </p:nvSpPr>
        <p:spPr>
          <a:xfrm>
            <a:off x="10998200" y="3759200"/>
            <a:ext cx="28321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Institutional EV ranges only +18~24%; the debate centers on ESS</a:t>
            </a:r>
            <a:endParaRPr lang="en-US" sz="1400" noProof="1"/>
          </a:p>
        </p:txBody>
      </p:sp>
      <p:sp>
        <p:nvSpPr>
          <p:cNvPr id="17" name="box-caliber"/>
          <p:cNvSpPr/>
          <p:nvPr/>
        </p:nvSpPr>
        <p:spPr>
          <a:xfrm>
            <a:off x="10795000" y="4572000"/>
            <a:ext cx="3238500" cy="1574800"/>
          </a:xfrm>
          <a:prstGeom prst="rect">
            <a:avLst/>
          </a:prstGeom>
          <a:noFill/>
          <a:ln w="9525">
            <a:solidFill>
              <a:srgbClr val="CCCCCC"/>
            </a:solidFill>
          </a:ln>
        </p:spPr>
        <p:txBody>
          <a:bodyPr/>
          <a:lstStyle/>
          <a:p>
            <a:endParaRPr lang="zh-CN" altLang="en-US"/>
          </a:p>
        </p:txBody>
      </p:sp>
      <p:sp>
        <p:nvSpPr>
          <p:cNvPr id="18" name="box-caliber-title"/>
          <p:cNvSpPr txBox="1"/>
          <p:nvPr/>
        </p:nvSpPr>
        <p:spPr>
          <a:xfrm>
            <a:off x="11430000" y="4787900"/>
            <a:ext cx="2400300" cy="23495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Caliber discipline</a:t>
            </a:r>
            <a:endParaRPr lang="en-US" sz="1400" noProof="1"/>
          </a:p>
        </p:txBody>
      </p:sp>
      <p:sp>
        <p:nvSpPr>
          <p:cNvPr id="19" name="box-caliber-b1"/>
          <p:cNvSpPr txBox="1"/>
          <p:nvPr/>
        </p:nvSpPr>
        <p:spPr>
          <a:xfrm>
            <a:off x="10998200" y="5181600"/>
            <a:ext cx="2832100" cy="7366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Shipments/installations/output are mixed-caliber extremes, not strictly comparable; every growth citation carries a caliber tag</a:t>
            </a:r>
            <a:endParaRPr lang="en-US" sz="1400" noProof="1"/>
          </a:p>
        </p:txBody>
      </p:sp>
      <p:sp>
        <p:nvSpPr>
          <p:cNvPr id="20" name="box-spread"/>
          <p:cNvSpPr/>
          <p:nvPr/>
        </p:nvSpPr>
        <p:spPr>
          <a:xfrm>
            <a:off x="10795000" y="6350000"/>
            <a:ext cx="3238500" cy="1447800"/>
          </a:xfrm>
          <a:prstGeom prst="rect">
            <a:avLst/>
          </a:prstGeom>
          <a:solidFill>
            <a:srgbClr val="F2F2F2"/>
          </a:solidFill>
          <a:ln>
            <a:noFill/>
          </a:ln>
        </p:spPr>
        <p:txBody>
          <a:bodyPr/>
          <a:lstStyle/>
          <a:p>
            <a:endParaRPr lang="zh-CN" altLang="en-US"/>
          </a:p>
        </p:txBody>
      </p:sp>
      <p:sp>
        <p:nvSpPr>
          <p:cNvPr id="21" name="box-spread-kicker"/>
          <p:cNvSpPr txBox="1"/>
          <p:nvPr/>
        </p:nvSpPr>
        <p:spPr>
          <a:xfrm>
            <a:off x="10998200" y="6502400"/>
            <a:ext cx="28321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Institutional range gap</a:t>
            </a:r>
            <a:endParaRPr lang="en-US" sz="1400" noProof="1"/>
          </a:p>
        </p:txBody>
      </p:sp>
      <p:sp>
        <p:nvSpPr>
          <p:cNvPr id="22" name="box-spread-num"/>
          <p:cNvSpPr txBox="1"/>
          <p:nvPr/>
        </p:nvSpPr>
        <p:spPr>
          <a:xfrm>
            <a:off x="10998200" y="6781800"/>
            <a:ext cx="2832100" cy="387350"/>
          </a:xfrm>
          <a:prstGeom prst="rect">
            <a:avLst/>
          </a:prstGeom>
          <a:noFill/>
          <a:ln>
            <a:noFill/>
          </a:ln>
        </p:spPr>
        <p:txBody>
          <a:bodyPr wrap="none" lIns="0" tIns="0" rIns="0" bIns="0" rtlCol="0" anchor="t"/>
          <a:lstStyle/>
          <a:p>
            <a:pPr algn="l">
              <a:lnSpc>
                <a:spcPts val="3388"/>
              </a:lnSpc>
            </a:pPr>
            <a:r>
              <a:rPr lang="en-US" sz="2800" b="1" noProof="1">
                <a:solidFill>
                  <a:srgbClr val="051C2C"/>
                </a:solidFill>
                <a:latin typeface="Georgia"/>
                <a:ea typeface="楷体"/>
              </a:rPr>
              <a:t>22%</a:t>
            </a:r>
            <a:endParaRPr lang="en-US" sz="2800" noProof="1"/>
          </a:p>
        </p:txBody>
      </p:sp>
      <p:sp>
        <p:nvSpPr>
          <p:cNvPr id="23" name="box-spread-body"/>
          <p:cNvSpPr txBox="1"/>
          <p:nvPr/>
        </p:nvSpPr>
        <p:spPr>
          <a:xfrm>
            <a:off x="10998200" y="7205980"/>
            <a:ext cx="28321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Every institution grows on its own caliber; none contracts</a:t>
            </a:r>
            <a:endParaRPr lang="en-US" sz="1400" noProof="1"/>
          </a:p>
        </p:txBody>
      </p:sp>
      <p:sp>
        <p:nvSpPr>
          <p:cNvPr id="24" name="box-note"/>
          <p:cNvSpPr/>
          <p:nvPr/>
        </p:nvSpPr>
        <p:spPr>
          <a:xfrm>
            <a:off x="10795000" y="8001000"/>
            <a:ext cx="3238500" cy="1016000"/>
          </a:xfrm>
          <a:prstGeom prst="rect">
            <a:avLst/>
          </a:prstGeom>
          <a:solidFill>
            <a:srgbClr val="F2F2F2"/>
          </a:solidFill>
          <a:ln>
            <a:noFill/>
          </a:ln>
        </p:spPr>
        <p:txBody>
          <a:bodyPr/>
          <a:lstStyle/>
          <a:p>
            <a:endParaRPr lang="zh-CN" altLang="en-US"/>
          </a:p>
        </p:txBody>
      </p:sp>
      <p:sp>
        <p:nvSpPr>
          <p:cNvPr id="25" name="box-note-t1"/>
          <p:cNvSpPr txBox="1"/>
          <p:nvPr/>
        </p:nvSpPr>
        <p:spPr>
          <a:xfrm>
            <a:off x="10998200" y="8102600"/>
            <a:ext cx="2832100" cy="508000"/>
          </a:xfrm>
          <a:prstGeom prst="rect">
            <a:avLst/>
          </a:prstGeom>
          <a:noFill/>
          <a:ln>
            <a:noFill/>
          </a:ln>
        </p:spPr>
        <p:txBody>
          <a:bodyPr wrap="square" lIns="0" tIns="0" rIns="0" bIns="0" rtlCol="0" anchor="t"/>
          <a:lstStyle/>
          <a:p>
            <a:pPr algn="l">
              <a:lnSpc>
                <a:spcPts val="2168"/>
              </a:lnSpc>
            </a:pPr>
            <a:r>
              <a:rPr lang="en-US" sz="1400" noProof="1">
                <a:solidFill>
                  <a:srgbClr val="666666"/>
                </a:solidFill>
                <a:latin typeface="Arial"/>
                <a:ea typeface="楷体"/>
              </a:rPr>
              <a:t>Chart: Soochow/Guosen at tops (2,939-2,998 / 2,773 EV+ESS)</a:t>
            </a:r>
            <a:endParaRPr lang="en-US" sz="1400" noProof="1"/>
          </a:p>
        </p:txBody>
      </p:sp>
      <p:sp>
        <p:nvSpPr>
          <p:cNvPr id="26" name="box-note-t2"/>
          <p:cNvSpPr txBox="1"/>
          <p:nvPr/>
        </p:nvSpPr>
        <p:spPr>
          <a:xfrm>
            <a:off x="10998200" y="8661400"/>
            <a:ext cx="2832100" cy="25400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Simple annualization: 2,684GWh</a:t>
            </a:r>
            <a:endParaRPr lang="en-US" sz="1400" noProof="1"/>
          </a:p>
        </p:txBody>
      </p:sp>
      <p:sp>
        <p:nvSpPr>
          <p:cNvPr id="27" name="panel"/>
          <p:cNvSpPr/>
          <p:nvPr/>
        </p:nvSpPr>
        <p:spPr>
          <a:xfrm>
            <a:off x="14287500" y="1885950"/>
            <a:ext cx="3200400" cy="7131050"/>
          </a:xfrm>
          <a:prstGeom prst="rect">
            <a:avLst/>
          </a:prstGeom>
          <a:solidFill>
            <a:srgbClr val="F2F2F2"/>
          </a:solidFill>
          <a:ln>
            <a:noFill/>
          </a:ln>
        </p:spPr>
        <p:txBody>
          <a:bodyPr/>
          <a:lstStyle/>
          <a:p>
            <a:endParaRPr lang="zh-CN" altLang="en-US"/>
          </a:p>
        </p:txBody>
      </p:sp>
      <p:sp>
        <p:nvSpPr>
          <p:cNvPr id="28" name="panel-kicker"/>
          <p:cNvSpPr txBox="1"/>
          <p:nvPr/>
        </p:nvSpPr>
        <p:spPr>
          <a:xfrm>
            <a:off x="14522450" y="2082800"/>
            <a:ext cx="27813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KEY TAKEAWAYS</a:t>
            </a:r>
            <a:endParaRPr lang="en-US" sz="1400" noProof="1"/>
          </a:p>
        </p:txBody>
      </p:sp>
      <p:sp>
        <p:nvSpPr>
          <p:cNvPr id="29" name="panel-rule-top"/>
          <p:cNvSpPr/>
          <p:nvPr/>
        </p:nvSpPr>
        <p:spPr>
          <a:xfrm>
            <a:off x="14497050" y="2353310"/>
            <a:ext cx="2781300" cy="10160"/>
          </a:xfrm>
          <a:prstGeom prst="rect">
            <a:avLst/>
          </a:prstGeom>
          <a:solidFill>
            <a:srgbClr val="000000"/>
          </a:solidFill>
          <a:ln>
            <a:noFill/>
          </a:ln>
        </p:spPr>
        <p:txBody>
          <a:bodyPr/>
          <a:lstStyle/>
          <a:p>
            <a:endParaRPr lang="zh-CN" altLang="en-US"/>
          </a:p>
        </p:txBody>
      </p:sp>
      <p:sp>
        <p:nvSpPr>
          <p:cNvPr id="30" name="panel-item-1"/>
          <p:cNvSpPr txBox="1"/>
          <p:nvPr/>
        </p:nvSpPr>
        <p:spPr>
          <a:xfrm>
            <a:off x="14497050" y="28448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51C2C"/>
                </a:solidFill>
                <a:latin typeface="Arial"/>
                <a:ea typeface="楷体"/>
              </a:rPr>
              <a:t>• </a:t>
            </a:r>
            <a:r>
              <a:rPr lang="en-US" sz="1600" b="1" noProof="1">
                <a:solidFill>
                  <a:srgbClr val="051C2C"/>
                </a:solidFill>
                <a:latin typeface="Arial"/>
                <a:ea typeface="楷体"/>
              </a:rPr>
              <a:t>Divergence is caliber, not direction</a:t>
            </a:r>
            <a:endParaRPr lang="en-US" sz="1600" noProof="1"/>
          </a:p>
          <a:p>
            <a:pPr marL="203200" algn="l">
              <a:lnSpc>
                <a:spcPts val="2033"/>
              </a:lnSpc>
              <a:spcBef>
                <a:spcPts val="600"/>
              </a:spcBef>
            </a:pPr>
            <a:r>
              <a:rPr lang="en-US" sz="1400" noProof="1">
                <a:solidFill>
                  <a:srgbClr val="333333"/>
                </a:solidFill>
                <a:latin typeface="Arial"/>
                <a:ea typeface="楷体"/>
              </a:rPr>
              <a:t>All six institutions' 2026E sit above the 2025 base on their own calibers; 'peak demand' is absent</a:t>
            </a:r>
            <a:endParaRPr lang="en-US" sz="1600" noProof="1"/>
          </a:p>
        </p:txBody>
      </p:sp>
      <p:sp>
        <p:nvSpPr>
          <p:cNvPr id="31" name="panel-sep-1"/>
          <p:cNvSpPr/>
          <p:nvPr/>
        </p:nvSpPr>
        <p:spPr>
          <a:xfrm>
            <a:off x="14497050" y="4629150"/>
            <a:ext cx="2781300" cy="10160"/>
          </a:xfrm>
          <a:prstGeom prst="rect">
            <a:avLst/>
          </a:prstGeom>
          <a:solidFill>
            <a:srgbClr val="CCCCCC"/>
          </a:solidFill>
          <a:ln>
            <a:noFill/>
          </a:ln>
        </p:spPr>
        <p:txBody>
          <a:bodyPr/>
          <a:lstStyle/>
          <a:p>
            <a:endParaRPr lang="zh-CN" altLang="en-US"/>
          </a:p>
        </p:txBody>
      </p:sp>
      <p:sp>
        <p:nvSpPr>
          <p:cNvPr id="32" name="panel-item-2"/>
          <p:cNvSpPr txBox="1"/>
          <p:nvPr/>
        </p:nvSpPr>
        <p:spPr>
          <a:xfrm>
            <a:off x="14497050" y="47625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06BA6"/>
                </a:solidFill>
                <a:latin typeface="Arial"/>
                <a:ea typeface="楷体"/>
              </a:rPr>
              <a:t>• </a:t>
            </a:r>
            <a:r>
              <a:rPr lang="en-US" sz="1600" b="1" noProof="1">
                <a:solidFill>
                  <a:srgbClr val="051C2C"/>
                </a:solidFill>
                <a:latin typeface="Arial"/>
                <a:ea typeface="楷体"/>
              </a:rPr>
              <a:t>Actuals support growth</a:t>
            </a:r>
            <a:endParaRPr lang="en-US" sz="1600" noProof="1"/>
          </a:p>
          <a:p>
            <a:pPr marL="203200" algn="l">
              <a:lnSpc>
                <a:spcPts val="2033"/>
              </a:lnSpc>
              <a:spcBef>
                <a:spcPts val="600"/>
              </a:spcBef>
            </a:pPr>
            <a:r>
              <a:rPr lang="en-US" sz="1400" noProof="1">
                <a:solidFill>
                  <a:srgbClr val="333333"/>
                </a:solidFill>
                <a:latin typeface="Arial"/>
                <a:ea typeface="楷体"/>
              </a:rPr>
              <a:t>1H26 output +47%, ESS shipments +71%, EV installations +20%; the 2,537GWh floor is under pressure</a:t>
            </a:r>
            <a:endParaRPr lang="en-US" sz="1600" noProof="1"/>
          </a:p>
        </p:txBody>
      </p:sp>
      <p:sp>
        <p:nvSpPr>
          <p:cNvPr id="33" name="panel-sep-2"/>
          <p:cNvSpPr/>
          <p:nvPr/>
        </p:nvSpPr>
        <p:spPr>
          <a:xfrm>
            <a:off x="14497050" y="6540500"/>
            <a:ext cx="2781300" cy="10160"/>
          </a:xfrm>
          <a:prstGeom prst="rect">
            <a:avLst/>
          </a:prstGeom>
          <a:solidFill>
            <a:srgbClr val="CCCCCC"/>
          </a:solidFill>
          <a:ln>
            <a:noFill/>
          </a:ln>
        </p:spPr>
        <p:txBody>
          <a:bodyPr/>
          <a:lstStyle/>
          <a:p>
            <a:endParaRPr lang="zh-CN" altLang="en-US"/>
          </a:p>
        </p:txBody>
      </p:sp>
      <p:sp>
        <p:nvSpPr>
          <p:cNvPr id="34" name="panel-item-3"/>
          <p:cNvSpPr txBox="1"/>
          <p:nvPr/>
        </p:nvSpPr>
        <p:spPr>
          <a:xfrm>
            <a:off x="14497050" y="6667500"/>
            <a:ext cx="2806700" cy="1651000"/>
          </a:xfrm>
          <a:prstGeom prst="rect">
            <a:avLst/>
          </a:prstGeom>
          <a:noFill/>
          <a:ln>
            <a:noFill/>
          </a:ln>
        </p:spPr>
        <p:txBody>
          <a:bodyPr wrap="square" lIns="0" tIns="0" rIns="0" bIns="0" rtlCol="0" anchor="t"/>
          <a:lstStyle/>
          <a:p>
            <a:pPr algn="l">
              <a:lnSpc>
                <a:spcPts val="2033"/>
              </a:lnSpc>
            </a:pPr>
            <a:r>
              <a:rPr lang="en-US" sz="1400" noProof="1">
                <a:solidFill>
                  <a:srgbClr val="666666"/>
                </a:solidFill>
                <a:latin typeface="Arial"/>
                <a:ea typeface="楷体"/>
              </a:rPr>
              <a:t>• </a:t>
            </a:r>
            <a:r>
              <a:rPr lang="en-US" sz="1600" b="1" noProof="1">
                <a:solidFill>
                  <a:srgbClr val="051C2C"/>
                </a:solidFill>
                <a:latin typeface="Arial"/>
                <a:ea typeface="楷体"/>
              </a:rPr>
              <a:t>The adjudication variable is ESS</a:t>
            </a:r>
            <a:endParaRPr lang="en-US" sz="1600" noProof="1"/>
          </a:p>
          <a:p>
            <a:pPr marL="203200" algn="l">
              <a:lnSpc>
                <a:spcPts val="2033"/>
              </a:lnSpc>
              <a:spcBef>
                <a:spcPts val="600"/>
              </a:spcBef>
            </a:pPr>
            <a:r>
              <a:rPr lang="en-US" sz="1400" noProof="1">
                <a:solidFill>
                  <a:srgbClr val="333333"/>
                </a:solidFill>
                <a:latin typeface="Arial"/>
                <a:ea typeface="楷体"/>
              </a:rPr>
              <a:t>~60% of the gap comes from ESS (795-1,111GWh); same source as checkpoint ① (Sep-Nov production/grid connection); unit-profit test triggered at 3Q26 (0.082 broke the line); next adjudication 4Q26</a:t>
            </a:r>
            <a:endParaRPr lang="en-US" sz="1600" noProof="1"/>
          </a:p>
        </p:txBody>
      </p:sp>
      <p:sp>
        <p:nvSpPr>
          <p:cNvPr id="35"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2025 shipments of 2,280.5GWh are EVTank caliber; 2026E institutional forecasts are mixed-caliber literature extremes of shipments/installations, not strictly comparable (Guojin/Guosen/Soochow/Guolian Minsheng/Zheshang/Xinluo, Feb–Sep 2026). 2. Actuals anchor: 1H26 global EV+ESS output 1,342GWh (+47%, Xinluo via Soochow), EV installations +20%, ESS shipments +71% (SNE via Soochow, as of Jun 30, 2026); Jan-Aug EV installations SNE, Jan-Aug ESS shipments ICCSino (via JPM, Sep 16, 2026); the ~2,900GWh+ upper-half view is this report's call. 3. The 57-64% ESS share of divergence is this report's rough calc (high-low gap and paired decomposition, two calibers, uncertain).</a:t>
            </a:r>
            <a:endParaRPr lang="en-US" sz="1200" noProof="1"/>
          </a:p>
        </p:txBody>
      </p:sp>
      <p:sp>
        <p:nvSpPr>
          <p:cNvPr id="36"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37"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EVTank, Xinluo Info, SNE (relayed via Soochow et al.), as of Oct 21, 2026</a:t>
            </a:r>
            <a:endParaRPr lang="en-US" sz="1400" noProof="1"/>
          </a:p>
        </p:txBody>
      </p:sp>
      <p:sp>
        <p:nvSpPr>
          <p:cNvPr id="38"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39"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24</a:t>
            </a:r>
            <a:endParaRPr lang="en-US" sz="1400" noProof="1"/>
          </a:p>
        </p:txBody>
      </p:sp>
      <p:pic>
        <p:nvPicPr>
          <p:cNvPr id="40" name="ic-s14-0"/>
          <p:cNvPicPr/>
          <p:nvPr/>
        </p:nvPicPr>
        <p:blipFill>
          <a:blip>
            <a:extLst>
              <a:ext uri="{96DAC541-7B7A-43D3-8B79-37D633B846F1}">
                <asvg:svgBlip xmlns:asvg="http://schemas.microsoft.com/office/drawing/2016/SVG/main" r:embed="rId4"/>
              </a:ext>
            </a:extLst>
          </a:blip>
          <a:stretch>
            <a:fillRect/>
          </a:stretch>
        </p:blipFill>
        <p:spPr>
          <a:xfrm>
            <a:off x="1026160" y="7499350"/>
            <a:ext cx="323850" cy="323850"/>
          </a:xfrm>
          <a:prstGeom prst="rect">
            <a:avLst/>
          </a:prstGeom>
          <a:ln>
            <a:noFill/>
          </a:ln>
        </p:spPr>
      </p:pic>
      <p:pic>
        <p:nvPicPr>
          <p:cNvPr id="41" name="ic-s14-1"/>
          <p:cNvPicPr/>
          <p:nvPr/>
        </p:nvPicPr>
        <p:blipFill>
          <a:blip>
            <a:extLst>
              <a:ext uri="{96DAC541-7B7A-43D3-8B79-37D633B846F1}">
                <asvg:svgBlip xmlns:asvg="http://schemas.microsoft.com/office/drawing/2016/SVG/main" r:embed="rId5"/>
              </a:ext>
            </a:extLst>
          </a:blip>
          <a:stretch>
            <a:fillRect/>
          </a:stretch>
        </p:blipFill>
        <p:spPr>
          <a:xfrm>
            <a:off x="10998200" y="2489200"/>
            <a:ext cx="323850" cy="323850"/>
          </a:xfrm>
          <a:prstGeom prst="rect">
            <a:avLst/>
          </a:prstGeom>
          <a:ln>
            <a:noFill/>
          </a:ln>
        </p:spPr>
      </p:pic>
      <p:pic>
        <p:nvPicPr>
          <p:cNvPr id="42" name="ic-s14-2"/>
          <p:cNvPicPr/>
          <p:nvPr/>
        </p:nvPicPr>
        <p:blipFill>
          <a:blip>
            <a:extLst>
              <a:ext uri="{96DAC541-7B7A-43D3-8B79-37D633B846F1}">
                <asvg:svgBlip xmlns:asvg="http://schemas.microsoft.com/office/drawing/2016/SVG/main" r:embed="rId6"/>
              </a:ext>
            </a:extLst>
          </a:blip>
          <a:stretch>
            <a:fillRect/>
          </a:stretch>
        </p:blipFill>
        <p:spPr>
          <a:xfrm>
            <a:off x="10998200" y="4749800"/>
            <a:ext cx="323850" cy="323850"/>
          </a:xfrm>
          <a:prstGeom prst="rect">
            <a:avLst/>
          </a:prstGeom>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04 Industry &amp; Competition › ESS Demand</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ESS demand forecasts 795-1,111GWh: biggest increment, widest divergence — verdict hinges on Sep-Nov production schedule</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The 316GWh ESS gap is ~60% of total divergence; 1H26 shipments +71% / tenders +193% support the upper end (our est.); verdict: Sep-Nov output &amp; grid hookup</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chart-title"/>
          <p:cNvSpPr txBox="1"/>
          <p:nvPr/>
        </p:nvSpPr>
        <p:spPr>
          <a:xfrm>
            <a:off x="825500" y="1949450"/>
            <a:ext cx="8128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2026E global ESS battery demand: institutional range 795-1,111GWh</a:t>
            </a:r>
            <a:r>
              <a:rPr lang="en-US" sz="1800" b="1" baseline="30000" noProof="1">
                <a:solidFill>
                  <a:srgbClr val="051C2C"/>
                </a:solidFill>
                <a:latin typeface="Arial"/>
                <a:ea typeface="楷体"/>
              </a:rPr>
              <a:t>1</a:t>
            </a:r>
            <a:endParaRPr lang="en-US" sz="1800" noProof="1"/>
          </a:p>
        </p:txBody>
      </p:sp>
      <p:sp>
        <p:nvSpPr>
          <p:cNvPr id="7" name="lbl-unit"/>
          <p:cNvSpPr txBox="1"/>
          <p:nvPr/>
        </p:nvSpPr>
        <p:spPr>
          <a:xfrm>
            <a:off x="825500" y="2362200"/>
            <a:ext cx="1270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GWh</a:t>
            </a:r>
            <a:endParaRPr lang="en-US" sz="1400" noProof="1"/>
          </a:p>
        </p:txBody>
      </p:sp>
      <p:graphicFrame>
        <p:nvGraphicFramePr>
          <p:cNvPr id="8" name="chart-ess"/>
          <p:cNvGraphicFramePr/>
          <p:nvPr/>
        </p:nvGraphicFramePr>
        <p:xfrm>
          <a:off x="800100" y="2311400"/>
          <a:ext cx="9652000" cy="4318000"/>
        </p:xfrm>
        <a:graphic>
          <a:graphicData uri="http://schemas.openxmlformats.org/drawingml/2006/chart">
            <c:chart xmlns:c="http://schemas.openxmlformats.org/drawingml/2006/chart" xmlns:r="http://schemas.openxmlformats.org/officeDocument/2006/relationships" r:id="rId3"/>
          </a:graphicData>
        </a:graphic>
      </p:graphicFrame>
      <p:sp>
        <p:nvSpPr>
          <p:cNvPr id="9" name="strip-rule-top"/>
          <p:cNvSpPr/>
          <p:nvPr/>
        </p:nvSpPr>
        <p:spPr>
          <a:xfrm>
            <a:off x="800100" y="6921500"/>
            <a:ext cx="9652000" cy="10160"/>
          </a:xfrm>
          <a:prstGeom prst="rect">
            <a:avLst/>
          </a:prstGeom>
          <a:solidFill>
            <a:srgbClr val="CCCCCC"/>
          </a:solidFill>
          <a:ln>
            <a:noFill/>
          </a:ln>
        </p:spPr>
        <p:txBody>
          <a:bodyPr/>
          <a:lstStyle/>
          <a:p>
            <a:endParaRPr lang="zh-CN" altLang="en-US"/>
          </a:p>
        </p:txBody>
      </p:sp>
      <p:sp>
        <p:nvSpPr>
          <p:cNvPr id="10" name="strip-rule-bottom"/>
          <p:cNvSpPr/>
          <p:nvPr/>
        </p:nvSpPr>
        <p:spPr>
          <a:xfrm>
            <a:off x="800100" y="7950200"/>
            <a:ext cx="9652000" cy="10160"/>
          </a:xfrm>
          <a:prstGeom prst="rect">
            <a:avLst/>
          </a:prstGeom>
          <a:solidFill>
            <a:srgbClr val="CCCCCC"/>
          </a:solidFill>
          <a:ln>
            <a:noFill/>
          </a:ln>
        </p:spPr>
        <p:txBody>
          <a:bodyPr/>
          <a:lstStyle/>
          <a:p>
            <a:endParaRPr lang="zh-CN" altLang="en-US"/>
          </a:p>
        </p:txBody>
      </p:sp>
      <p:sp>
        <p:nvSpPr>
          <p:cNvPr id="11" name="strip-vrule-258"/>
          <p:cNvSpPr/>
          <p:nvPr/>
        </p:nvSpPr>
        <p:spPr>
          <a:xfrm>
            <a:off x="3200400" y="7023100"/>
            <a:ext cx="10160" cy="825500"/>
          </a:xfrm>
          <a:prstGeom prst="rect">
            <a:avLst/>
          </a:prstGeom>
          <a:solidFill>
            <a:srgbClr val="CCCCCC"/>
          </a:solidFill>
          <a:ln>
            <a:noFill/>
          </a:ln>
        </p:spPr>
        <p:txBody>
          <a:bodyPr/>
          <a:lstStyle/>
          <a:p>
            <a:endParaRPr lang="zh-CN" altLang="en-US"/>
          </a:p>
        </p:txBody>
      </p:sp>
      <p:sp>
        <p:nvSpPr>
          <p:cNvPr id="12" name="strip-vrule-449"/>
          <p:cNvSpPr/>
          <p:nvPr/>
        </p:nvSpPr>
        <p:spPr>
          <a:xfrm>
            <a:off x="5626100" y="7023100"/>
            <a:ext cx="10160" cy="825500"/>
          </a:xfrm>
          <a:prstGeom prst="rect">
            <a:avLst/>
          </a:prstGeom>
          <a:solidFill>
            <a:srgbClr val="CCCCCC"/>
          </a:solidFill>
          <a:ln>
            <a:noFill/>
          </a:ln>
        </p:spPr>
        <p:txBody>
          <a:bodyPr/>
          <a:lstStyle/>
          <a:p>
            <a:endParaRPr lang="zh-CN" altLang="en-US"/>
          </a:p>
        </p:txBody>
      </p:sp>
      <p:sp>
        <p:nvSpPr>
          <p:cNvPr id="13" name="strip-vrule-639"/>
          <p:cNvSpPr/>
          <p:nvPr/>
        </p:nvSpPr>
        <p:spPr>
          <a:xfrm>
            <a:off x="8039100" y="7023100"/>
            <a:ext cx="10160" cy="825500"/>
          </a:xfrm>
          <a:prstGeom prst="rect">
            <a:avLst/>
          </a:prstGeom>
          <a:solidFill>
            <a:srgbClr val="CCCCCC"/>
          </a:solidFill>
          <a:ln>
            <a:noFill/>
          </a:ln>
        </p:spPr>
        <p:txBody>
          <a:bodyPr/>
          <a:lstStyle/>
          <a:p>
            <a:endParaRPr lang="zh-CN" altLang="en-US"/>
          </a:p>
        </p:txBody>
      </p:sp>
      <p:sp>
        <p:nvSpPr>
          <p:cNvPr id="14" name="strip-kicker-1"/>
          <p:cNvSpPr txBox="1"/>
          <p:nvPr/>
        </p:nvSpPr>
        <p:spPr>
          <a:xfrm>
            <a:off x="863600" y="7033260"/>
            <a:ext cx="22733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1H26 utility ESS tenders</a:t>
            </a:r>
            <a:r>
              <a:rPr lang="en-US" sz="1400" baseline="30000" noProof="1">
                <a:solidFill>
                  <a:srgbClr val="666666"/>
                </a:solidFill>
                <a:latin typeface="Arial"/>
                <a:ea typeface="楷体"/>
              </a:rPr>
              <a:t>2</a:t>
            </a:r>
            <a:endParaRPr lang="en-US" sz="1400" noProof="1"/>
          </a:p>
        </p:txBody>
      </p:sp>
      <p:sp>
        <p:nvSpPr>
          <p:cNvPr id="15" name="strip-num-1"/>
          <p:cNvSpPr txBox="1"/>
          <p:nvPr/>
        </p:nvSpPr>
        <p:spPr>
          <a:xfrm>
            <a:off x="863600" y="7261860"/>
            <a:ext cx="2273300" cy="283210"/>
          </a:xfrm>
          <a:prstGeom prst="rect">
            <a:avLst/>
          </a:prstGeom>
          <a:noFill/>
          <a:ln>
            <a:noFill/>
          </a:ln>
        </p:spPr>
        <p:txBody>
          <a:bodyPr wrap="none" lIns="0" tIns="0" rIns="0" bIns="0" rtlCol="0" anchor="t"/>
          <a:lstStyle/>
          <a:p>
            <a:pPr algn="l">
              <a:lnSpc>
                <a:spcPts val="2904"/>
              </a:lnSpc>
            </a:pPr>
            <a:r>
              <a:rPr lang="en-US" sz="2400" b="1" noProof="1">
                <a:solidFill>
                  <a:srgbClr val="051C2C"/>
                </a:solidFill>
                <a:latin typeface="Georgia"/>
                <a:ea typeface="楷体"/>
              </a:rPr>
              <a:t>304.8GWh</a:t>
            </a:r>
            <a:endParaRPr lang="en-US" sz="2400" noProof="1"/>
          </a:p>
        </p:txBody>
      </p:sp>
      <p:sp>
        <p:nvSpPr>
          <p:cNvPr id="16" name="strip-sub-1"/>
          <p:cNvSpPr txBox="1"/>
          <p:nvPr/>
        </p:nvSpPr>
        <p:spPr>
          <a:xfrm>
            <a:off x="863600" y="7594600"/>
            <a:ext cx="2273300" cy="18796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+193% YoY</a:t>
            </a:r>
            <a:endParaRPr lang="en-US" sz="1400" noProof="1"/>
          </a:p>
        </p:txBody>
      </p:sp>
      <p:sp>
        <p:nvSpPr>
          <p:cNvPr id="17" name="strip-kicker-2"/>
          <p:cNvSpPr txBox="1"/>
          <p:nvPr/>
        </p:nvSpPr>
        <p:spPr>
          <a:xfrm>
            <a:off x="3276600" y="7033260"/>
            <a:ext cx="22733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1H26 utility ESS bids</a:t>
            </a:r>
            <a:endParaRPr lang="en-US" sz="1400" noProof="1"/>
          </a:p>
        </p:txBody>
      </p:sp>
      <p:sp>
        <p:nvSpPr>
          <p:cNvPr id="18" name="strip-num-2"/>
          <p:cNvSpPr txBox="1"/>
          <p:nvPr/>
        </p:nvSpPr>
        <p:spPr>
          <a:xfrm>
            <a:off x="3276600" y="7261860"/>
            <a:ext cx="2273300" cy="283210"/>
          </a:xfrm>
          <a:prstGeom prst="rect">
            <a:avLst/>
          </a:prstGeom>
          <a:noFill/>
          <a:ln>
            <a:noFill/>
          </a:ln>
        </p:spPr>
        <p:txBody>
          <a:bodyPr wrap="none" lIns="0" tIns="0" rIns="0" bIns="0" rtlCol="0" anchor="t"/>
          <a:lstStyle/>
          <a:p>
            <a:pPr algn="l">
              <a:lnSpc>
                <a:spcPts val="2904"/>
              </a:lnSpc>
            </a:pPr>
            <a:r>
              <a:rPr lang="en-US" sz="2400" b="1" noProof="1">
                <a:solidFill>
                  <a:srgbClr val="051C2C"/>
                </a:solidFill>
                <a:latin typeface="Georgia"/>
                <a:ea typeface="楷体"/>
              </a:rPr>
              <a:t>263.9GWh</a:t>
            </a:r>
            <a:endParaRPr lang="en-US" sz="2400" noProof="1"/>
          </a:p>
        </p:txBody>
      </p:sp>
      <p:sp>
        <p:nvSpPr>
          <p:cNvPr id="19" name="strip-sub-2"/>
          <p:cNvSpPr txBox="1"/>
          <p:nvPr/>
        </p:nvSpPr>
        <p:spPr>
          <a:xfrm>
            <a:off x="3276600" y="7594600"/>
            <a:ext cx="2273300" cy="18796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+298% YoY</a:t>
            </a:r>
            <a:endParaRPr lang="en-US" sz="1400" noProof="1"/>
          </a:p>
        </p:txBody>
      </p:sp>
      <p:sp>
        <p:nvSpPr>
          <p:cNvPr id="20" name="strip-kicker-3"/>
          <p:cNvSpPr txBox="1"/>
          <p:nvPr/>
        </p:nvSpPr>
        <p:spPr>
          <a:xfrm>
            <a:off x="5702300" y="7033260"/>
            <a:ext cx="22733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Aug new installations</a:t>
            </a:r>
            <a:endParaRPr lang="en-US" sz="1400" noProof="1"/>
          </a:p>
        </p:txBody>
      </p:sp>
      <p:sp>
        <p:nvSpPr>
          <p:cNvPr id="21" name="strip-num-3"/>
          <p:cNvSpPr txBox="1"/>
          <p:nvPr/>
        </p:nvSpPr>
        <p:spPr>
          <a:xfrm>
            <a:off x="5702300" y="7261860"/>
            <a:ext cx="2273300" cy="283210"/>
          </a:xfrm>
          <a:prstGeom prst="rect">
            <a:avLst/>
          </a:prstGeom>
          <a:noFill/>
          <a:ln>
            <a:noFill/>
          </a:ln>
        </p:spPr>
        <p:txBody>
          <a:bodyPr wrap="none" lIns="0" tIns="0" rIns="0" bIns="0" rtlCol="0" anchor="t"/>
          <a:lstStyle/>
          <a:p>
            <a:pPr algn="l">
              <a:lnSpc>
                <a:spcPts val="2904"/>
              </a:lnSpc>
            </a:pPr>
            <a:r>
              <a:rPr lang="en-US" sz="2400" b="1" noProof="1">
                <a:solidFill>
                  <a:srgbClr val="051C2C"/>
                </a:solidFill>
                <a:latin typeface="Georgia"/>
                <a:ea typeface="楷体"/>
              </a:rPr>
              <a:t>11.42GWh</a:t>
            </a:r>
            <a:endParaRPr lang="en-US" sz="2400" noProof="1"/>
          </a:p>
        </p:txBody>
      </p:sp>
      <p:sp>
        <p:nvSpPr>
          <p:cNvPr id="22" name="strip-sub-3"/>
          <p:cNvSpPr txBox="1"/>
          <p:nvPr/>
        </p:nvSpPr>
        <p:spPr>
          <a:xfrm>
            <a:off x="5702300" y="7594600"/>
            <a:ext cx="2273300" cy="18796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+20%; +4.3% cum. Jan-Aug</a:t>
            </a:r>
            <a:endParaRPr lang="en-US" sz="1400" noProof="1"/>
          </a:p>
        </p:txBody>
      </p:sp>
      <p:sp>
        <p:nvSpPr>
          <p:cNvPr id="23" name="strip-kicker-4"/>
          <p:cNvSpPr txBox="1"/>
          <p:nvPr/>
        </p:nvSpPr>
        <p:spPr>
          <a:xfrm>
            <a:off x="8115300" y="7033260"/>
            <a:ext cx="22733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314Ah cell price</a:t>
            </a:r>
            <a:endParaRPr lang="en-US" sz="1400" noProof="1"/>
          </a:p>
        </p:txBody>
      </p:sp>
      <p:sp>
        <p:nvSpPr>
          <p:cNvPr id="24" name="strip-num-4"/>
          <p:cNvSpPr txBox="1"/>
          <p:nvPr/>
        </p:nvSpPr>
        <p:spPr>
          <a:xfrm>
            <a:off x="8115300" y="7261860"/>
            <a:ext cx="2273300" cy="283210"/>
          </a:xfrm>
          <a:prstGeom prst="rect">
            <a:avLst/>
          </a:prstGeom>
          <a:noFill/>
          <a:ln>
            <a:noFill/>
          </a:ln>
        </p:spPr>
        <p:txBody>
          <a:bodyPr wrap="none" lIns="0" tIns="0" rIns="0" bIns="0" rtlCol="0" anchor="t"/>
          <a:lstStyle/>
          <a:p>
            <a:pPr algn="l">
              <a:lnSpc>
                <a:spcPts val="2904"/>
              </a:lnSpc>
            </a:pPr>
            <a:r>
              <a:rPr lang="en-US" sz="2400" b="1" noProof="1">
                <a:solidFill>
                  <a:srgbClr val="051C2C"/>
                </a:solidFill>
                <a:latin typeface="Georgia"/>
                <a:ea typeface="楷体"/>
              </a:rPr>
              <a:t>0.363</a:t>
            </a:r>
            <a:endParaRPr lang="en-US" sz="2400" noProof="1"/>
          </a:p>
        </p:txBody>
      </p:sp>
      <p:sp>
        <p:nvSpPr>
          <p:cNvPr id="25" name="strip-sub-4"/>
          <p:cNvSpPr txBox="1"/>
          <p:nvPr/>
        </p:nvSpPr>
        <p:spPr>
          <a:xfrm>
            <a:off x="8115300" y="7594600"/>
            <a:ext cx="2273300" cy="18796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RMB/Wh; +15-22% (6M)</a:t>
            </a:r>
            <a:r>
              <a:rPr lang="en-US" sz="1400" baseline="30000" noProof="1">
                <a:solidFill>
                  <a:srgbClr val="666666"/>
                </a:solidFill>
                <a:latin typeface="Arial"/>
                <a:ea typeface="楷体"/>
              </a:rPr>
              <a:t>3</a:t>
            </a:r>
            <a:endParaRPr lang="en-US" sz="1400" noProof="1"/>
          </a:p>
        </p:txBody>
      </p:sp>
      <p:sp>
        <p:nvSpPr>
          <p:cNvPr id="26" name="box-prod"/>
          <p:cNvSpPr/>
          <p:nvPr/>
        </p:nvSpPr>
        <p:spPr>
          <a:xfrm>
            <a:off x="800100" y="8102600"/>
            <a:ext cx="9652000" cy="1024128"/>
          </a:xfrm>
          <a:prstGeom prst="rect">
            <a:avLst/>
          </a:prstGeom>
          <a:noFill/>
          <a:ln w="9525">
            <a:solidFill>
              <a:srgbClr val="CCCCCC"/>
            </a:solidFill>
          </a:ln>
        </p:spPr>
        <p:txBody>
          <a:bodyPr/>
          <a:lstStyle/>
          <a:p>
            <a:endParaRPr lang="zh-CN" altLang="en-US"/>
          </a:p>
        </p:txBody>
      </p:sp>
      <p:sp>
        <p:nvSpPr>
          <p:cNvPr id="27" name="box-prod-t1"/>
          <p:cNvSpPr txBox="1"/>
          <p:nvPr/>
        </p:nvSpPr>
        <p:spPr>
          <a:xfrm>
            <a:off x="1026160" y="8255000"/>
            <a:ext cx="4318000" cy="6604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Aug industry production schedule a record 311.85GWh (Baichuan Yingfu); Sep sample 211.3GWh (+6.3%)</a:t>
            </a:r>
            <a:endParaRPr lang="en-US" sz="1600" noProof="1"/>
          </a:p>
        </p:txBody>
      </p:sp>
      <p:sp>
        <p:nvSpPr>
          <p:cNvPr id="28" name="box-prod-t2"/>
          <p:cNvSpPr txBox="1"/>
          <p:nvPr/>
        </p:nvSpPr>
        <p:spPr>
          <a:xfrm>
            <a:off x="5594350" y="8255000"/>
            <a:ext cx="4648200" cy="6604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Oct top-6 sample schedule 214.6GWh (+57%); Sep ESS tenders 73.7GWh (+84%); CSC cuts 2026 domestic ESS to 230-250GWh</a:t>
            </a:r>
            <a:r>
              <a:rPr lang="en-US" sz="1600" baseline="30000" noProof="1">
                <a:solidFill>
                  <a:srgbClr val="333333"/>
                </a:solidFill>
                <a:latin typeface="Arial"/>
                <a:ea typeface="楷体"/>
              </a:rPr>
              <a:t>3</a:t>
            </a:r>
            <a:endParaRPr lang="en-US" sz="1600" noProof="1"/>
          </a:p>
        </p:txBody>
      </p:sp>
      <p:sp>
        <p:nvSpPr>
          <p:cNvPr id="29" name="box-split"/>
          <p:cNvSpPr/>
          <p:nvPr/>
        </p:nvSpPr>
        <p:spPr>
          <a:xfrm>
            <a:off x="10795000" y="2311400"/>
            <a:ext cx="3238500" cy="2057400"/>
          </a:xfrm>
          <a:prstGeom prst="rect">
            <a:avLst/>
          </a:prstGeom>
          <a:noFill/>
          <a:ln w="9525">
            <a:solidFill>
              <a:srgbClr val="CCCCCC"/>
            </a:solidFill>
          </a:ln>
        </p:spPr>
        <p:txBody>
          <a:bodyPr/>
          <a:lstStyle/>
          <a:p>
            <a:endParaRPr lang="zh-CN" altLang="en-US"/>
          </a:p>
        </p:txBody>
      </p:sp>
      <p:sp>
        <p:nvSpPr>
          <p:cNvPr id="30" name="box-split-title"/>
          <p:cNvSpPr txBox="1"/>
          <p:nvPr/>
        </p:nvSpPr>
        <p:spPr>
          <a:xfrm>
            <a:off x="11430000" y="2527300"/>
            <a:ext cx="2400300" cy="23495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Increment and divergence: ESS</a:t>
            </a:r>
            <a:endParaRPr lang="en-US" sz="1400" noProof="1"/>
          </a:p>
        </p:txBody>
      </p:sp>
      <p:sp>
        <p:nvSpPr>
          <p:cNvPr id="31" name="box-split-b1"/>
          <p:cNvSpPr txBox="1"/>
          <p:nvPr/>
        </p:nvSpPr>
        <p:spPr>
          <a:xfrm>
            <a:off x="10998200" y="2946400"/>
            <a:ext cx="2832100" cy="7366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316GWh high-low gap, 39.7% range width — ~57-64% of total demand divergence</a:t>
            </a:r>
            <a:endParaRPr lang="en-US" sz="1400" noProof="1"/>
          </a:p>
        </p:txBody>
      </p:sp>
      <p:sp>
        <p:nvSpPr>
          <p:cNvPr id="32" name="box-split-b2"/>
          <p:cNvSpPr txBox="1"/>
          <p:nvPr/>
        </p:nvSpPr>
        <p:spPr>
          <a:xfrm>
            <a:off x="10998200" y="3759200"/>
            <a:ext cx="28321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EV battery institutional range only +18~24%; divergence concentrated in ESS</a:t>
            </a:r>
            <a:endParaRPr lang="en-US" sz="1400" noProof="1"/>
          </a:p>
        </p:txBody>
      </p:sp>
      <p:sp>
        <p:nvSpPr>
          <p:cNvPr id="33" name="box-base"/>
          <p:cNvSpPr/>
          <p:nvPr/>
        </p:nvSpPr>
        <p:spPr>
          <a:xfrm>
            <a:off x="10795000" y="4572000"/>
            <a:ext cx="3238500" cy="1574800"/>
          </a:xfrm>
          <a:prstGeom prst="rect">
            <a:avLst/>
          </a:prstGeom>
          <a:noFill/>
          <a:ln w="9525">
            <a:solidFill>
              <a:srgbClr val="CCCCCC"/>
            </a:solidFill>
          </a:ln>
        </p:spPr>
        <p:txBody>
          <a:bodyPr/>
          <a:lstStyle/>
          <a:p>
            <a:endParaRPr lang="zh-CN" altLang="en-US"/>
          </a:p>
        </p:txBody>
      </p:sp>
      <p:sp>
        <p:nvSpPr>
          <p:cNvPr id="34" name="box-base-title"/>
          <p:cNvSpPr txBox="1"/>
          <p:nvPr/>
        </p:nvSpPr>
        <p:spPr>
          <a:xfrm>
            <a:off x="11430000" y="4787900"/>
            <a:ext cx="2400300" cy="23495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Multiple base spec coexist</a:t>
            </a:r>
            <a:endParaRPr lang="en-US" sz="1400" noProof="1"/>
          </a:p>
        </p:txBody>
      </p:sp>
      <p:sp>
        <p:nvSpPr>
          <p:cNvPr id="35" name="box-base-b1"/>
          <p:cNvSpPr txBox="1"/>
          <p:nvPr/>
        </p:nvSpPr>
        <p:spPr>
          <a:xfrm>
            <a:off x="10998200" y="5181600"/>
            <a:ext cx="2832100" cy="7366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2025 base: EVTank 651.5 / Xinluo 640 / GGII China 630 / Zhongtai 599GWh; growth rates each on their own base</a:t>
            </a:r>
            <a:endParaRPr lang="en-US" sz="1400" noProof="1"/>
          </a:p>
        </p:txBody>
      </p:sp>
      <p:sp>
        <p:nvSpPr>
          <p:cNvPr id="36" name="box-note"/>
          <p:cNvSpPr/>
          <p:nvPr/>
        </p:nvSpPr>
        <p:spPr>
          <a:xfrm>
            <a:off x="10795000" y="6350000"/>
            <a:ext cx="3238500" cy="1016000"/>
          </a:xfrm>
          <a:prstGeom prst="rect">
            <a:avLst/>
          </a:prstGeom>
          <a:solidFill>
            <a:srgbClr val="F2F2F2"/>
          </a:solidFill>
          <a:ln>
            <a:noFill/>
          </a:ln>
        </p:spPr>
        <p:txBody>
          <a:bodyPr/>
          <a:lstStyle/>
          <a:p>
            <a:endParaRPr lang="zh-CN" altLang="en-US"/>
          </a:p>
        </p:txBody>
      </p:sp>
      <p:sp>
        <p:nvSpPr>
          <p:cNvPr id="37" name="box-note-t1"/>
          <p:cNvSpPr txBox="1"/>
          <p:nvPr/>
        </p:nvSpPr>
        <p:spPr>
          <a:xfrm>
            <a:off x="10998200" y="6502400"/>
            <a:ext cx="2832100" cy="5588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Soochow takes the 1,111 top end, Guosen the 850 bottom end (see footnote 1)</a:t>
            </a:r>
            <a:endParaRPr lang="en-US" sz="1600" noProof="1"/>
          </a:p>
        </p:txBody>
      </p:sp>
      <p:sp>
        <p:nvSpPr>
          <p:cNvPr id="38" name="box-spread"/>
          <p:cNvSpPr/>
          <p:nvPr/>
        </p:nvSpPr>
        <p:spPr>
          <a:xfrm>
            <a:off x="10795000" y="7569200"/>
            <a:ext cx="3238500" cy="1447800"/>
          </a:xfrm>
          <a:prstGeom prst="rect">
            <a:avLst/>
          </a:prstGeom>
          <a:solidFill>
            <a:srgbClr val="F2F2F2"/>
          </a:solidFill>
          <a:ln>
            <a:noFill/>
          </a:ln>
        </p:spPr>
        <p:txBody>
          <a:bodyPr/>
          <a:lstStyle/>
          <a:p>
            <a:endParaRPr lang="zh-CN" altLang="en-US"/>
          </a:p>
        </p:txBody>
      </p:sp>
      <p:sp>
        <p:nvSpPr>
          <p:cNvPr id="39" name="box-spread-kicker"/>
          <p:cNvSpPr txBox="1"/>
          <p:nvPr/>
        </p:nvSpPr>
        <p:spPr>
          <a:xfrm>
            <a:off x="10998200" y="7721600"/>
            <a:ext cx="28321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ESS forecast range width</a:t>
            </a:r>
            <a:endParaRPr lang="en-US" sz="1400" noProof="1"/>
          </a:p>
        </p:txBody>
      </p:sp>
      <p:sp>
        <p:nvSpPr>
          <p:cNvPr id="40" name="box-spread-num"/>
          <p:cNvSpPr txBox="1"/>
          <p:nvPr/>
        </p:nvSpPr>
        <p:spPr>
          <a:xfrm>
            <a:off x="10998200" y="8001000"/>
            <a:ext cx="2832100" cy="387350"/>
          </a:xfrm>
          <a:prstGeom prst="rect">
            <a:avLst/>
          </a:prstGeom>
          <a:noFill/>
          <a:ln>
            <a:noFill/>
          </a:ln>
        </p:spPr>
        <p:txBody>
          <a:bodyPr wrap="none" lIns="0" tIns="0" rIns="0" bIns="0" rtlCol="0" anchor="t"/>
          <a:lstStyle/>
          <a:p>
            <a:pPr algn="l">
              <a:lnSpc>
                <a:spcPts val="3388"/>
              </a:lnSpc>
            </a:pPr>
            <a:r>
              <a:rPr lang="en-US" sz="2800" b="1" noProof="1">
                <a:solidFill>
                  <a:srgbClr val="051C2C"/>
                </a:solidFill>
                <a:latin typeface="Georgia"/>
                <a:ea typeface="楷体"/>
              </a:rPr>
              <a:t>+39.7%</a:t>
            </a:r>
            <a:endParaRPr lang="en-US" sz="2800" noProof="1"/>
          </a:p>
        </p:txBody>
      </p:sp>
      <p:sp>
        <p:nvSpPr>
          <p:cNvPr id="41" name="box-spread-body"/>
          <p:cNvSpPr txBox="1"/>
          <p:nvPr/>
        </p:nvSpPr>
        <p:spPr>
          <a:xfrm>
            <a:off x="10998200" y="8483600"/>
            <a:ext cx="28321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316GWh high-low gap; EV battery institutional range only +18~24%</a:t>
            </a:r>
            <a:endParaRPr lang="en-US" sz="1400" noProof="1"/>
          </a:p>
        </p:txBody>
      </p:sp>
      <p:sp>
        <p:nvSpPr>
          <p:cNvPr id="42" name="panel"/>
          <p:cNvSpPr/>
          <p:nvPr/>
        </p:nvSpPr>
        <p:spPr>
          <a:xfrm>
            <a:off x="14287500" y="1885950"/>
            <a:ext cx="3200400" cy="7131050"/>
          </a:xfrm>
          <a:prstGeom prst="rect">
            <a:avLst/>
          </a:prstGeom>
          <a:solidFill>
            <a:srgbClr val="F2F2F2"/>
          </a:solidFill>
          <a:ln>
            <a:noFill/>
          </a:ln>
        </p:spPr>
        <p:txBody>
          <a:bodyPr/>
          <a:lstStyle/>
          <a:p>
            <a:endParaRPr lang="zh-CN" altLang="en-US"/>
          </a:p>
        </p:txBody>
      </p:sp>
      <p:sp>
        <p:nvSpPr>
          <p:cNvPr id="43" name="panel-kicker"/>
          <p:cNvSpPr txBox="1"/>
          <p:nvPr/>
        </p:nvSpPr>
        <p:spPr>
          <a:xfrm>
            <a:off x="14522450" y="2082800"/>
            <a:ext cx="27813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KEY TAKEAWAYS</a:t>
            </a:r>
            <a:endParaRPr lang="en-US" sz="1400" noProof="1"/>
          </a:p>
        </p:txBody>
      </p:sp>
      <p:sp>
        <p:nvSpPr>
          <p:cNvPr id="44" name="panel-rule-top"/>
          <p:cNvSpPr/>
          <p:nvPr/>
        </p:nvSpPr>
        <p:spPr>
          <a:xfrm>
            <a:off x="14497050" y="2353310"/>
            <a:ext cx="2781300" cy="10160"/>
          </a:xfrm>
          <a:prstGeom prst="rect">
            <a:avLst/>
          </a:prstGeom>
          <a:solidFill>
            <a:srgbClr val="000000"/>
          </a:solidFill>
          <a:ln>
            <a:noFill/>
          </a:ln>
        </p:spPr>
        <p:txBody>
          <a:bodyPr/>
          <a:lstStyle/>
          <a:p>
            <a:endParaRPr lang="zh-CN" altLang="en-US"/>
          </a:p>
        </p:txBody>
      </p:sp>
      <p:sp>
        <p:nvSpPr>
          <p:cNvPr id="45" name="panel-item-1"/>
          <p:cNvSpPr txBox="1"/>
          <p:nvPr/>
        </p:nvSpPr>
        <p:spPr>
          <a:xfrm>
            <a:off x="14497050" y="2556510"/>
            <a:ext cx="2990850" cy="1651000"/>
          </a:xfrm>
          <a:prstGeom prst="rect">
            <a:avLst/>
          </a:prstGeom>
          <a:noFill/>
          <a:ln>
            <a:noFill/>
          </a:ln>
        </p:spPr>
        <p:txBody>
          <a:bodyPr wrap="square" lIns="0" tIns="0" rIns="0" bIns="0" rtlCol="0" anchor="t"/>
          <a:lstStyle/>
          <a:p>
            <a:pPr>
              <a:lnSpc>
                <a:spcPts val="2033"/>
              </a:lnSpc>
            </a:pPr>
            <a:r>
              <a:rPr lang="en-US" altLang="zh-CN" sz="1400" noProof="1">
                <a:solidFill>
                  <a:srgbClr val="051C2C"/>
                </a:solidFill>
                <a:latin typeface="Arial"/>
                <a:ea typeface="楷体"/>
              </a:rPr>
              <a:t>• </a:t>
            </a:r>
            <a:r>
              <a:rPr lang="en-US" altLang="zh-CN" sz="1600" b="1" noProof="1">
                <a:solidFill>
                  <a:srgbClr val="051C2C"/>
                </a:solidFill>
                <a:latin typeface="Arial"/>
                <a:ea typeface="楷体"/>
              </a:rPr>
              <a:t>Actuals support upper end</a:t>
            </a:r>
            <a:endParaRPr lang="en-US" altLang="zh-CN" sz="1600" noProof="1"/>
          </a:p>
          <a:p>
            <a:pPr marL="203200">
              <a:lnSpc>
                <a:spcPts val="2033"/>
              </a:lnSpc>
              <a:spcBef>
                <a:spcPts val="600"/>
              </a:spcBef>
            </a:pPr>
            <a:r>
              <a:rPr lang="en-US" altLang="zh-CN" sz="1400" noProof="1">
                <a:solidFill>
                  <a:srgbClr val="333333"/>
                </a:solidFill>
                <a:latin typeface="Arial"/>
                <a:ea typeface="楷体"/>
              </a:rPr>
              <a:t>1H26 ESS shipments 461.3GWh (+71%); Sinolink's 795GWh looks conservative</a:t>
            </a:r>
            <a:endParaRPr lang="en-US" altLang="zh-CN" sz="1600" noProof="1"/>
          </a:p>
        </p:txBody>
      </p:sp>
      <p:sp>
        <p:nvSpPr>
          <p:cNvPr id="46" name="panel-sep-1"/>
          <p:cNvSpPr/>
          <p:nvPr/>
        </p:nvSpPr>
        <p:spPr>
          <a:xfrm>
            <a:off x="14497050" y="4305300"/>
            <a:ext cx="2781300" cy="10160"/>
          </a:xfrm>
          <a:prstGeom prst="rect">
            <a:avLst/>
          </a:prstGeom>
          <a:solidFill>
            <a:srgbClr val="CCCCCC"/>
          </a:solidFill>
          <a:ln>
            <a:noFill/>
          </a:ln>
        </p:spPr>
        <p:txBody>
          <a:bodyPr/>
          <a:lstStyle/>
          <a:p>
            <a:endParaRPr lang="zh-CN" altLang="en-US"/>
          </a:p>
        </p:txBody>
      </p:sp>
      <p:sp>
        <p:nvSpPr>
          <p:cNvPr id="47" name="panel-item-2"/>
          <p:cNvSpPr txBox="1"/>
          <p:nvPr/>
        </p:nvSpPr>
        <p:spPr>
          <a:xfrm>
            <a:off x="14497050" y="4485640"/>
            <a:ext cx="2990850" cy="1837943"/>
          </a:xfrm>
          <a:prstGeom prst="rect">
            <a:avLst/>
          </a:prstGeom>
          <a:noFill/>
          <a:ln>
            <a:noFill/>
          </a:ln>
        </p:spPr>
        <p:txBody>
          <a:bodyPr wrap="square" lIns="0" tIns="0" rIns="0" bIns="0" rtlCol="0" anchor="t"/>
          <a:lstStyle/>
          <a:p>
            <a:pPr algn="l">
              <a:lnSpc>
                <a:spcPts val="2033"/>
              </a:lnSpc>
            </a:pPr>
            <a:r>
              <a:rPr lang="en-US" sz="1400" noProof="1">
                <a:solidFill>
                  <a:srgbClr val="006BA6"/>
                </a:solidFill>
                <a:latin typeface="Arial"/>
                <a:ea typeface="楷体"/>
              </a:rPr>
              <a:t>• </a:t>
            </a:r>
            <a:r>
              <a:rPr lang="en-US" sz="1600" b="1" noProof="1">
                <a:solidFill>
                  <a:srgbClr val="051C2C"/>
                </a:solidFill>
                <a:latin typeface="Arial"/>
                <a:ea typeface="楷体"/>
              </a:rPr>
              <a:t>Tenders are the leading anchor</a:t>
            </a:r>
            <a:endParaRPr lang="en-US" sz="1600" noProof="1"/>
          </a:p>
          <a:p>
            <a:pPr marL="203200" algn="l">
              <a:lnSpc>
                <a:spcPts val="2033"/>
              </a:lnSpc>
              <a:spcBef>
                <a:spcPts val="600"/>
              </a:spcBef>
            </a:pPr>
            <a:r>
              <a:rPr lang="en-US" sz="1400" noProof="1">
                <a:solidFill>
                  <a:srgbClr val="333333"/>
                </a:solidFill>
                <a:latin typeface="Arial"/>
                <a:ea typeface="楷体"/>
              </a:rPr>
              <a:t>Tenders lead shipments 2-4 quarters: 1H26 tenders 304.8GWh (+193%), bids 263.9GWh (+298%); Jan-Aug installations 77.84GWh</a:t>
            </a:r>
            <a:endParaRPr lang="en-US" sz="1600" noProof="1"/>
          </a:p>
        </p:txBody>
      </p:sp>
      <p:sp>
        <p:nvSpPr>
          <p:cNvPr id="48" name="panel-sep-2"/>
          <p:cNvSpPr/>
          <p:nvPr/>
        </p:nvSpPr>
        <p:spPr>
          <a:xfrm>
            <a:off x="14497050" y="6221730"/>
            <a:ext cx="2781300" cy="10160"/>
          </a:xfrm>
          <a:prstGeom prst="rect">
            <a:avLst/>
          </a:prstGeom>
          <a:solidFill>
            <a:srgbClr val="CCCCCC"/>
          </a:solidFill>
          <a:ln>
            <a:noFill/>
          </a:ln>
        </p:spPr>
        <p:txBody>
          <a:bodyPr/>
          <a:lstStyle/>
          <a:p>
            <a:endParaRPr lang="zh-CN" altLang="en-US"/>
          </a:p>
        </p:txBody>
      </p:sp>
      <p:sp>
        <p:nvSpPr>
          <p:cNvPr id="49" name="panel-item-3"/>
          <p:cNvSpPr txBox="1"/>
          <p:nvPr/>
        </p:nvSpPr>
        <p:spPr>
          <a:xfrm>
            <a:off x="14497050" y="6431280"/>
            <a:ext cx="2781300" cy="1651000"/>
          </a:xfrm>
          <a:prstGeom prst="rect">
            <a:avLst/>
          </a:prstGeom>
          <a:noFill/>
          <a:ln>
            <a:noFill/>
          </a:ln>
        </p:spPr>
        <p:txBody>
          <a:bodyPr wrap="square" lIns="0" tIns="0" rIns="0" bIns="0" rtlCol="0" anchor="t"/>
          <a:lstStyle/>
          <a:p>
            <a:pPr>
              <a:lnSpc>
                <a:spcPts val="2033"/>
              </a:lnSpc>
            </a:pPr>
            <a:r>
              <a:rPr lang="en-US" altLang="zh-CN" sz="1400" noProof="1">
                <a:solidFill>
                  <a:srgbClr val="666666"/>
                </a:solidFill>
                <a:latin typeface="Arial"/>
                <a:ea typeface="楷体"/>
              </a:rPr>
              <a:t>• </a:t>
            </a:r>
            <a:r>
              <a:rPr lang="en-US" altLang="zh-CN" sz="1600" b="1" noProof="1">
                <a:solidFill>
                  <a:srgbClr val="051C2C"/>
                </a:solidFill>
                <a:latin typeface="Arial"/>
                <a:ea typeface="楷体"/>
              </a:rPr>
              <a:t>Verdict = checkpoint ①</a:t>
            </a:r>
            <a:endParaRPr lang="en-US" altLang="zh-CN" sz="1600" noProof="1"/>
          </a:p>
          <a:p>
            <a:pPr marL="203200">
              <a:lnSpc>
                <a:spcPts val="2033"/>
              </a:lnSpc>
              <a:spcBef>
                <a:spcPts val="600"/>
              </a:spcBef>
            </a:pPr>
            <a:r>
              <a:rPr lang="en-US" altLang="zh-CN" sz="1400" noProof="1">
                <a:solidFill>
                  <a:srgbClr val="333333"/>
                </a:solidFill>
                <a:latin typeface="Arial"/>
                <a:ea typeface="楷体"/>
              </a:rPr>
              <a:t>Sep-Nov production: Aug inflated by pull-forward; Xinluo Sep 211.3GWh +6.3% MoM; Oct top-6 +57% YoY; top-5 only +1% MoM — stalling momentum is a warning</a:t>
            </a:r>
            <a:endParaRPr lang="en-US" altLang="zh-CN" sz="1600" noProof="1"/>
          </a:p>
        </p:txBody>
      </p:sp>
      <p:sp>
        <p:nvSpPr>
          <p:cNvPr id="50" name="chrome-footnotes"/>
          <p:cNvSpPr txBox="1"/>
          <p:nvPr/>
        </p:nvSpPr>
        <p:spPr>
          <a:xfrm>
            <a:off x="825500" y="9196070"/>
            <a:ext cx="16662400" cy="655320"/>
          </a:xfrm>
          <a:prstGeom prst="rect">
            <a:avLst/>
          </a:prstGeom>
          <a:noFill/>
          <a:ln>
            <a:noFill/>
          </a:ln>
        </p:spPr>
        <p:txBody>
          <a:bodyPr wrap="square" lIns="0" tIns="0" rIns="0" bIns="0" rtlCol="0" anchor="b"/>
          <a:lstStyle/>
          <a:p>
            <a:r>
              <a:rPr lang="en-US" altLang="zh-CN" sz="1200" noProof="1">
                <a:solidFill>
                  <a:srgbClr val="666666"/>
                </a:solidFill>
                <a:latin typeface="Arial"/>
                <a:ea typeface="楷体"/>
              </a:rPr>
              <a:t>1. Institutional forecasts on shipment basis (Feb-Sep 2026, via brokers): Soochow upper end of 1,024-1,111GWh, Guosen lower end of 850-1,006GWh; 2025 base 651.5GWh (EVTank). 2. 1H26 actuals: ESS battery shipments 461.3GWh (+71%, SNE), ESS cell shipments 467.84GWh (+94.76%, InfoLink). 3. High-frequency data: Macquarie (9/11), CNESA, Cailian Press top-6 Oct schedule (10/9), Xunshang Sep tenders (10/9); 314Ah cell avg RMB0.363/Wh (InfoLink, 9/30).</a:t>
            </a:r>
            <a:endParaRPr lang="en-US" altLang="zh-CN" sz="1200" noProof="1"/>
          </a:p>
        </p:txBody>
      </p:sp>
      <p:sp>
        <p:nvSpPr>
          <p:cNvPr id="51"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52"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SNE, InfoLink, Xinluo Info, Macquarie (relayed), as of Oct 21, 2026</a:t>
            </a:r>
            <a:endParaRPr lang="en-US" sz="1400" noProof="1"/>
          </a:p>
        </p:txBody>
      </p:sp>
      <p:sp>
        <p:nvSpPr>
          <p:cNvPr id="53"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54"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25</a:t>
            </a:r>
            <a:endParaRPr lang="en-US" sz="1400" noProof="1"/>
          </a:p>
        </p:txBody>
      </p:sp>
      <p:pic>
        <p:nvPicPr>
          <p:cNvPr id="55" name="ic-s15-0"/>
          <p:cNvPicPr/>
          <p:nvPr/>
        </p:nvPicPr>
        <p:blipFill>
          <a:blip>
            <a:extLst>
              <a:ext uri="{96DAC541-7B7A-43D3-8B79-37D633B846F1}">
                <asvg:svgBlip xmlns:asvg="http://schemas.microsoft.com/office/drawing/2016/SVG/main" r:embed="rId4"/>
              </a:ext>
            </a:extLst>
          </a:blip>
          <a:stretch>
            <a:fillRect/>
          </a:stretch>
        </p:blipFill>
        <p:spPr>
          <a:xfrm>
            <a:off x="10998200" y="2489200"/>
            <a:ext cx="323850" cy="323850"/>
          </a:xfrm>
          <a:prstGeom prst="rect">
            <a:avLst/>
          </a:prstGeom>
          <a:ln>
            <a:noFill/>
          </a:ln>
        </p:spPr>
      </p:pic>
      <p:pic>
        <p:nvPicPr>
          <p:cNvPr id="56" name="ic-s15-1"/>
          <p:cNvPicPr/>
          <p:nvPr/>
        </p:nvPicPr>
        <p:blipFill>
          <a:blip>
            <a:extLst>
              <a:ext uri="{96DAC541-7B7A-43D3-8B79-37D633B846F1}">
                <asvg:svgBlip xmlns:asvg="http://schemas.microsoft.com/office/drawing/2016/SVG/main" r:embed="rId5"/>
              </a:ext>
            </a:extLst>
          </a:blip>
          <a:stretch>
            <a:fillRect/>
          </a:stretch>
        </p:blipFill>
        <p:spPr>
          <a:xfrm>
            <a:off x="10998200" y="4749800"/>
            <a:ext cx="323850" cy="323850"/>
          </a:xfrm>
          <a:prstGeom prst="rect">
            <a:avLst/>
          </a:prstGeom>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04 Industry &amp; Competition › EV Battery Share</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Global EV battery share 39.4%: one company contributes ~90% of A-share battery-sector profit</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Above the No.1 share (39.4%) lies a profit chasm: unit net profit differs ~2.8-23x; second-tier makers mostly take price-sensitive orders</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chart-title"/>
          <p:cNvSpPr txBox="1"/>
          <p:nvPr/>
        </p:nvSpPr>
        <p:spPr>
          <a:xfrm>
            <a:off x="825500" y="1949450"/>
            <a:ext cx="8128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Global EV battery installation share, Jan-Aug 2026: seven of the top ten are Chinese makers</a:t>
            </a:r>
            <a:r>
              <a:rPr lang="en-US" sz="1800" b="1" baseline="30000" noProof="1">
                <a:solidFill>
                  <a:srgbClr val="051C2C"/>
                </a:solidFill>
                <a:latin typeface="Arial"/>
                <a:ea typeface="楷体"/>
              </a:rPr>
              <a:t>1</a:t>
            </a:r>
            <a:endParaRPr lang="en-US" sz="1800" noProof="1"/>
          </a:p>
        </p:txBody>
      </p:sp>
      <p:sp>
        <p:nvSpPr>
          <p:cNvPr id="7" name="lbl-unit"/>
          <p:cNvSpPr txBox="1"/>
          <p:nvPr/>
        </p:nvSpPr>
        <p:spPr>
          <a:xfrm>
            <a:off x="825500" y="2362200"/>
            <a:ext cx="762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a:t>
            </a:r>
            <a:endParaRPr lang="en-US" sz="1400" noProof="1"/>
          </a:p>
        </p:txBody>
      </p:sp>
      <p:graphicFrame>
        <p:nvGraphicFramePr>
          <p:cNvPr id="8" name="chart-share"/>
          <p:cNvGraphicFramePr/>
          <p:nvPr/>
        </p:nvGraphicFramePr>
        <p:xfrm>
          <a:off x="800100" y="2489200"/>
          <a:ext cx="8128000" cy="4213350"/>
        </p:xfrm>
        <a:graphic>
          <a:graphicData uri="http://schemas.openxmlformats.org/drawingml/2006/chart">
            <c:chart xmlns:c="http://schemas.openxmlformats.org/drawingml/2006/chart" xmlns:r="http://schemas.openxmlformats.org/officeDocument/2006/relationships" r:id="rId3"/>
          </a:graphicData>
        </a:graphic>
      </p:graphicFrame>
      <p:sp>
        <p:nvSpPr>
          <p:cNvPr id="9" name="strip-rule-top"/>
          <p:cNvSpPr/>
          <p:nvPr/>
        </p:nvSpPr>
        <p:spPr>
          <a:xfrm>
            <a:off x="800100" y="6758940"/>
            <a:ext cx="8128000" cy="10160"/>
          </a:xfrm>
          <a:prstGeom prst="rect">
            <a:avLst/>
          </a:prstGeom>
          <a:solidFill>
            <a:srgbClr val="CCCCCC"/>
          </a:solidFill>
          <a:ln>
            <a:noFill/>
          </a:ln>
        </p:spPr>
        <p:txBody>
          <a:bodyPr/>
          <a:lstStyle/>
          <a:p>
            <a:endParaRPr lang="zh-CN" altLang="en-US"/>
          </a:p>
        </p:txBody>
      </p:sp>
      <p:sp>
        <p:nvSpPr>
          <p:cNvPr id="10" name="strip-rule-bottom"/>
          <p:cNvSpPr/>
          <p:nvPr/>
        </p:nvSpPr>
        <p:spPr>
          <a:xfrm>
            <a:off x="800100" y="7787640"/>
            <a:ext cx="8128000" cy="10160"/>
          </a:xfrm>
          <a:prstGeom prst="rect">
            <a:avLst/>
          </a:prstGeom>
          <a:solidFill>
            <a:srgbClr val="CCCCCC"/>
          </a:solidFill>
          <a:ln>
            <a:noFill/>
          </a:ln>
        </p:spPr>
        <p:txBody>
          <a:bodyPr/>
          <a:lstStyle/>
          <a:p>
            <a:endParaRPr lang="zh-CN" altLang="en-US"/>
          </a:p>
        </p:txBody>
      </p:sp>
      <p:sp>
        <p:nvSpPr>
          <p:cNvPr id="11" name="strip-vrule-281"/>
          <p:cNvSpPr/>
          <p:nvPr/>
        </p:nvSpPr>
        <p:spPr>
          <a:xfrm>
            <a:off x="3492500" y="6860540"/>
            <a:ext cx="10160" cy="825500"/>
          </a:xfrm>
          <a:prstGeom prst="rect">
            <a:avLst/>
          </a:prstGeom>
          <a:solidFill>
            <a:srgbClr val="CCCCCC"/>
          </a:solidFill>
          <a:ln>
            <a:noFill/>
          </a:ln>
        </p:spPr>
        <p:txBody>
          <a:bodyPr/>
          <a:lstStyle/>
          <a:p>
            <a:endParaRPr lang="zh-CN" altLang="en-US"/>
          </a:p>
        </p:txBody>
      </p:sp>
      <p:sp>
        <p:nvSpPr>
          <p:cNvPr id="12" name="strip-vrule-494"/>
          <p:cNvSpPr/>
          <p:nvPr/>
        </p:nvSpPr>
        <p:spPr>
          <a:xfrm>
            <a:off x="6197600" y="6860540"/>
            <a:ext cx="10160" cy="825500"/>
          </a:xfrm>
          <a:prstGeom prst="rect">
            <a:avLst/>
          </a:prstGeom>
          <a:solidFill>
            <a:srgbClr val="CCCCCC"/>
          </a:solidFill>
          <a:ln>
            <a:noFill/>
          </a:ln>
        </p:spPr>
        <p:txBody>
          <a:bodyPr/>
          <a:lstStyle/>
          <a:p>
            <a:endParaRPr lang="zh-CN" altLang="en-US"/>
          </a:p>
        </p:txBody>
      </p:sp>
      <p:sp>
        <p:nvSpPr>
          <p:cNvPr id="13" name="strip-kicker-1"/>
          <p:cNvSpPr txBox="1"/>
          <p:nvPr/>
        </p:nvSpPr>
        <p:spPr>
          <a:xfrm>
            <a:off x="863600" y="6870700"/>
            <a:ext cx="2565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Global share (SNE)</a:t>
            </a:r>
            <a:endParaRPr lang="en-US" sz="1400" noProof="1"/>
          </a:p>
        </p:txBody>
      </p:sp>
      <p:sp>
        <p:nvSpPr>
          <p:cNvPr id="14" name="strip-num-1"/>
          <p:cNvSpPr txBox="1"/>
          <p:nvPr/>
        </p:nvSpPr>
        <p:spPr>
          <a:xfrm>
            <a:off x="863600" y="7099300"/>
            <a:ext cx="2565400" cy="283210"/>
          </a:xfrm>
          <a:prstGeom prst="rect">
            <a:avLst/>
          </a:prstGeom>
          <a:noFill/>
          <a:ln>
            <a:noFill/>
          </a:ln>
        </p:spPr>
        <p:txBody>
          <a:bodyPr wrap="none" lIns="0" tIns="0" rIns="0" bIns="0" rtlCol="0" anchor="t"/>
          <a:lstStyle/>
          <a:p>
            <a:pPr algn="l">
              <a:lnSpc>
                <a:spcPts val="2904"/>
              </a:lnSpc>
            </a:pPr>
            <a:r>
              <a:rPr lang="en-US" sz="2400" b="1" noProof="1">
                <a:solidFill>
                  <a:srgbClr val="051C2C"/>
                </a:solidFill>
                <a:latin typeface="Georgia"/>
                <a:ea typeface="楷体"/>
              </a:rPr>
              <a:t>39.4%</a:t>
            </a:r>
            <a:endParaRPr lang="en-US" sz="2400" noProof="1"/>
          </a:p>
        </p:txBody>
      </p:sp>
      <p:sp>
        <p:nvSpPr>
          <p:cNvPr id="15" name="strip-sub-1"/>
          <p:cNvSpPr txBox="1"/>
          <p:nvPr/>
        </p:nvSpPr>
        <p:spPr>
          <a:xfrm>
            <a:off x="863600" y="7432040"/>
            <a:ext cx="2565400" cy="187960"/>
          </a:xfrm>
          <a:prstGeom prst="rect">
            <a:avLst/>
          </a:prstGeom>
          <a:noFill/>
          <a:ln>
            <a:noFill/>
          </a:ln>
        </p:spPr>
        <p:txBody>
          <a:bodyPr wrap="square" lIns="0" tIns="0" rIns="0" bIns="0" rtlCol="0" anchor="t"/>
          <a:lstStyle/>
          <a:p>
            <a:pPr algn="l">
              <a:lnSpc>
                <a:spcPts val="2168"/>
              </a:lnSpc>
            </a:pPr>
            <a:r>
              <a:rPr lang="en-US" sz="1400" noProof="1">
                <a:solidFill>
                  <a:srgbClr val="666666"/>
                </a:solidFill>
                <a:latin typeface="Arial"/>
                <a:ea typeface="楷体"/>
              </a:rPr>
              <a:t>+1.7pct (Jan-Aug, SNE)</a:t>
            </a:r>
            <a:endParaRPr lang="en-US" sz="1400" noProof="1"/>
          </a:p>
        </p:txBody>
      </p:sp>
      <p:sp>
        <p:nvSpPr>
          <p:cNvPr id="16" name="strip-kicker-2"/>
          <p:cNvSpPr txBox="1"/>
          <p:nvPr/>
        </p:nvSpPr>
        <p:spPr>
          <a:xfrm>
            <a:off x="3568700" y="6870700"/>
            <a:ext cx="2565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Domestic share (CABIA)</a:t>
            </a:r>
            <a:endParaRPr lang="en-US" sz="1400" noProof="1"/>
          </a:p>
        </p:txBody>
      </p:sp>
      <p:sp>
        <p:nvSpPr>
          <p:cNvPr id="17" name="strip-num-2"/>
          <p:cNvSpPr txBox="1"/>
          <p:nvPr/>
        </p:nvSpPr>
        <p:spPr>
          <a:xfrm>
            <a:off x="3568700" y="7099300"/>
            <a:ext cx="2565400" cy="283210"/>
          </a:xfrm>
          <a:prstGeom prst="rect">
            <a:avLst/>
          </a:prstGeom>
          <a:noFill/>
          <a:ln>
            <a:noFill/>
          </a:ln>
        </p:spPr>
        <p:txBody>
          <a:bodyPr wrap="none" lIns="0" tIns="0" rIns="0" bIns="0" rtlCol="0" anchor="t"/>
          <a:lstStyle/>
          <a:p>
            <a:pPr algn="l">
              <a:lnSpc>
                <a:spcPts val="2904"/>
              </a:lnSpc>
            </a:pPr>
            <a:r>
              <a:rPr lang="en-US" sz="2400" b="1" noProof="1">
                <a:solidFill>
                  <a:srgbClr val="051C2C"/>
                </a:solidFill>
                <a:latin typeface="Georgia"/>
                <a:ea typeface="楷体"/>
              </a:rPr>
              <a:t>44.7%</a:t>
            </a:r>
            <a:endParaRPr lang="en-US" sz="2400" noProof="1"/>
          </a:p>
        </p:txBody>
      </p:sp>
      <p:sp>
        <p:nvSpPr>
          <p:cNvPr id="18" name="strip-sub-2"/>
          <p:cNvSpPr txBox="1"/>
          <p:nvPr/>
        </p:nvSpPr>
        <p:spPr>
          <a:xfrm>
            <a:off x="3568700" y="7432040"/>
            <a:ext cx="2565400" cy="187960"/>
          </a:xfrm>
          <a:prstGeom prst="rect">
            <a:avLst/>
          </a:prstGeom>
          <a:noFill/>
          <a:ln>
            <a:noFill/>
          </a:ln>
        </p:spPr>
        <p:txBody>
          <a:bodyPr wrap="square" lIns="0" tIns="0" rIns="0" bIns="0" rtlCol="0" anchor="t"/>
          <a:lstStyle/>
          <a:p>
            <a:pPr algn="l">
              <a:lnSpc>
                <a:spcPts val="2168"/>
              </a:lnSpc>
            </a:pPr>
            <a:r>
              <a:rPr lang="en-US" sz="1400" noProof="1">
                <a:solidFill>
                  <a:srgbClr val="666666"/>
                </a:solidFill>
                <a:latin typeface="Arial"/>
                <a:ea typeface="楷体"/>
              </a:rPr>
              <a:t>+2.0pct; Jan-Sep 44.16%</a:t>
            </a:r>
            <a:endParaRPr lang="en-US" sz="1400" noProof="1"/>
          </a:p>
        </p:txBody>
      </p:sp>
      <p:sp>
        <p:nvSpPr>
          <p:cNvPr id="19" name="strip-kicker-3"/>
          <p:cNvSpPr txBox="1"/>
          <p:nvPr/>
        </p:nvSpPr>
        <p:spPr>
          <a:xfrm>
            <a:off x="6273800" y="6870700"/>
            <a:ext cx="2565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Overseas share (SNE)</a:t>
            </a:r>
            <a:endParaRPr lang="en-US" sz="1400" noProof="1"/>
          </a:p>
        </p:txBody>
      </p:sp>
      <p:sp>
        <p:nvSpPr>
          <p:cNvPr id="20" name="strip-num-3"/>
          <p:cNvSpPr txBox="1"/>
          <p:nvPr/>
        </p:nvSpPr>
        <p:spPr>
          <a:xfrm>
            <a:off x="6273800" y="7099300"/>
            <a:ext cx="2565400" cy="283210"/>
          </a:xfrm>
          <a:prstGeom prst="rect">
            <a:avLst/>
          </a:prstGeom>
          <a:noFill/>
          <a:ln>
            <a:noFill/>
          </a:ln>
        </p:spPr>
        <p:txBody>
          <a:bodyPr wrap="none" lIns="0" tIns="0" rIns="0" bIns="0" rtlCol="0" anchor="t"/>
          <a:lstStyle/>
          <a:p>
            <a:pPr algn="l">
              <a:lnSpc>
                <a:spcPts val="2904"/>
              </a:lnSpc>
            </a:pPr>
            <a:r>
              <a:rPr lang="en-US" sz="2400" b="1" noProof="1">
                <a:solidFill>
                  <a:srgbClr val="051C2C"/>
                </a:solidFill>
                <a:latin typeface="Georgia"/>
                <a:ea typeface="楷体"/>
              </a:rPr>
              <a:t>34.0%</a:t>
            </a:r>
            <a:endParaRPr lang="en-US" sz="2400" noProof="1"/>
          </a:p>
        </p:txBody>
      </p:sp>
      <p:sp>
        <p:nvSpPr>
          <p:cNvPr id="21" name="strip-sub-3"/>
          <p:cNvSpPr txBox="1"/>
          <p:nvPr/>
        </p:nvSpPr>
        <p:spPr>
          <a:xfrm>
            <a:off x="6273800" y="7432040"/>
            <a:ext cx="2565400" cy="18796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Jan-Jul, ex-China market</a:t>
            </a:r>
            <a:endParaRPr lang="en-US" sz="1400" noProof="1"/>
          </a:p>
        </p:txBody>
      </p:sp>
      <p:sp>
        <p:nvSpPr>
          <p:cNvPr id="22" name="box-traj"/>
          <p:cNvSpPr/>
          <p:nvPr/>
        </p:nvSpPr>
        <p:spPr>
          <a:xfrm>
            <a:off x="800100" y="8026400"/>
            <a:ext cx="8128000" cy="990600"/>
          </a:xfrm>
          <a:prstGeom prst="rect">
            <a:avLst/>
          </a:prstGeom>
          <a:noFill/>
          <a:ln w="9525">
            <a:solidFill>
              <a:srgbClr val="CCCCCC"/>
            </a:solidFill>
          </a:ln>
        </p:spPr>
        <p:txBody>
          <a:bodyPr/>
          <a:lstStyle/>
          <a:p>
            <a:endParaRPr lang="zh-CN" altLang="en-US"/>
          </a:p>
        </p:txBody>
      </p:sp>
      <p:sp>
        <p:nvSpPr>
          <p:cNvPr id="23" name="box-traj-t1"/>
          <p:cNvSpPr txBox="1"/>
          <p:nvPr/>
        </p:nvSpPr>
        <p:spPr>
          <a:xfrm>
            <a:off x="1026160" y="8178800"/>
            <a:ext cx="7813040" cy="7112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Trajectory: global 37.9% (2024) → 39.2% (2025) → 39.4% (Jan-Aug), record 42.1% in Jan-Feb; domestic Aug alone 41.45%, Jan-Aug 44.7% (CABIA, +1.99pct)</a:t>
            </a:r>
            <a:r>
              <a:rPr lang="en-US" sz="1600" baseline="30000" noProof="1">
                <a:solidFill>
                  <a:srgbClr val="333333"/>
                </a:solidFill>
                <a:latin typeface="Arial"/>
                <a:ea typeface="楷体"/>
              </a:rPr>
              <a:t>1</a:t>
            </a:r>
            <a:endParaRPr lang="en-US" sz="1600" noProof="1"/>
          </a:p>
        </p:txBody>
      </p:sp>
      <p:sp>
        <p:nvSpPr>
          <p:cNvPr id="24" name="pl1-bg"/>
          <p:cNvSpPr/>
          <p:nvPr/>
        </p:nvSpPr>
        <p:spPr>
          <a:xfrm>
            <a:off x="9182100" y="2311400"/>
            <a:ext cx="2616200" cy="6705600"/>
          </a:xfrm>
          <a:prstGeom prst="rect">
            <a:avLst/>
          </a:prstGeom>
          <a:solidFill>
            <a:srgbClr val="F2F2F2"/>
          </a:solidFill>
          <a:ln>
            <a:noFill/>
          </a:ln>
        </p:spPr>
        <p:txBody>
          <a:bodyPr/>
          <a:lstStyle/>
          <a:p>
            <a:endParaRPr lang="zh-CN" altLang="en-US"/>
          </a:p>
        </p:txBody>
      </p:sp>
      <p:sp>
        <p:nvSpPr>
          <p:cNvPr id="25" name="pl1-tint"/>
          <p:cNvSpPr/>
          <p:nvPr/>
        </p:nvSpPr>
        <p:spPr>
          <a:xfrm>
            <a:off x="9385300" y="2489200"/>
            <a:ext cx="457200" cy="457200"/>
          </a:xfrm>
          <a:prstGeom prst="ellipse">
            <a:avLst/>
          </a:prstGeom>
          <a:solidFill>
            <a:srgbClr val="E3F2FD"/>
          </a:solidFill>
          <a:ln>
            <a:noFill/>
          </a:ln>
        </p:spPr>
        <p:txBody>
          <a:bodyPr/>
          <a:lstStyle/>
          <a:p>
            <a:endParaRPr lang="zh-CN" altLang="en-US"/>
          </a:p>
        </p:txBody>
      </p:sp>
      <p:sp>
        <p:nvSpPr>
          <p:cNvPr id="26" name="pl1-kicker"/>
          <p:cNvSpPr txBox="1"/>
          <p:nvPr/>
        </p:nvSpPr>
        <p:spPr>
          <a:xfrm>
            <a:off x="9944100" y="2603500"/>
            <a:ext cx="16510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EV battery share</a:t>
            </a:r>
            <a:endParaRPr lang="en-US" sz="1400" noProof="1"/>
          </a:p>
        </p:txBody>
      </p:sp>
      <p:sp>
        <p:nvSpPr>
          <p:cNvPr id="27" name="pl1-title"/>
          <p:cNvSpPr txBox="1"/>
          <p:nvPr/>
        </p:nvSpPr>
        <p:spPr>
          <a:xfrm>
            <a:off x="9385300" y="3048000"/>
            <a:ext cx="2209800" cy="2540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Cum. up, monthly down</a:t>
            </a:r>
            <a:endParaRPr lang="en-US" sz="1600" noProof="1"/>
          </a:p>
        </p:txBody>
      </p:sp>
      <p:sp>
        <p:nvSpPr>
          <p:cNvPr id="28" name="pl1-rule"/>
          <p:cNvSpPr/>
          <p:nvPr/>
        </p:nvSpPr>
        <p:spPr>
          <a:xfrm>
            <a:off x="9385300" y="3403600"/>
            <a:ext cx="2209800" cy="10160"/>
          </a:xfrm>
          <a:prstGeom prst="rect">
            <a:avLst/>
          </a:prstGeom>
          <a:solidFill>
            <a:srgbClr val="CCCCCC"/>
          </a:solidFill>
          <a:ln>
            <a:noFill/>
          </a:ln>
        </p:spPr>
        <p:txBody>
          <a:bodyPr/>
          <a:lstStyle/>
          <a:p>
            <a:endParaRPr lang="zh-CN" altLang="en-US"/>
          </a:p>
        </p:txBody>
      </p:sp>
      <p:sp>
        <p:nvSpPr>
          <p:cNvPr id="29" name="pl1-numeral"/>
          <p:cNvSpPr txBox="1"/>
          <p:nvPr/>
        </p:nvSpPr>
        <p:spPr>
          <a:xfrm>
            <a:off x="9385300" y="3556000"/>
            <a:ext cx="2209800" cy="431800"/>
          </a:xfrm>
          <a:prstGeom prst="rect">
            <a:avLst/>
          </a:prstGeom>
          <a:noFill/>
          <a:ln>
            <a:noFill/>
          </a:ln>
        </p:spPr>
        <p:txBody>
          <a:bodyPr wrap="none" lIns="0" tIns="0" rIns="0" bIns="0" rtlCol="0" anchor="t"/>
          <a:lstStyle/>
          <a:p>
            <a:pPr algn="l">
              <a:lnSpc>
                <a:spcPts val="3388"/>
              </a:lnSpc>
            </a:pPr>
            <a:r>
              <a:rPr lang="en-US" sz="2800" b="1" noProof="1">
                <a:solidFill>
                  <a:srgbClr val="051C2C"/>
                </a:solidFill>
                <a:latin typeface="Georgia"/>
                <a:ea typeface="楷体"/>
              </a:rPr>
              <a:t>39.4%</a:t>
            </a:r>
            <a:endParaRPr lang="en-US" sz="2800" noProof="1"/>
          </a:p>
        </p:txBody>
      </p:sp>
      <p:sp>
        <p:nvSpPr>
          <p:cNvPr id="30" name="pl1-desc"/>
          <p:cNvSpPr txBox="1"/>
          <p:nvPr/>
        </p:nvSpPr>
        <p:spPr>
          <a:xfrm>
            <a:off x="9385300" y="4089400"/>
            <a:ext cx="2209800" cy="965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Global 39.4% / domestic 44.7% (both Jan-Aug) / overseas 34.0% (Jan-Jul); domestic Aug 41.45%</a:t>
            </a:r>
            <a:endParaRPr lang="en-US" sz="1400" noProof="1"/>
          </a:p>
        </p:txBody>
      </p:sp>
      <p:sp>
        <p:nvSpPr>
          <p:cNvPr id="31" name="pl1-chart-title"/>
          <p:cNvSpPr txBox="1"/>
          <p:nvPr/>
        </p:nvSpPr>
        <p:spPr>
          <a:xfrm>
            <a:off x="9410700" y="5257800"/>
            <a:ext cx="2184400" cy="2032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Share by region (%)</a:t>
            </a:r>
            <a:endParaRPr lang="en-US" sz="1400" noProof="1"/>
          </a:p>
        </p:txBody>
      </p:sp>
      <p:graphicFrame>
        <p:nvGraphicFramePr>
          <p:cNvPr id="32" name="pl1-chart"/>
          <p:cNvGraphicFramePr/>
          <p:nvPr/>
        </p:nvGraphicFramePr>
        <p:xfrm>
          <a:off x="9385300" y="5537200"/>
          <a:ext cx="2209800" cy="2921000"/>
        </p:xfrm>
        <a:graphic>
          <a:graphicData uri="http://schemas.openxmlformats.org/drawingml/2006/chart">
            <c:chart xmlns:c="http://schemas.openxmlformats.org/drawingml/2006/chart" xmlns:r="http://schemas.openxmlformats.org/officeDocument/2006/relationships" r:id="rId4"/>
          </a:graphicData>
        </a:graphic>
      </p:graphicFrame>
      <p:sp>
        <p:nvSpPr>
          <p:cNvPr id="33" name="pl2-bg"/>
          <p:cNvSpPr/>
          <p:nvPr/>
        </p:nvSpPr>
        <p:spPr>
          <a:xfrm>
            <a:off x="12026900" y="2311400"/>
            <a:ext cx="2616200" cy="6705600"/>
          </a:xfrm>
          <a:prstGeom prst="rect">
            <a:avLst/>
          </a:prstGeom>
          <a:solidFill>
            <a:srgbClr val="F2F2F2"/>
          </a:solidFill>
          <a:ln>
            <a:noFill/>
          </a:ln>
        </p:spPr>
        <p:txBody>
          <a:bodyPr/>
          <a:lstStyle/>
          <a:p>
            <a:endParaRPr lang="zh-CN" altLang="en-US"/>
          </a:p>
        </p:txBody>
      </p:sp>
      <p:sp>
        <p:nvSpPr>
          <p:cNvPr id="34" name="pl2-tint"/>
          <p:cNvSpPr/>
          <p:nvPr/>
        </p:nvSpPr>
        <p:spPr>
          <a:xfrm>
            <a:off x="12230100" y="2489200"/>
            <a:ext cx="457200" cy="457200"/>
          </a:xfrm>
          <a:prstGeom prst="ellipse">
            <a:avLst/>
          </a:prstGeom>
          <a:solidFill>
            <a:srgbClr val="E3F2FD"/>
          </a:solidFill>
          <a:ln>
            <a:noFill/>
          </a:ln>
        </p:spPr>
        <p:txBody>
          <a:bodyPr/>
          <a:lstStyle/>
          <a:p>
            <a:endParaRPr lang="zh-CN" altLang="en-US"/>
          </a:p>
        </p:txBody>
      </p:sp>
      <p:sp>
        <p:nvSpPr>
          <p:cNvPr id="35" name="pl2-kicker"/>
          <p:cNvSpPr txBox="1"/>
          <p:nvPr/>
        </p:nvSpPr>
        <p:spPr>
          <a:xfrm>
            <a:off x="12788900" y="2603500"/>
            <a:ext cx="16510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Profit </a:t>
            </a:r>
            <a:r>
              <a:rPr lang="en-US" altLang="zh-CN" sz="1400" noProof="1">
                <a:solidFill>
                  <a:srgbClr val="666666"/>
                </a:solidFill>
                <a:latin typeface="Arial"/>
                <a:ea typeface="楷体"/>
              </a:rPr>
              <a:t>CR</a:t>
            </a:r>
            <a:endParaRPr lang="en-US" sz="1400" noProof="1"/>
          </a:p>
        </p:txBody>
      </p:sp>
      <p:sp>
        <p:nvSpPr>
          <p:cNvPr id="36" name="pl2-title"/>
          <p:cNvSpPr txBox="1"/>
          <p:nvPr/>
        </p:nvSpPr>
        <p:spPr>
          <a:xfrm>
            <a:off x="12230100" y="3048000"/>
            <a:ext cx="2209800" cy="2540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Even more concentrated</a:t>
            </a:r>
            <a:endParaRPr lang="en-US" sz="1600" noProof="1"/>
          </a:p>
        </p:txBody>
      </p:sp>
      <p:sp>
        <p:nvSpPr>
          <p:cNvPr id="37" name="pl2-rule"/>
          <p:cNvSpPr/>
          <p:nvPr/>
        </p:nvSpPr>
        <p:spPr>
          <a:xfrm>
            <a:off x="12230100" y="3403600"/>
            <a:ext cx="2209800" cy="10160"/>
          </a:xfrm>
          <a:prstGeom prst="rect">
            <a:avLst/>
          </a:prstGeom>
          <a:solidFill>
            <a:srgbClr val="CCCCCC"/>
          </a:solidFill>
          <a:ln>
            <a:noFill/>
          </a:ln>
        </p:spPr>
        <p:txBody>
          <a:bodyPr/>
          <a:lstStyle/>
          <a:p>
            <a:endParaRPr lang="zh-CN" altLang="en-US"/>
          </a:p>
        </p:txBody>
      </p:sp>
      <p:sp>
        <p:nvSpPr>
          <p:cNvPr id="38" name="pl2-numeral"/>
          <p:cNvSpPr txBox="1"/>
          <p:nvPr/>
        </p:nvSpPr>
        <p:spPr>
          <a:xfrm>
            <a:off x="12230100" y="3556000"/>
            <a:ext cx="2209800" cy="431800"/>
          </a:xfrm>
          <a:prstGeom prst="rect">
            <a:avLst/>
          </a:prstGeom>
          <a:noFill/>
          <a:ln>
            <a:noFill/>
          </a:ln>
        </p:spPr>
        <p:txBody>
          <a:bodyPr wrap="none" lIns="0" tIns="0" rIns="0" bIns="0" rtlCol="0" anchor="t"/>
          <a:lstStyle/>
          <a:p>
            <a:pPr algn="l">
              <a:lnSpc>
                <a:spcPts val="3388"/>
              </a:lnSpc>
            </a:pPr>
            <a:r>
              <a:rPr lang="en-US" sz="2800" b="1" noProof="1">
                <a:solidFill>
                  <a:srgbClr val="051C2C"/>
                </a:solidFill>
                <a:latin typeface="Georgia"/>
                <a:ea typeface="楷体"/>
              </a:rPr>
              <a:t>≈90%</a:t>
            </a:r>
            <a:r>
              <a:rPr lang="en-US" sz="2800" b="1" baseline="30000" noProof="1">
                <a:solidFill>
                  <a:srgbClr val="051C2C"/>
                </a:solidFill>
                <a:latin typeface="Georgia"/>
                <a:ea typeface="楷体"/>
              </a:rPr>
              <a:t>2</a:t>
            </a:r>
            <a:endParaRPr lang="en-US" sz="2800" noProof="1"/>
          </a:p>
        </p:txBody>
      </p:sp>
      <p:sp>
        <p:nvSpPr>
          <p:cNvPr id="39" name="pl2-desc"/>
          <p:cNvSpPr txBox="1"/>
          <p:nvPr/>
        </p:nvSpPr>
        <p:spPr>
          <a:xfrm>
            <a:off x="12230100" y="4089400"/>
            <a:ext cx="2209800" cy="965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2025: contributed ~90% of A-share battery-sector profit; 1Q26: 97.5% of the chain's net cash at CATL</a:t>
            </a:r>
            <a:endParaRPr lang="en-US" sz="1400" noProof="1"/>
          </a:p>
        </p:txBody>
      </p:sp>
      <p:sp>
        <p:nvSpPr>
          <p:cNvPr id="40" name="pl2-chart-title"/>
          <p:cNvSpPr txBox="1"/>
          <p:nvPr/>
        </p:nvSpPr>
        <p:spPr>
          <a:xfrm>
            <a:off x="12255500" y="5257800"/>
            <a:ext cx="2184400" cy="2032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Concentration (%)</a:t>
            </a:r>
            <a:endParaRPr lang="en-US" sz="1400" noProof="1"/>
          </a:p>
        </p:txBody>
      </p:sp>
      <p:graphicFrame>
        <p:nvGraphicFramePr>
          <p:cNvPr id="41" name="pl2-chart"/>
          <p:cNvGraphicFramePr/>
          <p:nvPr/>
        </p:nvGraphicFramePr>
        <p:xfrm>
          <a:off x="12230100" y="5750683"/>
          <a:ext cx="2209800" cy="2844800"/>
        </p:xfrm>
        <a:graphic>
          <a:graphicData uri="http://schemas.openxmlformats.org/drawingml/2006/chart">
            <c:chart xmlns:c="http://schemas.openxmlformats.org/drawingml/2006/chart" xmlns:r="http://schemas.openxmlformats.org/officeDocument/2006/relationships" r:id="rId5"/>
          </a:graphicData>
        </a:graphic>
      </p:graphicFrame>
      <p:sp>
        <p:nvSpPr>
          <p:cNvPr id="42" name="pl3-bg"/>
          <p:cNvSpPr/>
          <p:nvPr/>
        </p:nvSpPr>
        <p:spPr>
          <a:xfrm>
            <a:off x="14871700" y="2311400"/>
            <a:ext cx="2616200" cy="6705600"/>
          </a:xfrm>
          <a:prstGeom prst="rect">
            <a:avLst/>
          </a:prstGeom>
          <a:solidFill>
            <a:srgbClr val="F2F2F2"/>
          </a:solidFill>
          <a:ln>
            <a:noFill/>
          </a:ln>
        </p:spPr>
        <p:txBody>
          <a:bodyPr/>
          <a:lstStyle/>
          <a:p>
            <a:endParaRPr lang="zh-CN" altLang="en-US"/>
          </a:p>
        </p:txBody>
      </p:sp>
      <p:sp>
        <p:nvSpPr>
          <p:cNvPr id="43" name="pl3-tint"/>
          <p:cNvSpPr/>
          <p:nvPr/>
        </p:nvSpPr>
        <p:spPr>
          <a:xfrm>
            <a:off x="15074900" y="2489200"/>
            <a:ext cx="457200" cy="457200"/>
          </a:xfrm>
          <a:prstGeom prst="ellipse">
            <a:avLst/>
          </a:prstGeom>
          <a:solidFill>
            <a:srgbClr val="E3F2FD"/>
          </a:solidFill>
          <a:ln>
            <a:noFill/>
          </a:ln>
        </p:spPr>
        <p:txBody>
          <a:bodyPr/>
          <a:lstStyle/>
          <a:p>
            <a:endParaRPr lang="zh-CN" altLang="en-US"/>
          </a:p>
        </p:txBody>
      </p:sp>
      <p:sp>
        <p:nvSpPr>
          <p:cNvPr id="44" name="pl3-kicker"/>
          <p:cNvSpPr txBox="1"/>
          <p:nvPr/>
        </p:nvSpPr>
        <p:spPr>
          <a:xfrm>
            <a:off x="15633700" y="2603500"/>
            <a:ext cx="16510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Net profit gap</a:t>
            </a:r>
            <a:endParaRPr lang="en-US" sz="1400" noProof="1"/>
          </a:p>
        </p:txBody>
      </p:sp>
      <p:sp>
        <p:nvSpPr>
          <p:cNvPr id="45" name="pl3-title"/>
          <p:cNvSpPr txBox="1"/>
          <p:nvPr/>
        </p:nvSpPr>
        <p:spPr>
          <a:xfrm>
            <a:off x="15074900" y="3048000"/>
            <a:ext cx="2209800" cy="254000"/>
          </a:xfrm>
          <a:prstGeom prst="rect">
            <a:avLst/>
          </a:prstGeom>
          <a:noFill/>
          <a:ln>
            <a:noFill/>
          </a:ln>
        </p:spPr>
        <p:txBody>
          <a:bodyPr wrap="none" lIns="0" tIns="0" rIns="0" bIns="0" rtlCol="0" anchor="t"/>
          <a:lstStyle/>
          <a:p>
            <a:pPr algn="l">
              <a:lnSpc>
                <a:spcPts val="2323"/>
              </a:lnSpc>
            </a:pPr>
            <a:r>
              <a:rPr lang="en-US" altLang="zh-CN" sz="1600" b="1" noProof="1">
                <a:solidFill>
                  <a:srgbClr val="051C2C"/>
                </a:solidFill>
                <a:latin typeface="Arial"/>
                <a:ea typeface="楷体"/>
              </a:rPr>
              <a:t>UE</a:t>
            </a:r>
            <a:r>
              <a:rPr lang="zh-CN" altLang="en-US" sz="1600" b="1" noProof="1">
                <a:solidFill>
                  <a:srgbClr val="051C2C"/>
                </a:solidFill>
                <a:latin typeface="Arial"/>
                <a:ea typeface="楷体"/>
              </a:rPr>
              <a:t> </a:t>
            </a:r>
            <a:r>
              <a:rPr lang="en-US" sz="1600" b="1" noProof="1">
                <a:solidFill>
                  <a:srgbClr val="051C2C"/>
                </a:solidFill>
                <a:latin typeface="Arial"/>
                <a:ea typeface="楷体"/>
              </a:rPr>
              <a:t>gap 2.8-23x</a:t>
            </a:r>
            <a:r>
              <a:rPr lang="en-US" sz="1600" b="1" baseline="30000" noProof="1">
                <a:solidFill>
                  <a:srgbClr val="051C2C"/>
                </a:solidFill>
                <a:latin typeface="Arial"/>
                <a:ea typeface="楷体"/>
              </a:rPr>
              <a:t>3</a:t>
            </a:r>
            <a:endParaRPr lang="en-US" sz="1600" noProof="1"/>
          </a:p>
        </p:txBody>
      </p:sp>
      <p:sp>
        <p:nvSpPr>
          <p:cNvPr id="46" name="pl3-rule"/>
          <p:cNvSpPr/>
          <p:nvPr/>
        </p:nvSpPr>
        <p:spPr>
          <a:xfrm>
            <a:off x="15074900" y="3403600"/>
            <a:ext cx="2209800" cy="10160"/>
          </a:xfrm>
          <a:prstGeom prst="rect">
            <a:avLst/>
          </a:prstGeom>
          <a:solidFill>
            <a:srgbClr val="CCCCCC"/>
          </a:solidFill>
          <a:ln>
            <a:noFill/>
          </a:ln>
        </p:spPr>
        <p:txBody>
          <a:bodyPr/>
          <a:lstStyle/>
          <a:p>
            <a:endParaRPr lang="zh-CN" altLang="en-US"/>
          </a:p>
        </p:txBody>
      </p:sp>
      <p:sp>
        <p:nvSpPr>
          <p:cNvPr id="47" name="pl3-numeral"/>
          <p:cNvSpPr txBox="1"/>
          <p:nvPr/>
        </p:nvSpPr>
        <p:spPr>
          <a:xfrm>
            <a:off x="15074900" y="3556000"/>
            <a:ext cx="2209800" cy="431800"/>
          </a:xfrm>
          <a:prstGeom prst="rect">
            <a:avLst/>
          </a:prstGeom>
          <a:noFill/>
          <a:ln>
            <a:noFill/>
          </a:ln>
        </p:spPr>
        <p:txBody>
          <a:bodyPr wrap="none" lIns="0" tIns="0" rIns="0" bIns="0" rtlCol="0" anchor="t"/>
          <a:lstStyle/>
          <a:p>
            <a:pPr algn="l">
              <a:lnSpc>
                <a:spcPts val="3388"/>
              </a:lnSpc>
            </a:pPr>
            <a:r>
              <a:rPr lang="en-US" sz="2800" b="1" noProof="1">
                <a:solidFill>
                  <a:srgbClr val="051C2C"/>
                </a:solidFill>
                <a:latin typeface="Georgia"/>
                <a:ea typeface="楷体"/>
              </a:rPr>
              <a:t>0.07</a:t>
            </a:r>
            <a:endParaRPr lang="en-US" sz="2800" noProof="1"/>
          </a:p>
        </p:txBody>
      </p:sp>
      <p:sp>
        <p:nvSpPr>
          <p:cNvPr id="48" name="pl3-desc"/>
          <p:cNvSpPr txBox="1"/>
          <p:nvPr/>
        </p:nvSpPr>
        <p:spPr>
          <a:xfrm>
            <a:off x="15074900" y="4089400"/>
            <a:ext cx="2209800" cy="965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Soochow: CATL 2Q26 RMB0.07/Wh = RMB70/kWh; peers 3-25 — share No.2 ≠ profit No.2</a:t>
            </a:r>
            <a:endParaRPr lang="en-US" sz="1400" noProof="1"/>
          </a:p>
        </p:txBody>
      </p:sp>
      <p:sp>
        <p:nvSpPr>
          <p:cNvPr id="49" name="pl3-chart-title"/>
          <p:cNvSpPr txBox="1"/>
          <p:nvPr/>
        </p:nvSpPr>
        <p:spPr>
          <a:xfrm>
            <a:off x="15100300" y="5257800"/>
            <a:ext cx="2184400" cy="2032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Unit net profit (RMB/kWh)</a:t>
            </a:r>
            <a:endParaRPr lang="en-US" sz="1400" noProof="1"/>
          </a:p>
        </p:txBody>
      </p:sp>
      <p:graphicFrame>
        <p:nvGraphicFramePr>
          <p:cNvPr id="50" name="pl3-chart"/>
          <p:cNvGraphicFramePr/>
          <p:nvPr/>
        </p:nvGraphicFramePr>
        <p:xfrm>
          <a:off x="15074900" y="5780736"/>
          <a:ext cx="2209800" cy="2921000"/>
        </p:xfrm>
        <a:graphic>
          <a:graphicData uri="http://schemas.openxmlformats.org/drawingml/2006/chart">
            <c:chart xmlns:c="http://schemas.openxmlformats.org/drawingml/2006/chart" xmlns:r="http://schemas.openxmlformats.org/officeDocument/2006/relationships" r:id="rId6"/>
          </a:graphicData>
        </a:graphic>
      </p:graphicFrame>
      <p:sp>
        <p:nvSpPr>
          <p:cNvPr id="51"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Share is on SNE's global EV battery installation caliber (relayed via Soochow, as of Aug 31, 2026, released by SNE 10/2); 2024/2025 on SNE annual caliber; domestic on CABIA caliber. 2. Profit concentration: CATL contributed ~90% of battery-sector profit in 2025 (Soochow); 1Q26 chain cash on hand minus short-term borrowings RMB320.1bn, of which CATL RMB312.1bn (97.5%, institutional caliber). 3. Unit net profit: CATL RMB0.07/Wh and the second-tier figures are both on Soochow's 2Q26 caliber (Soochow quarterly table 9/5); Macquarie's NP-attributable÷sales caliber puts CATL at 0.097 — not mixed into this chart. Domestic Jan-Sep share 44.16% (CABIA, October; caliber to be reconciled with the earlier 44.7%); SNE Jan-Sep not released as of 10/21.</a:t>
            </a:r>
            <a:endParaRPr lang="en-US" sz="1200" noProof="1"/>
          </a:p>
        </p:txBody>
      </p:sp>
      <p:sp>
        <p:nvSpPr>
          <p:cNvPr id="52"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53"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SNE, CABIA (relayed via Soochow et al.), Soochow Securities, as of Oct 21, 2026</a:t>
            </a:r>
            <a:endParaRPr lang="en-US" sz="1400" noProof="1"/>
          </a:p>
        </p:txBody>
      </p:sp>
      <p:sp>
        <p:nvSpPr>
          <p:cNvPr id="54"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55"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26</a:t>
            </a:r>
            <a:endParaRPr lang="en-US" sz="1400" noProof="1"/>
          </a:p>
        </p:txBody>
      </p:sp>
      <p:pic>
        <p:nvPicPr>
          <p:cNvPr id="56" name="ic-s16-0"/>
          <p:cNvPicPr/>
          <p:nvPr/>
        </p:nvPicPr>
        <p:blipFill>
          <a:blip>
            <a:extLst>
              <a:ext uri="{96DAC541-7B7A-43D3-8B79-37D633B846F1}">
                <asvg:svgBlip xmlns:asvg="http://schemas.microsoft.com/office/drawing/2016/SVG/main" r:embed="rId7"/>
              </a:ext>
            </a:extLst>
          </a:blip>
          <a:stretch>
            <a:fillRect/>
          </a:stretch>
        </p:blipFill>
        <p:spPr>
          <a:xfrm>
            <a:off x="9499600" y="2603500"/>
            <a:ext cx="228600" cy="228600"/>
          </a:xfrm>
          <a:prstGeom prst="rect">
            <a:avLst/>
          </a:prstGeom>
          <a:ln>
            <a:noFill/>
          </a:ln>
        </p:spPr>
      </p:pic>
      <p:pic>
        <p:nvPicPr>
          <p:cNvPr id="57" name="ic-s16-1"/>
          <p:cNvPicPr/>
          <p:nvPr/>
        </p:nvPicPr>
        <p:blipFill>
          <a:blip>
            <a:extLst>
              <a:ext uri="{96DAC541-7B7A-43D3-8B79-37D633B846F1}">
                <asvg:svgBlip xmlns:asvg="http://schemas.microsoft.com/office/drawing/2016/SVG/main" r:embed="rId8"/>
              </a:ext>
            </a:extLst>
          </a:blip>
          <a:stretch>
            <a:fillRect/>
          </a:stretch>
        </p:blipFill>
        <p:spPr>
          <a:xfrm>
            <a:off x="12344400" y="2603500"/>
            <a:ext cx="228600" cy="228600"/>
          </a:xfrm>
          <a:prstGeom prst="rect">
            <a:avLst/>
          </a:prstGeom>
          <a:ln>
            <a:noFill/>
          </a:ln>
        </p:spPr>
      </p:pic>
      <p:pic>
        <p:nvPicPr>
          <p:cNvPr id="58" name="ic-s16-2"/>
          <p:cNvPicPr/>
          <p:nvPr/>
        </p:nvPicPr>
        <p:blipFill>
          <a:blip>
            <a:extLst>
              <a:ext uri="{96DAC541-7B7A-43D3-8B79-37D633B846F1}">
                <asvg:svgBlip xmlns:asvg="http://schemas.microsoft.com/office/drawing/2016/SVG/main" r:embed="rId9"/>
              </a:ext>
            </a:extLst>
          </a:blip>
          <a:stretch>
            <a:fillRect/>
          </a:stretch>
        </p:blipFill>
        <p:spPr>
          <a:xfrm>
            <a:off x="15189200" y="2603500"/>
            <a:ext cx="228600" cy="228600"/>
          </a:xfrm>
          <a:prstGeom prst="rect">
            <a:avLst/>
          </a:prstGeom>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04 Industry &amp; Competition › ESS Share</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ESS share on like-for-like caliber 25.6%→27.1% (+1.5pct): volume-driven share recovery, GPM still above EV battery</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Absolute volume 125GWh still No.1 (SNE 1H26), GPM 23.96%, firm large orders 35-54GWh in hand</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chart-title"/>
          <p:cNvSpPr txBox="1"/>
          <p:nvPr/>
        </p:nvSpPr>
        <p:spPr>
          <a:xfrm>
            <a:off x="825500" y="1949450"/>
            <a:ext cx="6350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ESS battery share: SNE shipment caliber</a:t>
            </a:r>
            <a:r>
              <a:rPr lang="en-US" sz="1800" b="1" baseline="30000" noProof="1">
                <a:solidFill>
                  <a:srgbClr val="051C2C"/>
                </a:solidFill>
                <a:latin typeface="Arial"/>
                <a:ea typeface="楷体"/>
              </a:rPr>
              <a:t>1</a:t>
            </a:r>
            <a:endParaRPr lang="en-US" sz="1800" noProof="1"/>
          </a:p>
        </p:txBody>
      </p:sp>
      <p:sp>
        <p:nvSpPr>
          <p:cNvPr id="7" name="lbl-unit"/>
          <p:cNvSpPr txBox="1"/>
          <p:nvPr/>
        </p:nvSpPr>
        <p:spPr>
          <a:xfrm>
            <a:off x="825500" y="2362200"/>
            <a:ext cx="762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a:t>
            </a:r>
            <a:endParaRPr lang="en-US" sz="1400" noProof="1"/>
          </a:p>
        </p:txBody>
      </p:sp>
      <p:graphicFrame>
        <p:nvGraphicFramePr>
          <p:cNvPr id="8" name="chart-ess-share"/>
          <p:cNvGraphicFramePr/>
          <p:nvPr/>
        </p:nvGraphicFramePr>
        <p:xfrm>
          <a:off x="800100" y="2311400"/>
          <a:ext cx="7112000"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9" name="strip-rule-top"/>
          <p:cNvSpPr/>
          <p:nvPr/>
        </p:nvSpPr>
        <p:spPr>
          <a:xfrm>
            <a:off x="800100" y="6794500"/>
            <a:ext cx="7112000" cy="10160"/>
          </a:xfrm>
          <a:prstGeom prst="rect">
            <a:avLst/>
          </a:prstGeom>
          <a:solidFill>
            <a:srgbClr val="CCCCCC"/>
          </a:solidFill>
          <a:ln>
            <a:noFill/>
          </a:ln>
        </p:spPr>
        <p:txBody>
          <a:bodyPr/>
          <a:lstStyle/>
          <a:p>
            <a:endParaRPr lang="zh-CN" altLang="en-US"/>
          </a:p>
        </p:txBody>
      </p:sp>
      <p:sp>
        <p:nvSpPr>
          <p:cNvPr id="10" name="strip-rule-bottom"/>
          <p:cNvSpPr/>
          <p:nvPr/>
        </p:nvSpPr>
        <p:spPr>
          <a:xfrm>
            <a:off x="800100" y="7823200"/>
            <a:ext cx="7112000" cy="10160"/>
          </a:xfrm>
          <a:prstGeom prst="rect">
            <a:avLst/>
          </a:prstGeom>
          <a:solidFill>
            <a:srgbClr val="CCCCCC"/>
          </a:solidFill>
          <a:ln>
            <a:noFill/>
          </a:ln>
        </p:spPr>
        <p:txBody>
          <a:bodyPr/>
          <a:lstStyle/>
          <a:p>
            <a:endParaRPr lang="zh-CN" altLang="en-US"/>
          </a:p>
        </p:txBody>
      </p:sp>
      <p:sp>
        <p:nvSpPr>
          <p:cNvPr id="11" name="strip-vrule-255"/>
          <p:cNvSpPr/>
          <p:nvPr/>
        </p:nvSpPr>
        <p:spPr>
          <a:xfrm>
            <a:off x="3162300" y="6896100"/>
            <a:ext cx="10160" cy="825500"/>
          </a:xfrm>
          <a:prstGeom prst="rect">
            <a:avLst/>
          </a:prstGeom>
          <a:solidFill>
            <a:srgbClr val="CCCCCC"/>
          </a:solidFill>
          <a:ln>
            <a:noFill/>
          </a:ln>
        </p:spPr>
        <p:txBody>
          <a:bodyPr/>
          <a:lstStyle/>
          <a:p>
            <a:endParaRPr lang="zh-CN" altLang="en-US"/>
          </a:p>
        </p:txBody>
      </p:sp>
      <p:sp>
        <p:nvSpPr>
          <p:cNvPr id="12" name="strip-vrule-442"/>
          <p:cNvSpPr/>
          <p:nvPr/>
        </p:nvSpPr>
        <p:spPr>
          <a:xfrm>
            <a:off x="5537200" y="6896100"/>
            <a:ext cx="10160" cy="825500"/>
          </a:xfrm>
          <a:prstGeom prst="rect">
            <a:avLst/>
          </a:prstGeom>
          <a:solidFill>
            <a:srgbClr val="CCCCCC"/>
          </a:solidFill>
          <a:ln>
            <a:noFill/>
          </a:ln>
        </p:spPr>
        <p:txBody>
          <a:bodyPr/>
          <a:lstStyle/>
          <a:p>
            <a:endParaRPr lang="zh-CN" altLang="en-US"/>
          </a:p>
        </p:txBody>
      </p:sp>
      <p:sp>
        <p:nvSpPr>
          <p:cNvPr id="13" name="strip-kicker-1"/>
          <p:cNvSpPr txBox="1"/>
          <p:nvPr/>
        </p:nvSpPr>
        <p:spPr>
          <a:xfrm>
            <a:off x="863600" y="6906260"/>
            <a:ext cx="22352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ESS shipments</a:t>
            </a:r>
            <a:endParaRPr lang="en-US" sz="1400" noProof="1"/>
          </a:p>
        </p:txBody>
      </p:sp>
      <p:sp>
        <p:nvSpPr>
          <p:cNvPr id="14" name="strip-num-1"/>
          <p:cNvSpPr txBox="1"/>
          <p:nvPr/>
        </p:nvSpPr>
        <p:spPr>
          <a:xfrm>
            <a:off x="863600" y="7134860"/>
            <a:ext cx="2235200" cy="283210"/>
          </a:xfrm>
          <a:prstGeom prst="rect">
            <a:avLst/>
          </a:prstGeom>
          <a:noFill/>
          <a:ln>
            <a:noFill/>
          </a:ln>
        </p:spPr>
        <p:txBody>
          <a:bodyPr wrap="none" lIns="0" tIns="0" rIns="0" bIns="0" rtlCol="0" anchor="t"/>
          <a:lstStyle/>
          <a:p>
            <a:pPr algn="l">
              <a:lnSpc>
                <a:spcPts val="2904"/>
              </a:lnSpc>
            </a:pPr>
            <a:r>
              <a:rPr lang="en-US" sz="2400" b="1" noProof="1">
                <a:solidFill>
                  <a:srgbClr val="051C2C"/>
                </a:solidFill>
                <a:latin typeface="Georgia"/>
                <a:ea typeface="楷体"/>
              </a:rPr>
              <a:t>125GWh</a:t>
            </a:r>
            <a:endParaRPr lang="en-US" sz="2400" noProof="1"/>
          </a:p>
        </p:txBody>
      </p:sp>
      <p:sp>
        <p:nvSpPr>
          <p:cNvPr id="15" name="strip-sub-1"/>
          <p:cNvSpPr txBox="1"/>
          <p:nvPr/>
        </p:nvSpPr>
        <p:spPr>
          <a:xfrm>
            <a:off x="863600" y="7467600"/>
            <a:ext cx="2235200" cy="18796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1H26; 110GWh in 2024</a:t>
            </a:r>
            <a:r>
              <a:rPr lang="en-US" sz="1400" baseline="30000" noProof="1">
                <a:solidFill>
                  <a:srgbClr val="666666"/>
                </a:solidFill>
                <a:latin typeface="Arial"/>
                <a:ea typeface="楷体"/>
              </a:rPr>
              <a:t>2</a:t>
            </a:r>
            <a:endParaRPr lang="en-US" sz="1400" noProof="1"/>
          </a:p>
        </p:txBody>
      </p:sp>
      <p:sp>
        <p:nvSpPr>
          <p:cNvPr id="16" name="strip-kicker-2"/>
          <p:cNvSpPr txBox="1"/>
          <p:nvPr/>
        </p:nvSpPr>
        <p:spPr>
          <a:xfrm>
            <a:off x="3238500" y="6906260"/>
            <a:ext cx="22352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Industry CR10</a:t>
            </a:r>
            <a:endParaRPr lang="en-US" sz="1400" noProof="1"/>
          </a:p>
        </p:txBody>
      </p:sp>
      <p:sp>
        <p:nvSpPr>
          <p:cNvPr id="17" name="strip-num-2"/>
          <p:cNvSpPr txBox="1"/>
          <p:nvPr/>
        </p:nvSpPr>
        <p:spPr>
          <a:xfrm>
            <a:off x="3238500" y="7134860"/>
            <a:ext cx="2235200" cy="283210"/>
          </a:xfrm>
          <a:prstGeom prst="rect">
            <a:avLst/>
          </a:prstGeom>
          <a:noFill/>
          <a:ln>
            <a:noFill/>
          </a:ln>
        </p:spPr>
        <p:txBody>
          <a:bodyPr wrap="none" lIns="0" tIns="0" rIns="0" bIns="0" rtlCol="0" anchor="t"/>
          <a:lstStyle/>
          <a:p>
            <a:pPr algn="l">
              <a:lnSpc>
                <a:spcPts val="2904"/>
              </a:lnSpc>
            </a:pPr>
            <a:r>
              <a:rPr lang="en-US" sz="2400" b="1" noProof="1">
                <a:solidFill>
                  <a:srgbClr val="051C2C"/>
                </a:solidFill>
                <a:latin typeface="Georgia"/>
                <a:ea typeface="楷体"/>
              </a:rPr>
              <a:t>92.0→82.3%</a:t>
            </a:r>
            <a:endParaRPr lang="en-US" sz="2400" noProof="1"/>
          </a:p>
        </p:txBody>
      </p:sp>
      <p:sp>
        <p:nvSpPr>
          <p:cNvPr id="18" name="strip-sub-2"/>
          <p:cNvSpPr txBox="1"/>
          <p:nvPr/>
        </p:nvSpPr>
        <p:spPr>
          <a:xfrm>
            <a:off x="3238500" y="7467600"/>
            <a:ext cx="2235200" cy="18796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2023→1H26 (%)</a:t>
            </a:r>
            <a:endParaRPr lang="en-US" sz="1400" noProof="1"/>
          </a:p>
        </p:txBody>
      </p:sp>
      <p:sp>
        <p:nvSpPr>
          <p:cNvPr id="19" name="strip-kicker-3"/>
          <p:cNvSpPr txBox="1"/>
          <p:nvPr/>
        </p:nvSpPr>
        <p:spPr>
          <a:xfrm>
            <a:off x="5613400" y="6906260"/>
            <a:ext cx="22352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ESS GPM</a:t>
            </a:r>
            <a:endParaRPr lang="en-US" sz="1400" noProof="1"/>
          </a:p>
        </p:txBody>
      </p:sp>
      <p:sp>
        <p:nvSpPr>
          <p:cNvPr id="20" name="strip-num-3"/>
          <p:cNvSpPr txBox="1"/>
          <p:nvPr/>
        </p:nvSpPr>
        <p:spPr>
          <a:xfrm>
            <a:off x="5613400" y="7134860"/>
            <a:ext cx="2235200" cy="283210"/>
          </a:xfrm>
          <a:prstGeom prst="rect">
            <a:avLst/>
          </a:prstGeom>
          <a:noFill/>
          <a:ln>
            <a:noFill/>
          </a:ln>
        </p:spPr>
        <p:txBody>
          <a:bodyPr wrap="none" lIns="0" tIns="0" rIns="0" bIns="0" rtlCol="0" anchor="t"/>
          <a:lstStyle/>
          <a:p>
            <a:pPr algn="l">
              <a:lnSpc>
                <a:spcPts val="2904"/>
              </a:lnSpc>
            </a:pPr>
            <a:r>
              <a:rPr lang="en-US" sz="2400" b="1" noProof="1">
                <a:solidFill>
                  <a:srgbClr val="051C2C"/>
                </a:solidFill>
                <a:latin typeface="Georgia"/>
                <a:ea typeface="楷体"/>
              </a:rPr>
              <a:t>23.96%</a:t>
            </a:r>
            <a:endParaRPr lang="en-US" sz="2400" noProof="1"/>
          </a:p>
        </p:txBody>
      </p:sp>
      <p:sp>
        <p:nvSpPr>
          <p:cNvPr id="21" name="strip-sub-3"/>
          <p:cNvSpPr txBox="1"/>
          <p:nvPr/>
        </p:nvSpPr>
        <p:spPr>
          <a:xfrm>
            <a:off x="5613400" y="7467600"/>
            <a:ext cx="2235200" cy="18796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1H26; 26.71% FY2025</a:t>
            </a:r>
            <a:endParaRPr lang="en-US" sz="1400" noProof="1"/>
          </a:p>
        </p:txBody>
      </p:sp>
      <p:sp>
        <p:nvSpPr>
          <p:cNvPr id="22" name="box-hold"/>
          <p:cNvSpPr/>
          <p:nvPr/>
        </p:nvSpPr>
        <p:spPr>
          <a:xfrm>
            <a:off x="800100" y="8026400"/>
            <a:ext cx="7112000" cy="990600"/>
          </a:xfrm>
          <a:prstGeom prst="rect">
            <a:avLst/>
          </a:prstGeom>
          <a:noFill/>
          <a:ln w="9525">
            <a:solidFill>
              <a:srgbClr val="CCCCCC"/>
            </a:solidFill>
          </a:ln>
        </p:spPr>
        <p:txBody>
          <a:bodyPr/>
          <a:lstStyle/>
          <a:p>
            <a:endParaRPr lang="zh-CN" altLang="en-US"/>
          </a:p>
        </p:txBody>
      </p:sp>
      <p:sp>
        <p:nvSpPr>
          <p:cNvPr id="23" name="box-hold-t1"/>
          <p:cNvSpPr txBox="1"/>
          <p:nvPr/>
        </p:nvSpPr>
        <p:spPr>
          <a:xfrm>
            <a:off x="1026160" y="8127284"/>
            <a:ext cx="6654800" cy="61468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SNE like-for-like share +1.5pct (25.6%→27.1%); 125GWh No.1 (1H26); 36.5% = 2024 annual caliber, not comparable</a:t>
            </a:r>
            <a:endParaRPr lang="en-US" sz="1600" noProof="1"/>
          </a:p>
        </p:txBody>
      </p:sp>
      <p:sp>
        <p:nvSpPr>
          <p:cNvPr id="24" name="box-backlog"/>
          <p:cNvSpPr/>
          <p:nvPr/>
        </p:nvSpPr>
        <p:spPr>
          <a:xfrm>
            <a:off x="8166100" y="2311400"/>
            <a:ext cx="5867400" cy="2194560"/>
          </a:xfrm>
          <a:prstGeom prst="rect">
            <a:avLst/>
          </a:prstGeom>
          <a:noFill/>
          <a:ln w="9525">
            <a:solidFill>
              <a:srgbClr val="CCCCCC"/>
            </a:solidFill>
          </a:ln>
        </p:spPr>
        <p:txBody>
          <a:bodyPr/>
          <a:lstStyle/>
          <a:p>
            <a:endParaRPr lang="zh-CN" altLang="en-US"/>
          </a:p>
        </p:txBody>
      </p:sp>
      <p:sp>
        <p:nvSpPr>
          <p:cNvPr id="25" name="box-backlog-title"/>
          <p:cNvSpPr txBox="1"/>
          <p:nvPr/>
        </p:nvSpPr>
        <p:spPr>
          <a:xfrm>
            <a:off x="8801100" y="2527300"/>
            <a:ext cx="4826000" cy="234950"/>
          </a:xfrm>
          <a:prstGeom prst="rect">
            <a:avLst/>
          </a:prstGeom>
          <a:noFill/>
          <a:ln>
            <a:noFill/>
          </a:ln>
        </p:spPr>
        <p:txBody>
          <a:bodyPr wrap="none" lIns="0" tIns="0" rIns="0" bIns="0" rtlCol="0" anchor="t"/>
          <a:lstStyle/>
          <a:p>
            <a:pPr algn="l">
              <a:lnSpc>
                <a:spcPts val="2033"/>
              </a:lnSpc>
            </a:pPr>
            <a:r>
              <a:rPr lang="en-US" sz="1600" b="1" noProof="1">
                <a:solidFill>
                  <a:srgbClr val="051C2C"/>
                </a:solidFill>
                <a:latin typeface="Arial"/>
                <a:ea typeface="楷体"/>
              </a:rPr>
              <a:t>Backlog in hand: ~35-54GWh firm</a:t>
            </a:r>
            <a:r>
              <a:rPr lang="en-US" sz="1600" b="1" baseline="30000" noProof="1">
                <a:solidFill>
                  <a:srgbClr val="051C2C"/>
                </a:solidFill>
                <a:latin typeface="Arial"/>
                <a:ea typeface="楷体"/>
              </a:rPr>
              <a:t>3</a:t>
            </a:r>
            <a:endParaRPr lang="en-US" sz="1600" noProof="1"/>
          </a:p>
        </p:txBody>
      </p:sp>
      <p:sp>
        <p:nvSpPr>
          <p:cNvPr id="26" name="box-backlog-body"/>
          <p:cNvSpPr txBox="1"/>
          <p:nvPr/>
        </p:nvSpPr>
        <p:spPr>
          <a:xfrm>
            <a:off x="8369300" y="2946400"/>
            <a:ext cx="5461000" cy="1407159"/>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Nominal ~70GWh (Quinbrook 24 / Saudi 8+12 / Ford 20 etc.; Masdar 19 signed by Sungrow/BYD — excluded), firm ~35-54GWh ≈ 15-23% of 2026E shipments (estimates); No.1 on the system DC side; 314Ah +15-22% vs six months ago</a:t>
            </a:r>
            <a:endParaRPr lang="en-US" sz="1600" noProof="1"/>
          </a:p>
        </p:txBody>
      </p:sp>
      <p:sp>
        <p:nvSpPr>
          <p:cNvPr id="27" name="box-caliber"/>
          <p:cNvSpPr/>
          <p:nvPr/>
        </p:nvSpPr>
        <p:spPr>
          <a:xfrm>
            <a:off x="8166100" y="4572000"/>
            <a:ext cx="5867400" cy="1778000"/>
          </a:xfrm>
          <a:prstGeom prst="rect">
            <a:avLst/>
          </a:prstGeom>
          <a:noFill/>
          <a:ln w="9525">
            <a:solidFill>
              <a:srgbClr val="CCCCCC"/>
            </a:solidFill>
          </a:ln>
        </p:spPr>
        <p:txBody>
          <a:bodyPr/>
          <a:lstStyle/>
          <a:p>
            <a:endParaRPr lang="zh-CN" altLang="en-US"/>
          </a:p>
        </p:txBody>
      </p:sp>
      <p:sp>
        <p:nvSpPr>
          <p:cNvPr id="28" name="box-caliber-title"/>
          <p:cNvSpPr txBox="1"/>
          <p:nvPr/>
        </p:nvSpPr>
        <p:spPr>
          <a:xfrm>
            <a:off x="8801100" y="4787900"/>
            <a:ext cx="4826000" cy="234950"/>
          </a:xfrm>
          <a:prstGeom prst="rect">
            <a:avLst/>
          </a:prstGeom>
          <a:noFill/>
          <a:ln>
            <a:noFill/>
          </a:ln>
        </p:spPr>
        <p:txBody>
          <a:bodyPr wrap="none" lIns="0" tIns="0" rIns="0" bIns="0" rtlCol="0" anchor="t"/>
          <a:lstStyle/>
          <a:p>
            <a:pPr algn="l">
              <a:lnSpc>
                <a:spcPts val="2033"/>
              </a:lnSpc>
            </a:pPr>
            <a:r>
              <a:rPr lang="en-US" sz="1600" b="1" noProof="1">
                <a:solidFill>
                  <a:srgbClr val="051C2C"/>
                </a:solidFill>
                <a:latin typeface="Arial"/>
                <a:ea typeface="楷体"/>
              </a:rPr>
              <a:t>Conflicting calibers shown side by side</a:t>
            </a:r>
            <a:endParaRPr lang="en-US" sz="1600" noProof="1"/>
          </a:p>
        </p:txBody>
      </p:sp>
      <p:sp>
        <p:nvSpPr>
          <p:cNvPr id="29" name="box-caliber-body"/>
          <p:cNvSpPr txBox="1"/>
          <p:nvPr/>
        </p:nvSpPr>
        <p:spPr>
          <a:xfrm>
            <a:off x="8369300" y="5207000"/>
            <a:ext cx="5461000" cy="1016000"/>
          </a:xfrm>
          <a:prstGeom prst="rect">
            <a:avLst/>
          </a:prstGeom>
          <a:noFill/>
          <a:ln>
            <a:noFill/>
          </a:ln>
        </p:spPr>
        <p:txBody>
          <a:bodyPr wrap="square" lIns="0" tIns="0" rIns="0" bIns="0" rtlCol="0" anchor="t"/>
          <a:lstStyle/>
          <a:p>
            <a:pPr>
              <a:lnSpc>
                <a:spcPts val="2420"/>
              </a:lnSpc>
            </a:pPr>
            <a:r>
              <a:rPr lang="en-US" altLang="zh-CN" sz="1600" noProof="1">
                <a:solidFill>
                  <a:srgbClr val="333333"/>
                </a:solidFill>
                <a:latin typeface="Arial"/>
                <a:ea typeface="楷体"/>
              </a:rPr>
              <a:t>Soochow: 1H26 global 25.4%; Bernstein: China ESS YTD 22.4%; Sinolink: 20% (2025), 22% (1Q26); levels vary, direction consistent</a:t>
            </a:r>
            <a:endParaRPr lang="en-US" altLang="zh-CN" sz="1600" noProof="1"/>
          </a:p>
        </p:txBody>
      </p:sp>
      <p:sp>
        <p:nvSpPr>
          <p:cNvPr id="30" name="box-point"/>
          <p:cNvSpPr/>
          <p:nvPr/>
        </p:nvSpPr>
        <p:spPr>
          <a:xfrm>
            <a:off x="8166100" y="6553200"/>
            <a:ext cx="5867400" cy="2463800"/>
          </a:xfrm>
          <a:prstGeom prst="rect">
            <a:avLst/>
          </a:prstGeom>
          <a:noFill/>
          <a:ln w="9525">
            <a:solidFill>
              <a:srgbClr val="CCCCCC"/>
            </a:solidFill>
          </a:ln>
        </p:spPr>
        <p:txBody>
          <a:bodyPr/>
          <a:lstStyle/>
          <a:p>
            <a:endParaRPr lang="zh-CN" altLang="en-US"/>
          </a:p>
        </p:txBody>
      </p:sp>
      <p:sp>
        <p:nvSpPr>
          <p:cNvPr id="31" name="box-point-title"/>
          <p:cNvSpPr txBox="1"/>
          <p:nvPr/>
        </p:nvSpPr>
        <p:spPr>
          <a:xfrm>
            <a:off x="8801100" y="6769100"/>
            <a:ext cx="4826000" cy="234950"/>
          </a:xfrm>
          <a:prstGeom prst="rect">
            <a:avLst/>
          </a:prstGeom>
          <a:noFill/>
          <a:ln>
            <a:noFill/>
          </a:ln>
        </p:spPr>
        <p:txBody>
          <a:bodyPr wrap="none" lIns="0" tIns="0" rIns="0" bIns="0" rtlCol="0" anchor="t"/>
          <a:lstStyle/>
          <a:p>
            <a:pPr algn="l">
              <a:lnSpc>
                <a:spcPts val="2033"/>
              </a:lnSpc>
            </a:pPr>
            <a:r>
              <a:rPr lang="en-US" sz="1600" b="1" noProof="1">
                <a:solidFill>
                  <a:srgbClr val="051C2C"/>
                </a:solidFill>
                <a:latin typeface="Arial"/>
                <a:ea typeface="楷体"/>
              </a:rPr>
              <a:t>Read-across to the core divergence</a:t>
            </a:r>
            <a:endParaRPr lang="en-US" sz="1600" noProof="1"/>
          </a:p>
        </p:txBody>
      </p:sp>
      <p:sp>
        <p:nvSpPr>
          <p:cNvPr id="32" name="box-point-body"/>
          <p:cNvSpPr txBox="1"/>
          <p:nvPr/>
        </p:nvSpPr>
        <p:spPr>
          <a:xfrm>
            <a:off x="8369300" y="7162800"/>
            <a:ext cx="5461000" cy="1651000"/>
          </a:xfrm>
          <a:prstGeom prst="rect">
            <a:avLst/>
          </a:prstGeom>
          <a:noFill/>
          <a:ln>
            <a:noFill/>
          </a:ln>
        </p:spPr>
        <p:txBody>
          <a:bodyPr wrap="square" lIns="0" tIns="0" rIns="0" bIns="0" rtlCol="0" anchor="t"/>
          <a:lstStyle/>
          <a:p>
            <a:pPr>
              <a:lnSpc>
                <a:spcPts val="2420"/>
              </a:lnSpc>
            </a:pPr>
            <a:r>
              <a:rPr lang="en-US" altLang="zh-CN" sz="1600" noProof="1">
                <a:solidFill>
                  <a:srgbClr val="333333"/>
                </a:solidFill>
                <a:latin typeface="Arial"/>
                <a:ea typeface="楷体"/>
              </a:rPr>
              <a:t>Share recovered 1.5pct in 1H26, though CR10 fell 9.7pct since 2023 amid new entrants; GPM remains above EV battery, backed by large orders. 3Q26 unit net profit of 0.082 fell below RMB0.090, driven by low-price volume and tax burden; share data alone cannot judge profit quality</a:t>
            </a:r>
            <a:endParaRPr lang="en-US" altLang="zh-CN" sz="1600" noProof="1"/>
          </a:p>
        </p:txBody>
      </p:sp>
      <p:sp>
        <p:nvSpPr>
          <p:cNvPr id="33" name="panel"/>
          <p:cNvSpPr/>
          <p:nvPr/>
        </p:nvSpPr>
        <p:spPr>
          <a:xfrm>
            <a:off x="14287500" y="1885950"/>
            <a:ext cx="3200400" cy="7131050"/>
          </a:xfrm>
          <a:prstGeom prst="rect">
            <a:avLst/>
          </a:prstGeom>
          <a:solidFill>
            <a:srgbClr val="F2F2F2"/>
          </a:solidFill>
          <a:ln>
            <a:noFill/>
          </a:ln>
        </p:spPr>
        <p:txBody>
          <a:bodyPr/>
          <a:lstStyle/>
          <a:p>
            <a:endParaRPr lang="zh-CN" altLang="en-US"/>
          </a:p>
        </p:txBody>
      </p:sp>
      <p:sp>
        <p:nvSpPr>
          <p:cNvPr id="34" name="panel-kicker"/>
          <p:cNvSpPr txBox="1"/>
          <p:nvPr/>
        </p:nvSpPr>
        <p:spPr>
          <a:xfrm>
            <a:off x="14522450" y="2082800"/>
            <a:ext cx="27813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KEY TAKEAWAYS</a:t>
            </a:r>
            <a:endParaRPr lang="en-US" sz="1400" noProof="1"/>
          </a:p>
        </p:txBody>
      </p:sp>
      <p:sp>
        <p:nvSpPr>
          <p:cNvPr id="35" name="panel-rule-top"/>
          <p:cNvSpPr/>
          <p:nvPr/>
        </p:nvSpPr>
        <p:spPr>
          <a:xfrm>
            <a:off x="14497050" y="2353310"/>
            <a:ext cx="2781300" cy="10160"/>
          </a:xfrm>
          <a:prstGeom prst="rect">
            <a:avLst/>
          </a:prstGeom>
          <a:solidFill>
            <a:srgbClr val="000000"/>
          </a:solidFill>
          <a:ln>
            <a:noFill/>
          </a:ln>
        </p:spPr>
        <p:txBody>
          <a:bodyPr/>
          <a:lstStyle/>
          <a:p>
            <a:endParaRPr lang="zh-CN" altLang="en-US"/>
          </a:p>
        </p:txBody>
      </p:sp>
      <p:sp>
        <p:nvSpPr>
          <p:cNvPr id="36" name="panel-item-1"/>
          <p:cNvSpPr txBox="1"/>
          <p:nvPr/>
        </p:nvSpPr>
        <p:spPr>
          <a:xfrm>
            <a:off x="14433550" y="2844800"/>
            <a:ext cx="2990850" cy="1651000"/>
          </a:xfrm>
          <a:prstGeom prst="rect">
            <a:avLst/>
          </a:prstGeom>
          <a:noFill/>
          <a:ln>
            <a:noFill/>
          </a:ln>
        </p:spPr>
        <p:txBody>
          <a:bodyPr wrap="square" lIns="0" tIns="0" rIns="0" bIns="0" rtlCol="0" anchor="t"/>
          <a:lstStyle/>
          <a:p>
            <a:pPr algn="l">
              <a:lnSpc>
                <a:spcPts val="2033"/>
              </a:lnSpc>
            </a:pPr>
            <a:r>
              <a:rPr lang="en-US" sz="1400" noProof="1">
                <a:solidFill>
                  <a:srgbClr val="051C2C"/>
                </a:solidFill>
                <a:latin typeface="Arial"/>
                <a:ea typeface="楷体"/>
              </a:rPr>
              <a:t>• </a:t>
            </a:r>
            <a:r>
              <a:rPr lang="en-US" sz="1600" b="1" noProof="1">
                <a:solidFill>
                  <a:srgbClr val="051C2C"/>
                </a:solidFill>
                <a:latin typeface="Arial"/>
                <a:ea typeface="楷体"/>
              </a:rPr>
              <a:t>Share recovered on like-for-like caliber</a:t>
            </a:r>
            <a:endParaRPr lang="en-US" sz="1600" noProof="1"/>
          </a:p>
          <a:p>
            <a:pPr marL="203200" algn="l">
              <a:lnSpc>
                <a:spcPts val="2033"/>
              </a:lnSpc>
              <a:spcBef>
                <a:spcPts val="600"/>
              </a:spcBef>
            </a:pPr>
            <a:r>
              <a:rPr lang="en-US" sz="1400" noProof="1">
                <a:solidFill>
                  <a:srgbClr val="333333"/>
                </a:solidFill>
                <a:latin typeface="Arial"/>
                <a:ea typeface="楷体"/>
              </a:rPr>
              <a:t>SNE 1H like-for-like share 25.6%→27.1% (+1.5pct); 125GWh No.1; CR10 92.0→82.3%</a:t>
            </a:r>
            <a:endParaRPr lang="en-US" sz="1600" noProof="1"/>
          </a:p>
        </p:txBody>
      </p:sp>
      <p:sp>
        <p:nvSpPr>
          <p:cNvPr id="37" name="panel-sep-1"/>
          <p:cNvSpPr/>
          <p:nvPr/>
        </p:nvSpPr>
        <p:spPr>
          <a:xfrm>
            <a:off x="14497050" y="4629150"/>
            <a:ext cx="2781300" cy="10160"/>
          </a:xfrm>
          <a:prstGeom prst="rect">
            <a:avLst/>
          </a:prstGeom>
          <a:solidFill>
            <a:srgbClr val="CCCCCC"/>
          </a:solidFill>
          <a:ln>
            <a:noFill/>
          </a:ln>
        </p:spPr>
        <p:txBody>
          <a:bodyPr/>
          <a:lstStyle/>
          <a:p>
            <a:endParaRPr lang="zh-CN" altLang="en-US"/>
          </a:p>
        </p:txBody>
      </p:sp>
      <p:sp>
        <p:nvSpPr>
          <p:cNvPr id="38" name="panel-item-2"/>
          <p:cNvSpPr txBox="1"/>
          <p:nvPr/>
        </p:nvSpPr>
        <p:spPr>
          <a:xfrm>
            <a:off x="14433550" y="4762500"/>
            <a:ext cx="2990850" cy="1651000"/>
          </a:xfrm>
          <a:prstGeom prst="rect">
            <a:avLst/>
          </a:prstGeom>
          <a:noFill/>
          <a:ln>
            <a:noFill/>
          </a:ln>
        </p:spPr>
        <p:txBody>
          <a:bodyPr wrap="square" lIns="0" tIns="0" rIns="0" bIns="0" rtlCol="0" anchor="t"/>
          <a:lstStyle/>
          <a:p>
            <a:pPr algn="l">
              <a:lnSpc>
                <a:spcPts val="2033"/>
              </a:lnSpc>
            </a:pPr>
            <a:r>
              <a:rPr lang="en-US" sz="1400" noProof="1">
                <a:solidFill>
                  <a:srgbClr val="006BA6"/>
                </a:solidFill>
                <a:latin typeface="Arial"/>
                <a:ea typeface="楷体"/>
              </a:rPr>
              <a:t>• </a:t>
            </a:r>
            <a:r>
              <a:rPr lang="en-US" sz="1600" b="1" noProof="1">
                <a:solidFill>
                  <a:srgbClr val="051C2C"/>
                </a:solidFill>
                <a:latin typeface="Arial"/>
                <a:ea typeface="楷体"/>
              </a:rPr>
              <a:t>GPM down, still above EV battery</a:t>
            </a:r>
            <a:endParaRPr lang="en-US" sz="1600" noProof="1"/>
          </a:p>
          <a:p>
            <a:pPr marL="203200" algn="l">
              <a:lnSpc>
                <a:spcPts val="2033"/>
              </a:lnSpc>
              <a:spcBef>
                <a:spcPts val="600"/>
              </a:spcBef>
            </a:pPr>
            <a:r>
              <a:rPr lang="en-US" sz="1400" noProof="1">
                <a:solidFill>
                  <a:srgbClr val="333333"/>
                </a:solidFill>
                <a:latin typeface="Arial"/>
                <a:ea typeface="楷体"/>
              </a:rPr>
              <a:t>ESS GPM 23.96% (1H26), 26.71% FY2025; avg price +15-22%; firm orders 35-54GWh — low-price was never the profit pool</a:t>
            </a:r>
            <a:endParaRPr lang="en-US" sz="1600" noProof="1"/>
          </a:p>
        </p:txBody>
      </p:sp>
      <p:sp>
        <p:nvSpPr>
          <p:cNvPr id="39" name="panel-sep-2"/>
          <p:cNvSpPr/>
          <p:nvPr/>
        </p:nvSpPr>
        <p:spPr>
          <a:xfrm>
            <a:off x="14497050" y="6540500"/>
            <a:ext cx="2781300" cy="10160"/>
          </a:xfrm>
          <a:prstGeom prst="rect">
            <a:avLst/>
          </a:prstGeom>
          <a:solidFill>
            <a:srgbClr val="CCCCCC"/>
          </a:solidFill>
          <a:ln>
            <a:noFill/>
          </a:ln>
        </p:spPr>
        <p:txBody>
          <a:bodyPr/>
          <a:lstStyle/>
          <a:p>
            <a:endParaRPr lang="zh-CN" altLang="en-US"/>
          </a:p>
        </p:txBody>
      </p:sp>
      <p:sp>
        <p:nvSpPr>
          <p:cNvPr id="40" name="panel-item-3"/>
          <p:cNvSpPr txBox="1"/>
          <p:nvPr/>
        </p:nvSpPr>
        <p:spPr>
          <a:xfrm>
            <a:off x="14433549" y="6667500"/>
            <a:ext cx="2963783" cy="1651000"/>
          </a:xfrm>
          <a:prstGeom prst="rect">
            <a:avLst/>
          </a:prstGeom>
          <a:noFill/>
          <a:ln>
            <a:noFill/>
          </a:ln>
        </p:spPr>
        <p:txBody>
          <a:bodyPr wrap="square" lIns="0" tIns="0" rIns="0" bIns="0" rtlCol="0" anchor="t"/>
          <a:lstStyle/>
          <a:p>
            <a:pPr algn="l">
              <a:lnSpc>
                <a:spcPts val="2033"/>
              </a:lnSpc>
            </a:pPr>
            <a:r>
              <a:rPr lang="en-US" sz="1400" noProof="1">
                <a:solidFill>
                  <a:srgbClr val="666666"/>
                </a:solidFill>
                <a:latin typeface="Arial"/>
                <a:ea typeface="楷体"/>
              </a:rPr>
              <a:t>• </a:t>
            </a:r>
            <a:r>
              <a:rPr lang="en-US" sz="1600" b="1" noProof="1">
                <a:solidFill>
                  <a:srgbClr val="051C2C"/>
                </a:solidFill>
                <a:latin typeface="Arial"/>
                <a:ea typeface="楷体"/>
              </a:rPr>
              <a:t>The test is unit net profit</a:t>
            </a:r>
            <a:endParaRPr lang="en-US" sz="1600" noProof="1"/>
          </a:p>
          <a:p>
            <a:pPr marL="203200" algn="l">
              <a:lnSpc>
                <a:spcPts val="2033"/>
              </a:lnSpc>
              <a:spcBef>
                <a:spcPts val="600"/>
              </a:spcBef>
            </a:pPr>
            <a:r>
              <a:rPr lang="en-US" sz="1400" noProof="1">
                <a:solidFill>
                  <a:srgbClr val="333333"/>
                </a:solidFill>
                <a:latin typeface="Arial"/>
                <a:ea typeface="楷体"/>
              </a:rPr>
              <a:t>Share data cannot adjudicate the share narrative; unit net profit triggered at 3Q26 (0.082 broke the RMB0.090 line); next adjudication 4Q26</a:t>
            </a:r>
            <a:endParaRPr lang="en-US" sz="1600" noProof="1"/>
          </a:p>
        </p:txBody>
      </p:sp>
      <p:sp>
        <p:nvSpPr>
          <p:cNvPr id="41" name="chrome-footnotes"/>
          <p:cNvSpPr txBox="1"/>
          <p:nvPr/>
        </p:nvSpPr>
        <p:spPr>
          <a:xfrm>
            <a:off x="825500" y="9196070"/>
            <a:ext cx="17101892"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Share is on SNE's ESS battery shipment caliber (relayed via Huatai/Soochow); conflicting calibers shown side by side: Soochow cites 1H26 global 25.4%, Sinolink/Xinluo caliber 20% in 2025 / 22% in 1Q26. 2. The 125GWh shipments are on SNE caliber (1H26), 110GWh in 2024 on EVTank caliber, 121GWh in 2025 on company sales caliber; CR10 from InfoLink (1H26, Aug 11, 2026). 3. Large orders: nominal ~70GWh / firm ~35-54GWh (compiled by institutions; shares are this report's calculation, estimates); Masdar RTC 19GWh already signed by Sungrow Power 7.5GWh (5/21) and BYD 11.275GWh (7/9) — excluded, the firm lower end deducted by its original inclusion; peer reference: EVE-Fluence 206GWh (9/18, 16GWh committed for 2027, remainder reserved); +15-22% avg price on Macquarie basis (Sep 11, 2026).</a:t>
            </a:r>
            <a:endParaRPr lang="en-US" sz="1200" noProof="1"/>
          </a:p>
        </p:txBody>
      </p:sp>
      <p:sp>
        <p:nvSpPr>
          <p:cNvPr id="42"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43"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SNE, InfoLink (relayed), company announcements, Macquarie, as of Oct 21, 2026</a:t>
            </a:r>
            <a:endParaRPr lang="en-US" sz="1400" noProof="1"/>
          </a:p>
        </p:txBody>
      </p:sp>
      <p:sp>
        <p:nvSpPr>
          <p:cNvPr id="44"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45"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27</a:t>
            </a:r>
            <a:endParaRPr lang="en-US" sz="1400" noProof="1"/>
          </a:p>
        </p:txBody>
      </p:sp>
      <p:pic>
        <p:nvPicPr>
          <p:cNvPr id="46" name="ic-s17-0"/>
          <p:cNvPicPr/>
          <p:nvPr/>
        </p:nvPicPr>
        <p:blipFill>
          <a:blip>
            <a:extLst>
              <a:ext uri="{96DAC541-7B7A-43D3-8B79-37D633B846F1}">
                <asvg:svgBlip xmlns:asvg="http://schemas.microsoft.com/office/drawing/2016/SVG/main" r:embed="rId4"/>
              </a:ext>
            </a:extLst>
          </a:blip>
          <a:stretch>
            <a:fillRect/>
          </a:stretch>
        </p:blipFill>
        <p:spPr>
          <a:xfrm>
            <a:off x="8369300" y="2489200"/>
            <a:ext cx="323850" cy="323850"/>
          </a:xfrm>
          <a:prstGeom prst="rect">
            <a:avLst/>
          </a:prstGeom>
          <a:ln>
            <a:noFill/>
          </a:ln>
        </p:spPr>
      </p:pic>
      <p:pic>
        <p:nvPicPr>
          <p:cNvPr id="47" name="ic-s17-1"/>
          <p:cNvPicPr/>
          <p:nvPr/>
        </p:nvPicPr>
        <p:blipFill>
          <a:blip>
            <a:extLst>
              <a:ext uri="{96DAC541-7B7A-43D3-8B79-37D633B846F1}">
                <asvg:svgBlip xmlns:asvg="http://schemas.microsoft.com/office/drawing/2016/SVG/main" r:embed="rId5"/>
              </a:ext>
            </a:extLst>
          </a:blip>
          <a:stretch>
            <a:fillRect/>
          </a:stretch>
        </p:blipFill>
        <p:spPr>
          <a:xfrm>
            <a:off x="8369300" y="4749800"/>
            <a:ext cx="323850" cy="323850"/>
          </a:xfrm>
          <a:prstGeom prst="rect">
            <a:avLst/>
          </a:prstGeom>
          <a:ln>
            <a:noFill/>
          </a:ln>
        </p:spPr>
      </p:pic>
      <p:pic>
        <p:nvPicPr>
          <p:cNvPr id="48" name="ic-s17-2"/>
          <p:cNvPicPr/>
          <p:nvPr/>
        </p:nvPicPr>
        <p:blipFill>
          <a:blip>
            <a:extLst>
              <a:ext uri="{96DAC541-7B7A-43D3-8B79-37D633B846F1}">
                <asvg:svgBlip xmlns:asvg="http://schemas.microsoft.com/office/drawing/2016/SVG/main" r:embed="rId6"/>
              </a:ext>
            </a:extLst>
          </a:blip>
          <a:stretch>
            <a:fillRect/>
          </a:stretch>
        </p:blipFill>
        <p:spPr>
          <a:xfrm>
            <a:off x="8369300" y="6731000"/>
            <a:ext cx="323850" cy="323850"/>
          </a:xfrm>
          <a:prstGeom prst="rect">
            <a:avLst/>
          </a:prstGeom>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69" name="thinkcell data - do not delete" hidden="1">
            <a:extLst>
              <a:ext uri="{FF2B5EF4-FFF2-40B4-BE49-F238E27FC236}">
                <a16:creationId xmlns:a16="http://schemas.microsoft.com/office/drawing/2014/main" id="{F3CF6323-FCF7-F319-E98A-953BCCA10D96}"/>
              </a:ext>
            </a:extLst>
          </p:cNvPr>
          <p:cNvGraphicFramePr>
            <a:graphicFrameLocks/>
          </p:cNvGraphicFramePr>
          <p:nvPr>
            <p:custDataLst>
              <p:tags r:id="rId1"/>
            </p:custDataLst>
            <p:extLst>
              <p:ext uri="{D42A27DB-BD31-4B8C-83A1-F6EECF244321}">
                <p14:modId xmlns:p14="http://schemas.microsoft.com/office/powerpoint/2010/main" val="4224514466"/>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幻灯片" r:id="rId4" imgW="7772400" imgH="10058400" progId="TCLayout.ActiveDocument.1">
                  <p:embed/>
                </p:oleObj>
              </mc:Choice>
              <mc:Fallback>
                <p:oleObj name="thinkcell 幻灯片" r:id="rId4" imgW="7772400" imgH="10058400" progId="TCLayout.ActiveDocument.1">
                  <p:embed/>
                  <p:pic>
                    <p:nvPicPr>
                      <p:cNvPr id="0" name=""/>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04 Industry &amp; Competition › Technology Roadmap</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Supercharging is in the P&amp;L, sodium-ion in framework agreements, solid-state still early in industrialization: scale-up timing of all three lines remains uncertain</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The three lines' delivery windows each lag a notch; solid-state's 5x cost and TRL 4/9 make a five-year cost threat unlikely</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tl-title"/>
          <p:cNvSpPr txBox="1"/>
          <p:nvPr/>
        </p:nvSpPr>
        <p:spPr>
          <a:xfrm>
            <a:off x="825500" y="1911350"/>
            <a:ext cx="8890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Timeline of the three technology lines: delivery windows staggered by a notch</a:t>
            </a:r>
            <a:r>
              <a:rPr lang="en-US" sz="1800" b="1" baseline="30000" noProof="1">
                <a:solidFill>
                  <a:srgbClr val="051C2C"/>
                </a:solidFill>
                <a:latin typeface="Arial"/>
                <a:ea typeface="楷体"/>
              </a:rPr>
              <a:t>1</a:t>
            </a:r>
            <a:endParaRPr lang="en-US" sz="1800" noProof="1"/>
          </a:p>
        </p:txBody>
      </p:sp>
      <p:sp>
        <p:nvSpPr>
          <p:cNvPr id="7" name="lane1-name"/>
          <p:cNvSpPr txBox="1"/>
          <p:nvPr/>
        </p:nvSpPr>
        <p:spPr>
          <a:xfrm>
            <a:off x="825500" y="2552700"/>
            <a:ext cx="1524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Supercharge LFP</a:t>
            </a:r>
            <a:endParaRPr lang="en-US" sz="1800" noProof="1"/>
          </a:p>
        </p:txBody>
      </p:sp>
      <p:sp>
        <p:nvSpPr>
          <p:cNvPr id="8" name="lane1-stage"/>
          <p:cNvSpPr txBox="1"/>
          <p:nvPr/>
        </p:nvSpPr>
        <p:spPr>
          <a:xfrm>
            <a:off x="825500" y="2832100"/>
            <a:ext cx="1651000" cy="187960"/>
          </a:xfrm>
          <a:prstGeom prst="rect">
            <a:avLst/>
          </a:prstGeom>
          <a:noFill/>
          <a:ln>
            <a:noFill/>
          </a:ln>
        </p:spPr>
        <p:txBody>
          <a:bodyPr wrap="none" lIns="0" tIns="0" rIns="0" bIns="0" rtlCol="0" anchor="t"/>
          <a:lstStyle/>
          <a:p>
            <a:pPr algn="l">
              <a:lnSpc>
                <a:spcPts val="2033"/>
              </a:lnSpc>
            </a:pPr>
            <a:r>
              <a:rPr lang="en-US" sz="1400" noProof="1">
                <a:solidFill>
                  <a:srgbClr val="999999"/>
                </a:solidFill>
                <a:latin typeface="Arial"/>
                <a:ea typeface="楷体"/>
              </a:rPr>
              <a:t>Delivery: in the P&amp;L</a:t>
            </a:r>
            <a:endParaRPr lang="en-US" sz="1400" noProof="1"/>
          </a:p>
        </p:txBody>
      </p:sp>
      <p:sp>
        <p:nvSpPr>
          <p:cNvPr id="9" name="lane1-track"/>
          <p:cNvSpPr/>
          <p:nvPr/>
        </p:nvSpPr>
        <p:spPr>
          <a:xfrm>
            <a:off x="3048000" y="2717800"/>
            <a:ext cx="14439900" cy="29210"/>
          </a:xfrm>
          <a:prstGeom prst="rect">
            <a:avLst/>
          </a:prstGeom>
          <a:solidFill>
            <a:srgbClr val="CCCCCC"/>
          </a:solidFill>
          <a:ln>
            <a:noFill/>
          </a:ln>
        </p:spPr>
        <p:txBody>
          <a:bodyPr/>
          <a:lstStyle/>
          <a:p>
            <a:endParaRPr lang="zh-CN" altLang="en-US"/>
          </a:p>
        </p:txBody>
      </p:sp>
      <p:sp>
        <p:nvSpPr>
          <p:cNvPr id="10" name="l1-n1-dot"/>
          <p:cNvSpPr/>
          <p:nvPr/>
        </p:nvSpPr>
        <p:spPr>
          <a:xfrm>
            <a:off x="3556000" y="2641600"/>
            <a:ext cx="181610" cy="181610"/>
          </a:xfrm>
          <a:prstGeom prst="ellipse">
            <a:avLst/>
          </a:prstGeom>
          <a:solidFill>
            <a:srgbClr val="051C2C"/>
          </a:solidFill>
          <a:ln>
            <a:noFill/>
          </a:ln>
        </p:spPr>
        <p:txBody>
          <a:bodyPr/>
          <a:lstStyle/>
          <a:p>
            <a:endParaRPr lang="zh-CN" altLang="en-US"/>
          </a:p>
        </p:txBody>
      </p:sp>
      <p:sp>
        <p:nvSpPr>
          <p:cNvPr id="11" name="l1-n1-date"/>
          <p:cNvSpPr txBox="1"/>
          <p:nvPr/>
        </p:nvSpPr>
        <p:spPr>
          <a:xfrm>
            <a:off x="3797300" y="2895600"/>
            <a:ext cx="18415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Aug 2023</a:t>
            </a:r>
            <a:endParaRPr lang="en-US" sz="1400" noProof="1"/>
          </a:p>
        </p:txBody>
      </p:sp>
      <p:sp>
        <p:nvSpPr>
          <p:cNvPr id="12" name="l1-n1-event"/>
          <p:cNvSpPr txBox="1"/>
          <p:nvPr/>
        </p:nvSpPr>
        <p:spPr>
          <a:xfrm>
            <a:off x="3581400" y="3136900"/>
            <a:ext cx="4000500" cy="2159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Shenxing 4C LFP launched</a:t>
            </a:r>
            <a:endParaRPr lang="en-US" sz="1600" noProof="1"/>
          </a:p>
        </p:txBody>
      </p:sp>
      <p:sp>
        <p:nvSpPr>
          <p:cNvPr id="13" name="l1-n1-desc"/>
          <p:cNvSpPr txBox="1"/>
          <p:nvPr/>
        </p:nvSpPr>
        <p:spPr>
          <a:xfrm>
            <a:off x="3581400" y="3403600"/>
            <a:ext cx="4000500" cy="7112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First mass-produced on Chery Exeed ET in Feb 2024 — supercharging moved from concept into the P&amp;L</a:t>
            </a:r>
            <a:endParaRPr lang="en-US" sz="1600" noProof="1"/>
          </a:p>
        </p:txBody>
      </p:sp>
      <p:sp>
        <p:nvSpPr>
          <p:cNvPr id="14" name="l1-n2-dot"/>
          <p:cNvSpPr/>
          <p:nvPr/>
        </p:nvSpPr>
        <p:spPr>
          <a:xfrm>
            <a:off x="8382000" y="2641600"/>
            <a:ext cx="181610" cy="181610"/>
          </a:xfrm>
          <a:prstGeom prst="ellipse">
            <a:avLst/>
          </a:prstGeom>
          <a:solidFill>
            <a:srgbClr val="051C2C"/>
          </a:solidFill>
          <a:ln>
            <a:noFill/>
          </a:ln>
        </p:spPr>
        <p:txBody>
          <a:bodyPr/>
          <a:lstStyle/>
          <a:p>
            <a:endParaRPr lang="zh-CN" altLang="en-US"/>
          </a:p>
        </p:txBody>
      </p:sp>
      <p:sp>
        <p:nvSpPr>
          <p:cNvPr id="15" name="l1-n2-date"/>
          <p:cNvSpPr txBox="1"/>
          <p:nvPr/>
        </p:nvSpPr>
        <p:spPr>
          <a:xfrm>
            <a:off x="8623300" y="2895600"/>
            <a:ext cx="18415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2025</a:t>
            </a:r>
            <a:endParaRPr lang="en-US" sz="1400" noProof="1"/>
          </a:p>
        </p:txBody>
      </p:sp>
      <p:sp>
        <p:nvSpPr>
          <p:cNvPr id="16" name="l1-n2-event"/>
          <p:cNvSpPr txBox="1"/>
          <p:nvPr/>
        </p:nvSpPr>
        <p:spPr>
          <a:xfrm>
            <a:off x="8407400" y="3136900"/>
            <a:ext cx="4000500" cy="2159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2nd-gen Shenxing 12C/1.3MW launched</a:t>
            </a:r>
            <a:endParaRPr lang="en-US" sz="1600" noProof="1"/>
          </a:p>
        </p:txBody>
      </p:sp>
      <p:sp>
        <p:nvSpPr>
          <p:cNvPr id="17" name="l1-n2-desc"/>
          <p:cNvSpPr txBox="1"/>
          <p:nvPr/>
        </p:nvSpPr>
        <p:spPr>
          <a:xfrm>
            <a:off x="8407400" y="3403600"/>
            <a:ext cx="4000500" cy="7112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12C, 1.3MW (Apr 2025); Shenxing Pro (Sep 2025) European 12C version</a:t>
            </a:r>
            <a:endParaRPr lang="en-US" sz="1600" noProof="1"/>
          </a:p>
        </p:txBody>
      </p:sp>
      <p:sp>
        <p:nvSpPr>
          <p:cNvPr id="18" name="l1-n3-dot"/>
          <p:cNvSpPr/>
          <p:nvPr/>
        </p:nvSpPr>
        <p:spPr>
          <a:xfrm>
            <a:off x="13208000" y="2641600"/>
            <a:ext cx="181610" cy="181610"/>
          </a:xfrm>
          <a:prstGeom prst="ellipse">
            <a:avLst/>
          </a:prstGeom>
          <a:solidFill>
            <a:srgbClr val="FFFFFF"/>
          </a:solidFill>
          <a:ln w="19050">
            <a:solidFill>
              <a:srgbClr val="00A9F4"/>
            </a:solidFill>
          </a:ln>
        </p:spPr>
        <p:txBody>
          <a:bodyPr/>
          <a:lstStyle/>
          <a:p>
            <a:endParaRPr lang="zh-CN" altLang="en-US"/>
          </a:p>
        </p:txBody>
      </p:sp>
      <p:sp>
        <p:nvSpPr>
          <p:cNvPr id="19" name="l1-n3-date"/>
          <p:cNvSpPr txBox="1"/>
          <p:nvPr/>
        </p:nvSpPr>
        <p:spPr>
          <a:xfrm>
            <a:off x="13449300" y="2895600"/>
            <a:ext cx="18415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2026</a:t>
            </a:r>
            <a:endParaRPr lang="en-US" sz="1400" noProof="1"/>
          </a:p>
        </p:txBody>
      </p:sp>
      <p:sp>
        <p:nvSpPr>
          <p:cNvPr id="20" name="l1-n3-event"/>
          <p:cNvSpPr txBox="1"/>
          <p:nvPr/>
        </p:nvSpPr>
        <p:spPr>
          <a:xfrm>
            <a:off x="13233400" y="3136900"/>
            <a:ext cx="4000500" cy="2159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3rd-gen Shenxing launched</a:t>
            </a:r>
            <a:endParaRPr lang="en-US" sz="1600" noProof="1"/>
          </a:p>
        </p:txBody>
      </p:sp>
      <p:sp>
        <p:nvSpPr>
          <p:cNvPr id="21" name="l1-n3-desc"/>
          <p:cNvSpPr txBox="1"/>
          <p:nvPr/>
        </p:nvSpPr>
        <p:spPr>
          <a:xfrm>
            <a:off x="13233400" y="3403600"/>
            <a:ext cx="4000500" cy="7112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Equivalent 10C, peak 15C (Apr 2026); ≥4C penetration &gt;50% in 2026E (Guolian Minsheng)</a:t>
            </a:r>
            <a:endParaRPr lang="en-US" sz="1600" noProof="1"/>
          </a:p>
        </p:txBody>
      </p:sp>
      <p:sp>
        <p:nvSpPr>
          <p:cNvPr id="22" name="lane2-name"/>
          <p:cNvSpPr txBox="1"/>
          <p:nvPr/>
        </p:nvSpPr>
        <p:spPr>
          <a:xfrm>
            <a:off x="825500" y="4711700"/>
            <a:ext cx="1524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Sodium-ion battery</a:t>
            </a:r>
            <a:endParaRPr lang="en-US" sz="1800" noProof="1"/>
          </a:p>
        </p:txBody>
      </p:sp>
      <p:sp>
        <p:nvSpPr>
          <p:cNvPr id="23" name="lane2-stage"/>
          <p:cNvSpPr txBox="1"/>
          <p:nvPr/>
        </p:nvSpPr>
        <p:spPr>
          <a:xfrm>
            <a:off x="825500" y="4991100"/>
            <a:ext cx="1651000" cy="187960"/>
          </a:xfrm>
          <a:prstGeom prst="rect">
            <a:avLst/>
          </a:prstGeom>
          <a:noFill/>
          <a:ln>
            <a:noFill/>
          </a:ln>
        </p:spPr>
        <p:txBody>
          <a:bodyPr wrap="none" lIns="0" tIns="0" rIns="0" bIns="0" rtlCol="0" anchor="t"/>
          <a:lstStyle/>
          <a:p>
            <a:pPr algn="l">
              <a:lnSpc>
                <a:spcPts val="2033"/>
              </a:lnSpc>
            </a:pPr>
            <a:r>
              <a:rPr lang="en-US" sz="1400" noProof="1">
                <a:solidFill>
                  <a:srgbClr val="999999"/>
                </a:solidFill>
                <a:latin typeface="Arial"/>
                <a:ea typeface="楷体"/>
              </a:rPr>
              <a:t>Delivery: in framework </a:t>
            </a:r>
          </a:p>
          <a:p>
            <a:pPr algn="l">
              <a:lnSpc>
                <a:spcPts val="2033"/>
              </a:lnSpc>
            </a:pPr>
            <a:r>
              <a:rPr lang="en-US" sz="1400" noProof="1">
                <a:solidFill>
                  <a:srgbClr val="999999"/>
                </a:solidFill>
                <a:latin typeface="Arial"/>
                <a:ea typeface="楷体"/>
              </a:rPr>
              <a:t>agreements</a:t>
            </a:r>
            <a:endParaRPr lang="en-US" sz="1400" noProof="1"/>
          </a:p>
        </p:txBody>
      </p:sp>
      <p:sp>
        <p:nvSpPr>
          <p:cNvPr id="24" name="lane2-track"/>
          <p:cNvSpPr/>
          <p:nvPr/>
        </p:nvSpPr>
        <p:spPr>
          <a:xfrm>
            <a:off x="3048000" y="4876800"/>
            <a:ext cx="14439900" cy="29210"/>
          </a:xfrm>
          <a:prstGeom prst="rect">
            <a:avLst/>
          </a:prstGeom>
          <a:solidFill>
            <a:srgbClr val="CCCCCC"/>
          </a:solidFill>
          <a:ln>
            <a:noFill/>
          </a:ln>
        </p:spPr>
        <p:txBody>
          <a:bodyPr/>
          <a:lstStyle/>
          <a:p>
            <a:endParaRPr lang="zh-CN" altLang="en-US"/>
          </a:p>
        </p:txBody>
      </p:sp>
      <p:sp>
        <p:nvSpPr>
          <p:cNvPr id="25" name="l2-n1-dot"/>
          <p:cNvSpPr/>
          <p:nvPr/>
        </p:nvSpPr>
        <p:spPr>
          <a:xfrm>
            <a:off x="3556000" y="4800600"/>
            <a:ext cx="181610" cy="181610"/>
          </a:xfrm>
          <a:prstGeom prst="ellipse">
            <a:avLst/>
          </a:prstGeom>
          <a:solidFill>
            <a:srgbClr val="051C2C"/>
          </a:solidFill>
          <a:ln>
            <a:noFill/>
          </a:ln>
        </p:spPr>
        <p:txBody>
          <a:bodyPr/>
          <a:lstStyle/>
          <a:p>
            <a:endParaRPr lang="zh-CN" altLang="en-US"/>
          </a:p>
        </p:txBody>
      </p:sp>
      <p:sp>
        <p:nvSpPr>
          <p:cNvPr id="26" name="l2-n1-date"/>
          <p:cNvSpPr txBox="1"/>
          <p:nvPr/>
        </p:nvSpPr>
        <p:spPr>
          <a:xfrm>
            <a:off x="3797300" y="5054600"/>
            <a:ext cx="18415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Jul 2021</a:t>
            </a:r>
            <a:endParaRPr lang="en-US" sz="1400" noProof="1"/>
          </a:p>
        </p:txBody>
      </p:sp>
      <p:sp>
        <p:nvSpPr>
          <p:cNvPr id="27" name="l2-n1-event"/>
          <p:cNvSpPr txBox="1"/>
          <p:nvPr/>
        </p:nvSpPr>
        <p:spPr>
          <a:xfrm>
            <a:off x="3581400" y="5295900"/>
            <a:ext cx="4000500" cy="2159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Gen-1 launched (160Wh/kg)</a:t>
            </a:r>
            <a:endParaRPr lang="en-US" sz="1600" noProof="1"/>
          </a:p>
        </p:txBody>
      </p:sp>
      <p:sp>
        <p:nvSpPr>
          <p:cNvPr id="28" name="l2-n1-desc"/>
          <p:cNvSpPr txBox="1"/>
          <p:nvPr/>
        </p:nvSpPr>
        <p:spPr>
          <a:xfrm>
            <a:off x="3581400" y="5562600"/>
            <a:ext cx="4000500" cy="7112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Deployed on Chery A00 in 1H23; scale-up delayed ~2 years</a:t>
            </a:r>
            <a:endParaRPr lang="en-US" sz="1600" noProof="1"/>
          </a:p>
        </p:txBody>
      </p:sp>
      <p:sp>
        <p:nvSpPr>
          <p:cNvPr id="29" name="l2-n2-dot"/>
          <p:cNvSpPr/>
          <p:nvPr/>
        </p:nvSpPr>
        <p:spPr>
          <a:xfrm>
            <a:off x="8382000" y="4800600"/>
            <a:ext cx="181610" cy="181610"/>
          </a:xfrm>
          <a:prstGeom prst="ellipse">
            <a:avLst/>
          </a:prstGeom>
          <a:solidFill>
            <a:srgbClr val="051C2C"/>
          </a:solidFill>
          <a:ln>
            <a:noFill/>
          </a:ln>
        </p:spPr>
        <p:txBody>
          <a:bodyPr/>
          <a:lstStyle/>
          <a:p>
            <a:endParaRPr lang="zh-CN" altLang="en-US"/>
          </a:p>
        </p:txBody>
      </p:sp>
      <p:sp>
        <p:nvSpPr>
          <p:cNvPr id="30" name="l2-n2-date"/>
          <p:cNvSpPr txBox="1"/>
          <p:nvPr/>
        </p:nvSpPr>
        <p:spPr>
          <a:xfrm>
            <a:off x="8623300" y="5054600"/>
            <a:ext cx="18415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Dec 2025</a:t>
            </a:r>
            <a:endParaRPr lang="en-US" sz="1400" noProof="1"/>
          </a:p>
        </p:txBody>
      </p:sp>
      <p:sp>
        <p:nvSpPr>
          <p:cNvPr id="31" name="l2-n2-event"/>
          <p:cNvSpPr txBox="1"/>
          <p:nvPr/>
        </p:nvSpPr>
        <p:spPr>
          <a:xfrm>
            <a:off x="8407400" y="5295900"/>
            <a:ext cx="4000500" cy="2159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Passenger-vehicle mass production</a:t>
            </a:r>
            <a:endParaRPr lang="en-US" sz="1600" noProof="1"/>
          </a:p>
        </p:txBody>
      </p:sp>
      <p:sp>
        <p:nvSpPr>
          <p:cNvPr id="32" name="l2-n2-desc"/>
          <p:cNvSpPr txBox="1"/>
          <p:nvPr/>
        </p:nvSpPr>
        <p:spPr>
          <a:xfrm>
            <a:off x="8407400" y="5562600"/>
            <a:ext cx="4000500" cy="7112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Naxtra mass-production shipments on Choco-SEB swapping model; A06 sodium version first (deliveries unannounced); Tianheng year-end target 1GWh</a:t>
            </a:r>
            <a:endParaRPr lang="en-US" sz="1600" noProof="1"/>
          </a:p>
        </p:txBody>
      </p:sp>
      <p:sp>
        <p:nvSpPr>
          <p:cNvPr id="33" name="l2-n3-dot"/>
          <p:cNvSpPr/>
          <p:nvPr/>
        </p:nvSpPr>
        <p:spPr>
          <a:xfrm>
            <a:off x="13208000" y="4800600"/>
            <a:ext cx="181610" cy="181610"/>
          </a:xfrm>
          <a:prstGeom prst="ellipse">
            <a:avLst/>
          </a:prstGeom>
          <a:solidFill>
            <a:srgbClr val="FFFFFF"/>
          </a:solidFill>
          <a:ln w="19050">
            <a:solidFill>
              <a:srgbClr val="00A9F4"/>
            </a:solidFill>
          </a:ln>
        </p:spPr>
        <p:txBody>
          <a:bodyPr/>
          <a:lstStyle/>
          <a:p>
            <a:endParaRPr lang="zh-CN" altLang="en-US"/>
          </a:p>
        </p:txBody>
      </p:sp>
      <p:sp>
        <p:nvSpPr>
          <p:cNvPr id="34" name="l2-n3-date"/>
          <p:cNvSpPr txBox="1"/>
          <p:nvPr/>
        </p:nvSpPr>
        <p:spPr>
          <a:xfrm>
            <a:off x="13449300" y="5054600"/>
            <a:ext cx="18415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4Q26</a:t>
            </a:r>
            <a:endParaRPr lang="en-US" sz="1400" noProof="1"/>
          </a:p>
        </p:txBody>
      </p:sp>
      <p:sp>
        <p:nvSpPr>
          <p:cNvPr id="35" name="l2-n3-event"/>
          <p:cNvSpPr txBox="1"/>
          <p:nvPr/>
        </p:nvSpPr>
        <p:spPr>
          <a:xfrm>
            <a:off x="13233400" y="5295900"/>
            <a:ext cx="4000500" cy="2159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Scaled mass production (company caliber)</a:t>
            </a:r>
            <a:endParaRPr lang="en-US" sz="1600" noProof="1"/>
          </a:p>
        </p:txBody>
      </p:sp>
      <p:sp>
        <p:nvSpPr>
          <p:cNvPr id="36" name="l2-n3-desc"/>
          <p:cNvSpPr txBox="1"/>
          <p:nvPr/>
        </p:nvSpPr>
        <p:spPr>
          <a:xfrm>
            <a:off x="13233400" y="5562600"/>
            <a:ext cx="4000500" cy="7112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Framework agreements 67GWh (HyperStrong 60 / Alfen 5 / Solarpro 2 — none are firm orders)</a:t>
            </a:r>
            <a:r>
              <a:rPr lang="en-US" sz="1600" baseline="30000" noProof="1">
                <a:solidFill>
                  <a:srgbClr val="333333"/>
                </a:solidFill>
                <a:latin typeface="Arial"/>
                <a:ea typeface="楷体"/>
              </a:rPr>
              <a:t>2</a:t>
            </a:r>
            <a:endParaRPr lang="en-US" sz="1600" noProof="1"/>
          </a:p>
        </p:txBody>
      </p:sp>
      <p:sp>
        <p:nvSpPr>
          <p:cNvPr id="38" name="lane3-stage"/>
          <p:cNvSpPr txBox="1"/>
          <p:nvPr/>
        </p:nvSpPr>
        <p:spPr>
          <a:xfrm>
            <a:off x="825500" y="7150100"/>
            <a:ext cx="1651000" cy="187960"/>
          </a:xfrm>
          <a:prstGeom prst="rect">
            <a:avLst/>
          </a:prstGeom>
          <a:noFill/>
          <a:ln>
            <a:noFill/>
          </a:ln>
        </p:spPr>
        <p:txBody>
          <a:bodyPr wrap="none" lIns="0" tIns="0" rIns="0" bIns="0" rtlCol="0" anchor="t"/>
          <a:lstStyle/>
          <a:p>
            <a:pPr algn="l">
              <a:lnSpc>
                <a:spcPts val="2033"/>
              </a:lnSpc>
            </a:pPr>
            <a:r>
              <a:rPr lang="en-US" sz="1400" noProof="1">
                <a:solidFill>
                  <a:srgbClr val="999999"/>
                </a:solidFill>
                <a:latin typeface="Arial"/>
                <a:ea typeface="楷体"/>
              </a:rPr>
              <a:t>Delivery: in the narrative</a:t>
            </a:r>
            <a:endParaRPr lang="en-US" sz="1400" noProof="1"/>
          </a:p>
        </p:txBody>
      </p:sp>
      <p:sp>
        <p:nvSpPr>
          <p:cNvPr id="39" name="lane3-track"/>
          <p:cNvSpPr/>
          <p:nvPr/>
        </p:nvSpPr>
        <p:spPr>
          <a:xfrm>
            <a:off x="3048000" y="7035800"/>
            <a:ext cx="14439900" cy="29210"/>
          </a:xfrm>
          <a:prstGeom prst="rect">
            <a:avLst/>
          </a:prstGeom>
          <a:solidFill>
            <a:srgbClr val="CCCCCC"/>
          </a:solidFill>
          <a:ln>
            <a:noFill/>
          </a:ln>
        </p:spPr>
        <p:txBody>
          <a:bodyPr/>
          <a:lstStyle/>
          <a:p>
            <a:endParaRPr lang="zh-CN" altLang="en-US"/>
          </a:p>
        </p:txBody>
      </p:sp>
      <p:sp>
        <p:nvSpPr>
          <p:cNvPr id="40" name="l3-n1-dot"/>
          <p:cNvSpPr/>
          <p:nvPr/>
        </p:nvSpPr>
        <p:spPr>
          <a:xfrm>
            <a:off x="3556000" y="6959600"/>
            <a:ext cx="181610" cy="181610"/>
          </a:xfrm>
          <a:prstGeom prst="ellipse">
            <a:avLst/>
          </a:prstGeom>
          <a:solidFill>
            <a:srgbClr val="051C2C"/>
          </a:solidFill>
          <a:ln>
            <a:noFill/>
          </a:ln>
        </p:spPr>
        <p:txBody>
          <a:bodyPr/>
          <a:lstStyle/>
          <a:p>
            <a:endParaRPr lang="zh-CN" altLang="en-US"/>
          </a:p>
        </p:txBody>
      </p:sp>
      <p:sp>
        <p:nvSpPr>
          <p:cNvPr id="41" name="l3-n1-date"/>
          <p:cNvSpPr txBox="1"/>
          <p:nvPr/>
        </p:nvSpPr>
        <p:spPr>
          <a:xfrm>
            <a:off x="3797300" y="7213600"/>
            <a:ext cx="18415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Mar 2026</a:t>
            </a:r>
            <a:endParaRPr lang="en-US" sz="1400" noProof="1"/>
          </a:p>
        </p:txBody>
      </p:sp>
      <p:sp>
        <p:nvSpPr>
          <p:cNvPr id="42" name="l3-n1-event"/>
          <p:cNvSpPr txBox="1"/>
          <p:nvPr/>
        </p:nvSpPr>
        <p:spPr>
          <a:xfrm>
            <a:off x="3581400" y="7454900"/>
            <a:ext cx="4000500" cy="2159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Earnings call: two pilot lines built</a:t>
            </a:r>
            <a:endParaRPr lang="en-US" sz="1600" noProof="1"/>
          </a:p>
        </p:txBody>
      </p:sp>
      <p:sp>
        <p:nvSpPr>
          <p:cNvPr id="43" name="l3-n1-desc"/>
          <p:cNvSpPr txBox="1"/>
          <p:nvPr/>
        </p:nvSpPr>
        <p:spPr>
          <a:xfrm>
            <a:off x="3581400" y="7721600"/>
            <a:ext cx="4000500" cy="7112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Capacity undisclosed; the Hefei 0.2GWh sulfide line belongs to Gotion High-Tech</a:t>
            </a:r>
            <a:endParaRPr lang="en-US" sz="1600" noProof="1"/>
          </a:p>
        </p:txBody>
      </p:sp>
      <p:sp>
        <p:nvSpPr>
          <p:cNvPr id="44" name="l3-n2-dot"/>
          <p:cNvSpPr/>
          <p:nvPr/>
        </p:nvSpPr>
        <p:spPr>
          <a:xfrm>
            <a:off x="8382000" y="6959600"/>
            <a:ext cx="181610" cy="181610"/>
          </a:xfrm>
          <a:prstGeom prst="ellipse">
            <a:avLst/>
          </a:prstGeom>
          <a:solidFill>
            <a:srgbClr val="FFFFFF"/>
          </a:solidFill>
          <a:ln w="19050">
            <a:solidFill>
              <a:srgbClr val="00A9F4"/>
            </a:solidFill>
          </a:ln>
        </p:spPr>
        <p:txBody>
          <a:bodyPr/>
          <a:lstStyle/>
          <a:p>
            <a:endParaRPr lang="zh-CN" altLang="en-US"/>
          </a:p>
        </p:txBody>
      </p:sp>
      <p:sp>
        <p:nvSpPr>
          <p:cNvPr id="45" name="l3-n2-date"/>
          <p:cNvSpPr txBox="1"/>
          <p:nvPr/>
        </p:nvSpPr>
        <p:spPr>
          <a:xfrm>
            <a:off x="8623300" y="7213600"/>
            <a:ext cx="18415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2027E</a:t>
            </a:r>
            <a:endParaRPr lang="en-US" sz="1400" noProof="1"/>
          </a:p>
        </p:txBody>
      </p:sp>
      <p:sp>
        <p:nvSpPr>
          <p:cNvPr id="46" name="l3-n2-event"/>
          <p:cNvSpPr txBox="1"/>
          <p:nvPr/>
        </p:nvSpPr>
        <p:spPr>
          <a:xfrm>
            <a:off x="8407400" y="7454900"/>
            <a:ext cx="4000500" cy="2159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Small-batch (target 400Wh/kg)</a:t>
            </a:r>
            <a:endParaRPr lang="en-US" sz="1600" noProof="1"/>
          </a:p>
        </p:txBody>
      </p:sp>
      <p:sp>
        <p:nvSpPr>
          <p:cNvPr id="47" name="l3-n2-desc"/>
          <p:cNvSpPr txBox="1"/>
          <p:nvPr/>
        </p:nvSpPr>
        <p:spPr>
          <a:xfrm>
            <a:off x="8407400" y="7721600"/>
            <a:ext cx="4000500" cy="7112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Wu Kai: TRL 7-8 by 2027; current cost ~5x liquid lithium</a:t>
            </a:r>
            <a:r>
              <a:rPr lang="en-US" sz="1600" baseline="30000" noProof="1">
                <a:solidFill>
                  <a:srgbClr val="333333"/>
                </a:solidFill>
                <a:latin typeface="Arial"/>
                <a:ea typeface="楷体"/>
              </a:rPr>
              <a:t>3</a:t>
            </a:r>
            <a:endParaRPr lang="en-US" sz="1600" noProof="1"/>
          </a:p>
        </p:txBody>
      </p:sp>
      <p:sp>
        <p:nvSpPr>
          <p:cNvPr id="48" name="l3-n3-dot"/>
          <p:cNvSpPr/>
          <p:nvPr/>
        </p:nvSpPr>
        <p:spPr>
          <a:xfrm>
            <a:off x="13208000" y="6959600"/>
            <a:ext cx="181610" cy="181610"/>
          </a:xfrm>
          <a:prstGeom prst="ellipse">
            <a:avLst/>
          </a:prstGeom>
          <a:solidFill>
            <a:srgbClr val="FFFFFF"/>
          </a:solidFill>
          <a:ln w="19050">
            <a:solidFill>
              <a:srgbClr val="00A9F4"/>
            </a:solidFill>
          </a:ln>
        </p:spPr>
        <p:txBody>
          <a:bodyPr/>
          <a:lstStyle/>
          <a:p>
            <a:endParaRPr lang="zh-CN" altLang="en-US"/>
          </a:p>
        </p:txBody>
      </p:sp>
      <p:sp>
        <p:nvSpPr>
          <p:cNvPr id="49" name="l3-n3-date"/>
          <p:cNvSpPr txBox="1"/>
          <p:nvPr/>
        </p:nvSpPr>
        <p:spPr>
          <a:xfrm>
            <a:off x="13449300" y="7213600"/>
            <a:ext cx="18415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2030E</a:t>
            </a:r>
            <a:endParaRPr lang="en-US" sz="1400" noProof="1"/>
          </a:p>
        </p:txBody>
      </p:sp>
      <p:sp>
        <p:nvSpPr>
          <p:cNvPr id="50" name="l3-n3-event"/>
          <p:cNvSpPr txBox="1"/>
          <p:nvPr/>
        </p:nvSpPr>
        <p:spPr>
          <a:xfrm>
            <a:off x="13233400" y="7454900"/>
            <a:ext cx="4000500" cy="2159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Scale-up in question</a:t>
            </a:r>
            <a:endParaRPr lang="en-US" sz="1600" noProof="1"/>
          </a:p>
        </p:txBody>
      </p:sp>
      <p:sp>
        <p:nvSpPr>
          <p:cNvPr id="51" name="l3-n3-desc"/>
          <p:cNvSpPr txBox="1"/>
          <p:nvPr/>
        </p:nvSpPr>
        <p:spPr>
          <a:xfrm>
            <a:off x="13233400" y="7721600"/>
            <a:ext cx="4000500" cy="7112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Robin Zeng: million units before 2030 highly unlikely; self-assessed TRL 4/9</a:t>
            </a:r>
            <a:endParaRPr lang="en-US" sz="1600" noProof="1"/>
          </a:p>
        </p:txBody>
      </p:sp>
      <p:sp>
        <p:nvSpPr>
          <p:cNvPr id="52" name="box-verdict"/>
          <p:cNvSpPr/>
          <p:nvPr/>
        </p:nvSpPr>
        <p:spPr>
          <a:xfrm>
            <a:off x="800100" y="8534400"/>
            <a:ext cx="16687800" cy="508000"/>
          </a:xfrm>
          <a:prstGeom prst="rect">
            <a:avLst/>
          </a:prstGeom>
          <a:solidFill>
            <a:srgbClr val="F2F2F2"/>
          </a:solidFill>
          <a:ln>
            <a:noFill/>
          </a:ln>
        </p:spPr>
        <p:txBody>
          <a:bodyPr/>
          <a:lstStyle/>
          <a:p>
            <a:endParaRPr lang="zh-CN" altLang="en-US"/>
          </a:p>
        </p:txBody>
      </p:sp>
      <p:sp>
        <p:nvSpPr>
          <p:cNvPr id="53" name="box-verdict-spine"/>
          <p:cNvSpPr/>
          <p:nvPr/>
        </p:nvSpPr>
        <p:spPr>
          <a:xfrm>
            <a:off x="800100" y="8534400"/>
            <a:ext cx="50800" cy="508000"/>
          </a:xfrm>
          <a:prstGeom prst="rect">
            <a:avLst/>
          </a:prstGeom>
          <a:solidFill>
            <a:srgbClr val="051C2C"/>
          </a:solidFill>
          <a:ln>
            <a:noFill/>
          </a:ln>
        </p:spPr>
        <p:txBody>
          <a:bodyPr/>
          <a:lstStyle/>
          <a:p>
            <a:endParaRPr lang="zh-CN" altLang="en-US"/>
          </a:p>
        </p:txBody>
      </p:sp>
      <p:sp>
        <p:nvSpPr>
          <p:cNvPr id="54" name="box-verdict-t"/>
          <p:cNvSpPr txBox="1"/>
          <p:nvPr/>
        </p:nvSpPr>
        <p:spPr>
          <a:xfrm>
            <a:off x="1054100" y="8674100"/>
            <a:ext cx="16129000" cy="254000"/>
          </a:xfrm>
          <a:prstGeom prst="rect">
            <a:avLst/>
          </a:prstGeom>
          <a:noFill/>
          <a:ln>
            <a:noFill/>
          </a:ln>
        </p:spPr>
        <p:txBody>
          <a:bodyPr wrap="none" lIns="0" tIns="0" rIns="0" bIns="0" rtlCol="0" anchor="t"/>
          <a:lstStyle/>
          <a:p>
            <a:pPr algn="l">
              <a:lnSpc>
                <a:spcPts val="2420"/>
              </a:lnSpc>
            </a:pPr>
            <a:r>
              <a:rPr lang="en-US" sz="1600" noProof="1">
                <a:solidFill>
                  <a:srgbClr val="333333"/>
                </a:solidFill>
                <a:latin typeface="Arial"/>
                <a:ea typeface="楷体"/>
              </a:rPr>
              <a:t>Three lines, three windows — supercharging in the P&amp;L, sodium-ion in framework agreements (67GWh), solid-state early (TRL 4/9, 5x cost): market prices an accelerated timeline</a:t>
            </a:r>
            <a:endParaRPr lang="en-US" sz="1600" noProof="1"/>
          </a:p>
        </p:txBody>
      </p:sp>
      <p:sp>
        <p:nvSpPr>
          <p:cNvPr id="55"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Shenxing 4C (launched Aug 2023, first on Exeed ET Feb 2024), 2nd-gen Shenxing (Apr 2025), Shenxing Pro (Sep 2025) on company caliber; ≥4C penetration on Guolian Minsheng caliber. 2. Sodium-ion framework agreements 67GWh (HyperStrong 60 strategic cooperation / Alfen 5 MoU / Solarpro 2 strategic cooperation, Bernstein/Huatai, as of Jul 2026); Fuding 40GWh capacity; mass-production timing on company caliber; cost RMB0.35-0.40/Wh (BofA/Haitong Intl). 3. Solid-state: company says two pilot lines built (4Q25 earnings call); the Hefei 0.2GWh sulfide line belongs to Gotion High-Tech; 2027 small-batch (Wu Kai: TRL 7-8); TRL 4/9 and the million-unit judgment are Robin Zeng's public comments; cost ~5x (State Power Investment Corp. research institute et al.); condensed-matter 3Q26 mass production is Bernstein's media relay — listed as a watch item.</a:t>
            </a:r>
            <a:endParaRPr lang="en-US" sz="1400" noProof="1"/>
          </a:p>
        </p:txBody>
      </p:sp>
      <p:sp>
        <p:nvSpPr>
          <p:cNvPr id="56"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57"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company announcements/Tech Day, JPM, Bernstein, Guolian Minsheng, as of Oct 9, 2026</a:t>
            </a:r>
            <a:endParaRPr lang="en-US" sz="1400" noProof="1"/>
          </a:p>
        </p:txBody>
      </p:sp>
      <p:sp>
        <p:nvSpPr>
          <p:cNvPr id="58"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59"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28</a:t>
            </a:r>
            <a:endParaRPr lang="en-US" sz="1400" noProof="1"/>
          </a:p>
        </p:txBody>
      </p:sp>
      <p:pic>
        <p:nvPicPr>
          <p:cNvPr id="60" name="ic-s18-0"/>
          <p:cNvPicPr/>
          <p:nvPr/>
        </p:nvPicPr>
        <p:blipFill>
          <a:blip>
            <a:extLst>
              <a:ext uri="{96DAC541-7B7A-43D3-8B79-37D633B846F1}">
                <asvg:svgBlip xmlns:asvg="http://schemas.microsoft.com/office/drawing/2016/SVG/main" r:embed="rId6"/>
              </a:ext>
            </a:extLst>
          </a:blip>
          <a:stretch>
            <a:fillRect/>
          </a:stretch>
        </p:blipFill>
        <p:spPr>
          <a:xfrm>
            <a:off x="3581400" y="2904490"/>
            <a:ext cx="165100" cy="165100"/>
          </a:xfrm>
          <a:prstGeom prst="rect">
            <a:avLst/>
          </a:prstGeom>
          <a:ln>
            <a:noFill/>
          </a:ln>
        </p:spPr>
      </p:pic>
      <p:pic>
        <p:nvPicPr>
          <p:cNvPr id="61" name="ic-s18-1"/>
          <p:cNvPicPr/>
          <p:nvPr/>
        </p:nvPicPr>
        <p:blipFill>
          <a:blip>
            <a:extLst>
              <a:ext uri="{96DAC541-7B7A-43D3-8B79-37D633B846F1}">
                <asvg:svgBlip xmlns:asvg="http://schemas.microsoft.com/office/drawing/2016/SVG/main" r:embed="rId7"/>
              </a:ext>
            </a:extLst>
          </a:blip>
          <a:stretch>
            <a:fillRect/>
          </a:stretch>
        </p:blipFill>
        <p:spPr>
          <a:xfrm>
            <a:off x="8407400" y="2904490"/>
            <a:ext cx="165100" cy="165100"/>
          </a:xfrm>
          <a:prstGeom prst="rect">
            <a:avLst/>
          </a:prstGeom>
          <a:ln>
            <a:noFill/>
          </a:ln>
        </p:spPr>
      </p:pic>
      <p:pic>
        <p:nvPicPr>
          <p:cNvPr id="62" name="ic-s18-2"/>
          <p:cNvPicPr/>
          <p:nvPr/>
        </p:nvPicPr>
        <p:blipFill>
          <a:blip>
            <a:extLst>
              <a:ext uri="{96DAC541-7B7A-43D3-8B79-37D633B846F1}">
                <asvg:svgBlip xmlns:asvg="http://schemas.microsoft.com/office/drawing/2016/SVG/main" r:embed="rId8"/>
              </a:ext>
            </a:extLst>
          </a:blip>
          <a:stretch>
            <a:fillRect/>
          </a:stretch>
        </p:blipFill>
        <p:spPr>
          <a:xfrm>
            <a:off x="13233400" y="2904490"/>
            <a:ext cx="165100" cy="165100"/>
          </a:xfrm>
          <a:prstGeom prst="rect">
            <a:avLst/>
          </a:prstGeom>
          <a:ln>
            <a:noFill/>
          </a:ln>
        </p:spPr>
      </p:pic>
      <p:pic>
        <p:nvPicPr>
          <p:cNvPr id="63" name="ic-s18-3"/>
          <p:cNvPicPr/>
          <p:nvPr/>
        </p:nvPicPr>
        <p:blipFill>
          <a:blip>
            <a:extLst>
              <a:ext uri="{96DAC541-7B7A-43D3-8B79-37D633B846F1}">
                <asvg:svgBlip xmlns:asvg="http://schemas.microsoft.com/office/drawing/2016/SVG/main" r:embed="rId9"/>
              </a:ext>
            </a:extLst>
          </a:blip>
          <a:stretch>
            <a:fillRect/>
          </a:stretch>
        </p:blipFill>
        <p:spPr>
          <a:xfrm>
            <a:off x="3581400" y="5063490"/>
            <a:ext cx="165100" cy="165100"/>
          </a:xfrm>
          <a:prstGeom prst="rect">
            <a:avLst/>
          </a:prstGeom>
          <a:ln>
            <a:noFill/>
          </a:ln>
        </p:spPr>
      </p:pic>
      <p:pic>
        <p:nvPicPr>
          <p:cNvPr id="64" name="ic-s18-4"/>
          <p:cNvPicPr/>
          <p:nvPr/>
        </p:nvPicPr>
        <p:blipFill>
          <a:blip>
            <a:extLst>
              <a:ext uri="{96DAC541-7B7A-43D3-8B79-37D633B846F1}">
                <asvg:svgBlip xmlns:asvg="http://schemas.microsoft.com/office/drawing/2016/SVG/main" r:embed="rId10"/>
              </a:ext>
            </a:extLst>
          </a:blip>
          <a:stretch>
            <a:fillRect/>
          </a:stretch>
        </p:blipFill>
        <p:spPr>
          <a:xfrm>
            <a:off x="8407400" y="5063490"/>
            <a:ext cx="165100" cy="165100"/>
          </a:xfrm>
          <a:prstGeom prst="rect">
            <a:avLst/>
          </a:prstGeom>
          <a:ln>
            <a:noFill/>
          </a:ln>
        </p:spPr>
      </p:pic>
      <p:pic>
        <p:nvPicPr>
          <p:cNvPr id="65" name="ic-s18-5"/>
          <p:cNvPicPr/>
          <p:nvPr/>
        </p:nvPicPr>
        <p:blipFill>
          <a:blip>
            <a:extLst>
              <a:ext uri="{96DAC541-7B7A-43D3-8B79-37D633B846F1}">
                <asvg:svgBlip xmlns:asvg="http://schemas.microsoft.com/office/drawing/2016/SVG/main" r:embed="rId11"/>
              </a:ext>
            </a:extLst>
          </a:blip>
          <a:stretch>
            <a:fillRect/>
          </a:stretch>
        </p:blipFill>
        <p:spPr>
          <a:xfrm>
            <a:off x="13233400" y="5063490"/>
            <a:ext cx="165100" cy="165100"/>
          </a:xfrm>
          <a:prstGeom prst="rect">
            <a:avLst/>
          </a:prstGeom>
          <a:ln>
            <a:noFill/>
          </a:ln>
        </p:spPr>
      </p:pic>
      <p:pic>
        <p:nvPicPr>
          <p:cNvPr id="66" name="ic-s18-6"/>
          <p:cNvPicPr/>
          <p:nvPr/>
        </p:nvPicPr>
        <p:blipFill>
          <a:blip>
            <a:extLst>
              <a:ext uri="{96DAC541-7B7A-43D3-8B79-37D633B846F1}">
                <asvg:svgBlip xmlns:asvg="http://schemas.microsoft.com/office/drawing/2016/SVG/main" r:embed="rId12"/>
              </a:ext>
            </a:extLst>
          </a:blip>
          <a:stretch>
            <a:fillRect/>
          </a:stretch>
        </p:blipFill>
        <p:spPr>
          <a:xfrm>
            <a:off x="3581400" y="7222490"/>
            <a:ext cx="165100" cy="165100"/>
          </a:xfrm>
          <a:prstGeom prst="rect">
            <a:avLst/>
          </a:prstGeom>
          <a:ln>
            <a:noFill/>
          </a:ln>
        </p:spPr>
      </p:pic>
      <p:pic>
        <p:nvPicPr>
          <p:cNvPr id="67" name="ic-s18-7"/>
          <p:cNvPicPr/>
          <p:nvPr/>
        </p:nvPicPr>
        <p:blipFill>
          <a:blip>
            <a:extLst>
              <a:ext uri="{96DAC541-7B7A-43D3-8B79-37D633B846F1}">
                <asvg:svgBlip xmlns:asvg="http://schemas.microsoft.com/office/drawing/2016/SVG/main" r:embed="rId13"/>
              </a:ext>
            </a:extLst>
          </a:blip>
          <a:stretch>
            <a:fillRect/>
          </a:stretch>
        </p:blipFill>
        <p:spPr>
          <a:xfrm>
            <a:off x="8407400" y="7222490"/>
            <a:ext cx="165100" cy="165100"/>
          </a:xfrm>
          <a:prstGeom prst="rect">
            <a:avLst/>
          </a:prstGeom>
          <a:ln>
            <a:noFill/>
          </a:ln>
        </p:spPr>
      </p:pic>
      <p:pic>
        <p:nvPicPr>
          <p:cNvPr id="68" name="ic-s18-8"/>
          <p:cNvPicPr/>
          <p:nvPr/>
        </p:nvPicPr>
        <p:blipFill>
          <a:blip>
            <a:extLst>
              <a:ext uri="{96DAC541-7B7A-43D3-8B79-37D633B846F1}">
                <asvg:svgBlip xmlns:asvg="http://schemas.microsoft.com/office/drawing/2016/SVG/main" r:embed="rId14"/>
              </a:ext>
            </a:extLst>
          </a:blip>
          <a:stretch>
            <a:fillRect/>
          </a:stretch>
        </p:blipFill>
        <p:spPr>
          <a:xfrm>
            <a:off x="13233400" y="7222490"/>
            <a:ext cx="165100" cy="165100"/>
          </a:xfrm>
          <a:prstGeom prst="rect">
            <a:avLst/>
          </a:prstGeom>
          <a:ln>
            <a:noFill/>
          </a:ln>
        </p:spPr>
      </p:pic>
      <p:sp>
        <p:nvSpPr>
          <p:cNvPr id="37" name="lane3-name"/>
          <p:cNvSpPr txBox="1"/>
          <p:nvPr/>
        </p:nvSpPr>
        <p:spPr>
          <a:xfrm>
            <a:off x="825500" y="6870700"/>
            <a:ext cx="1524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All-solid-state battery</a:t>
            </a:r>
            <a:endParaRPr lang="en-US" sz="1800" noProof="1"/>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04 Industry &amp; Competition › Policy Pass-Through</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Consumption tax 2%→4% + rebate cancellation: actual unit profit below the bridge's later-quarter values — 'sharing half' unverified; base case assumes CATL absorbs nearly all of it</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Worst-case tax stack ~RMB0.103→0.079/Wh; 3Q26's 0.082 sits below the bridge's 4Q26 value; the base case assumes near-full absorption by CATL</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tl-title"/>
          <p:cNvSpPr txBox="1"/>
          <p:nvPr/>
        </p:nvSpPr>
        <p:spPr>
          <a:xfrm>
            <a:off x="825500" y="1985010"/>
            <a:ext cx="8890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Three-year policy cost pass-through chain: Dec 2024 → Sep 2027</a:t>
            </a:r>
            <a:r>
              <a:rPr lang="en-US" sz="1800" b="1" baseline="30000" noProof="1">
                <a:solidFill>
                  <a:srgbClr val="051C2C"/>
                </a:solidFill>
                <a:latin typeface="Arial"/>
                <a:ea typeface="楷体"/>
              </a:rPr>
              <a:t>1</a:t>
            </a:r>
            <a:endParaRPr lang="en-US" sz="1800" noProof="1"/>
          </a:p>
        </p:txBody>
      </p:sp>
      <p:sp>
        <p:nvSpPr>
          <p:cNvPr id="7" name="tl-track"/>
          <p:cNvSpPr/>
          <p:nvPr/>
        </p:nvSpPr>
        <p:spPr>
          <a:xfrm>
            <a:off x="1134110" y="2493010"/>
            <a:ext cx="16021050" cy="29210"/>
          </a:xfrm>
          <a:prstGeom prst="rect">
            <a:avLst/>
          </a:prstGeom>
          <a:solidFill>
            <a:srgbClr val="CCCCCC"/>
          </a:solidFill>
          <a:ln>
            <a:noFill/>
          </a:ln>
        </p:spPr>
        <p:txBody>
          <a:bodyPr/>
          <a:lstStyle/>
          <a:p>
            <a:endParaRPr lang="zh-CN" altLang="en-US"/>
          </a:p>
        </p:txBody>
      </p:sp>
      <p:sp>
        <p:nvSpPr>
          <p:cNvPr id="8" name="tl-n1-dot"/>
          <p:cNvSpPr/>
          <p:nvPr/>
        </p:nvSpPr>
        <p:spPr>
          <a:xfrm>
            <a:off x="1130300" y="2416810"/>
            <a:ext cx="181610" cy="181610"/>
          </a:xfrm>
          <a:prstGeom prst="ellipse">
            <a:avLst/>
          </a:prstGeom>
          <a:solidFill>
            <a:srgbClr val="051C2C"/>
          </a:solidFill>
          <a:ln>
            <a:noFill/>
          </a:ln>
        </p:spPr>
        <p:txBody>
          <a:bodyPr/>
          <a:lstStyle/>
          <a:p>
            <a:endParaRPr lang="zh-CN" altLang="en-US"/>
          </a:p>
        </p:txBody>
      </p:sp>
      <p:sp>
        <p:nvSpPr>
          <p:cNvPr id="9" name="tl-n1-date"/>
          <p:cNvSpPr txBox="1"/>
          <p:nvPr/>
        </p:nvSpPr>
        <p:spPr>
          <a:xfrm>
            <a:off x="1371600" y="2719070"/>
            <a:ext cx="18415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Dec 1, 2024</a:t>
            </a:r>
            <a:endParaRPr lang="en-US" sz="1400" noProof="1"/>
          </a:p>
        </p:txBody>
      </p:sp>
      <p:sp>
        <p:nvSpPr>
          <p:cNvPr id="10" name="tl-n1-event"/>
          <p:cNvSpPr txBox="1"/>
          <p:nvPr/>
        </p:nvSpPr>
        <p:spPr>
          <a:xfrm>
            <a:off x="1155700" y="2956560"/>
            <a:ext cx="2032000" cy="2159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Export VAT 13%→9%</a:t>
            </a:r>
            <a:endParaRPr lang="en-US" sz="1600" noProof="1"/>
          </a:p>
        </p:txBody>
      </p:sp>
      <p:sp>
        <p:nvSpPr>
          <p:cNvPr id="11" name="tl-n1-desc"/>
          <p:cNvSpPr txBox="1"/>
          <p:nvPr/>
        </p:nvSpPr>
        <p:spPr>
          <a:xfrm>
            <a:off x="1155700" y="3233420"/>
            <a:ext cx="2032000" cy="812800"/>
          </a:xfrm>
          <a:prstGeom prst="rect">
            <a:avLst/>
          </a:prstGeom>
          <a:noFill/>
          <a:ln>
            <a:noFill/>
          </a:ln>
        </p:spPr>
        <p:txBody>
          <a:bodyPr wrap="square" lIns="0" tIns="0" rIns="0" bIns="0" rtlCol="0" anchor="t"/>
          <a:lstStyle/>
          <a:p>
            <a:pPr algn="l">
              <a:lnSpc>
                <a:spcPts val="2420"/>
              </a:lnSpc>
            </a:pPr>
            <a:r>
              <a:rPr lang="en-US" sz="1400" noProof="1">
                <a:solidFill>
                  <a:srgbClr val="333333"/>
                </a:solidFill>
                <a:latin typeface="Arial"/>
                <a:ea typeface="楷体"/>
              </a:rPr>
              <a:t>Phase-down begins; further cut to 6% in Apr 2026</a:t>
            </a:r>
            <a:endParaRPr lang="en-US" sz="1400" noProof="1"/>
          </a:p>
        </p:txBody>
      </p:sp>
      <p:sp>
        <p:nvSpPr>
          <p:cNvPr id="12" name="tl-n2-dot"/>
          <p:cNvSpPr/>
          <p:nvPr/>
        </p:nvSpPr>
        <p:spPr>
          <a:xfrm>
            <a:off x="3225800" y="2416810"/>
            <a:ext cx="181610" cy="181610"/>
          </a:xfrm>
          <a:prstGeom prst="ellipse">
            <a:avLst/>
          </a:prstGeom>
          <a:solidFill>
            <a:srgbClr val="051C2C"/>
          </a:solidFill>
          <a:ln>
            <a:noFill/>
          </a:ln>
        </p:spPr>
        <p:txBody>
          <a:bodyPr/>
          <a:lstStyle/>
          <a:p>
            <a:endParaRPr lang="zh-CN" altLang="en-US"/>
          </a:p>
        </p:txBody>
      </p:sp>
      <p:sp>
        <p:nvSpPr>
          <p:cNvPr id="13" name="tl-n2-date"/>
          <p:cNvSpPr txBox="1"/>
          <p:nvPr/>
        </p:nvSpPr>
        <p:spPr>
          <a:xfrm>
            <a:off x="3467100" y="2719070"/>
            <a:ext cx="18415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Apr 1, 2026</a:t>
            </a:r>
            <a:endParaRPr lang="en-US" sz="1400" noProof="1"/>
          </a:p>
        </p:txBody>
      </p:sp>
      <p:sp>
        <p:nvSpPr>
          <p:cNvPr id="14" name="tl-n2-event"/>
          <p:cNvSpPr txBox="1"/>
          <p:nvPr/>
        </p:nvSpPr>
        <p:spPr>
          <a:xfrm>
            <a:off x="3251200" y="2956560"/>
            <a:ext cx="2032000" cy="2159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Rebate 9%→6%</a:t>
            </a:r>
            <a:endParaRPr lang="en-US" sz="1600" noProof="1"/>
          </a:p>
        </p:txBody>
      </p:sp>
      <p:sp>
        <p:nvSpPr>
          <p:cNvPr id="15" name="tl-n2-desc"/>
          <p:cNvSpPr txBox="1"/>
          <p:nvPr/>
        </p:nvSpPr>
        <p:spPr>
          <a:xfrm>
            <a:off x="3251200" y="3233420"/>
            <a:ext cx="2032000" cy="812800"/>
          </a:xfrm>
          <a:prstGeom prst="rect">
            <a:avLst/>
          </a:prstGeom>
          <a:noFill/>
          <a:ln>
            <a:noFill/>
          </a:ln>
        </p:spPr>
        <p:txBody>
          <a:bodyPr wrap="square" lIns="0" tIns="0" rIns="0" bIns="0" rtlCol="0" anchor="t"/>
          <a:lstStyle/>
          <a:p>
            <a:pPr>
              <a:lnSpc>
                <a:spcPts val="2420"/>
              </a:lnSpc>
            </a:pPr>
            <a:r>
              <a:rPr lang="en-US" altLang="zh-CN" sz="1400" noProof="1">
                <a:solidFill>
                  <a:srgbClr val="333333"/>
                </a:solidFill>
                <a:latin typeface="Arial"/>
                <a:ea typeface="楷体"/>
              </a:rPr>
              <a:t>Spurs 2026 front-loading; favors price leaders</a:t>
            </a:r>
            <a:endParaRPr lang="en-US" altLang="zh-CN" sz="1400" noProof="1"/>
          </a:p>
        </p:txBody>
      </p:sp>
      <p:sp>
        <p:nvSpPr>
          <p:cNvPr id="16" name="tl-n3-dot"/>
          <p:cNvSpPr/>
          <p:nvPr/>
        </p:nvSpPr>
        <p:spPr>
          <a:xfrm>
            <a:off x="5321300" y="2416810"/>
            <a:ext cx="181610" cy="181610"/>
          </a:xfrm>
          <a:prstGeom prst="ellipse">
            <a:avLst/>
          </a:prstGeom>
          <a:solidFill>
            <a:srgbClr val="051C2C"/>
          </a:solidFill>
          <a:ln>
            <a:noFill/>
          </a:ln>
        </p:spPr>
        <p:txBody>
          <a:bodyPr/>
          <a:lstStyle/>
          <a:p>
            <a:endParaRPr lang="zh-CN" altLang="en-US"/>
          </a:p>
        </p:txBody>
      </p:sp>
      <p:sp>
        <p:nvSpPr>
          <p:cNvPr id="17" name="tl-n3-date"/>
          <p:cNvSpPr txBox="1"/>
          <p:nvPr/>
        </p:nvSpPr>
        <p:spPr>
          <a:xfrm>
            <a:off x="5562600" y="2719070"/>
            <a:ext cx="18415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Jul 17, 2026</a:t>
            </a:r>
            <a:endParaRPr lang="en-US" sz="1400" noProof="1"/>
          </a:p>
        </p:txBody>
      </p:sp>
      <p:sp>
        <p:nvSpPr>
          <p:cNvPr id="18" name="tl-n3-event"/>
          <p:cNvSpPr txBox="1"/>
          <p:nvPr/>
        </p:nvSpPr>
        <p:spPr>
          <a:xfrm>
            <a:off x="5346700" y="2956560"/>
            <a:ext cx="2032000" cy="2159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Consumption tax</a:t>
            </a:r>
            <a:endParaRPr lang="en-US" sz="1600" noProof="1"/>
          </a:p>
        </p:txBody>
      </p:sp>
      <p:sp>
        <p:nvSpPr>
          <p:cNvPr id="19" name="tl-n3-desc"/>
          <p:cNvSpPr txBox="1"/>
          <p:nvPr/>
        </p:nvSpPr>
        <p:spPr>
          <a:xfrm>
            <a:off x="5346700" y="3233420"/>
            <a:ext cx="2032000" cy="812800"/>
          </a:xfrm>
          <a:prstGeom prst="rect">
            <a:avLst/>
          </a:prstGeom>
          <a:noFill/>
          <a:ln>
            <a:noFill/>
          </a:ln>
        </p:spPr>
        <p:txBody>
          <a:bodyPr wrap="square" lIns="0" tIns="0" rIns="0" bIns="0" rtlCol="0" anchor="t"/>
          <a:lstStyle/>
          <a:p>
            <a:pPr>
              <a:lnSpc>
                <a:spcPts val="2420"/>
              </a:lnSpc>
            </a:pPr>
            <a:r>
              <a:rPr lang="en-US" altLang="zh-CN" sz="1400" noProof="1">
                <a:solidFill>
                  <a:srgbClr val="333333"/>
                </a:solidFill>
                <a:latin typeface="Arial"/>
                <a:ea typeface="楷体"/>
              </a:rPr>
              <a:t>No. 20/2026: lithium at 2%/4%; sodium-ion, solid-state exempt</a:t>
            </a:r>
            <a:endParaRPr lang="en-US" altLang="zh-CN" sz="1400" noProof="1"/>
          </a:p>
        </p:txBody>
      </p:sp>
      <p:sp>
        <p:nvSpPr>
          <p:cNvPr id="20" name="tl-n4-dot"/>
          <p:cNvSpPr/>
          <p:nvPr/>
        </p:nvSpPr>
        <p:spPr>
          <a:xfrm>
            <a:off x="7416800" y="2416810"/>
            <a:ext cx="181610" cy="181610"/>
          </a:xfrm>
          <a:prstGeom prst="ellipse">
            <a:avLst/>
          </a:prstGeom>
          <a:solidFill>
            <a:srgbClr val="051C2C"/>
          </a:solidFill>
          <a:ln>
            <a:noFill/>
          </a:ln>
        </p:spPr>
        <p:txBody>
          <a:bodyPr/>
          <a:lstStyle/>
          <a:p>
            <a:endParaRPr lang="zh-CN" altLang="en-US"/>
          </a:p>
        </p:txBody>
      </p:sp>
      <p:sp>
        <p:nvSpPr>
          <p:cNvPr id="21" name="tl-n4-date"/>
          <p:cNvSpPr txBox="1"/>
          <p:nvPr/>
        </p:nvSpPr>
        <p:spPr>
          <a:xfrm>
            <a:off x="7658100" y="2719070"/>
            <a:ext cx="18415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Aug 26, 2026</a:t>
            </a:r>
            <a:endParaRPr lang="en-US" sz="1400" noProof="1"/>
          </a:p>
        </p:txBody>
      </p:sp>
      <p:sp>
        <p:nvSpPr>
          <p:cNvPr id="22" name="tl-n4-event"/>
          <p:cNvSpPr txBox="1"/>
          <p:nvPr/>
        </p:nvSpPr>
        <p:spPr>
          <a:xfrm>
            <a:off x="7442200" y="2956560"/>
            <a:ext cx="2032000" cy="2159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EO 14421 signed</a:t>
            </a:r>
            <a:endParaRPr lang="en-US" sz="1600" noProof="1"/>
          </a:p>
        </p:txBody>
      </p:sp>
      <p:sp>
        <p:nvSpPr>
          <p:cNvPr id="23" name="tl-n4-desc"/>
          <p:cNvSpPr txBox="1"/>
          <p:nvPr/>
        </p:nvSpPr>
        <p:spPr>
          <a:xfrm>
            <a:off x="7442200" y="3233420"/>
            <a:ext cx="2032000" cy="812800"/>
          </a:xfrm>
          <a:prstGeom prst="rect">
            <a:avLst/>
          </a:prstGeom>
          <a:noFill/>
          <a:ln>
            <a:noFill/>
          </a:ln>
        </p:spPr>
        <p:txBody>
          <a:bodyPr wrap="square" lIns="0" tIns="0" rIns="0" bIns="0" rtlCol="0" anchor="t"/>
          <a:lstStyle/>
          <a:p>
            <a:pPr algn="l">
              <a:lnSpc>
                <a:spcPts val="2420"/>
              </a:lnSpc>
            </a:pPr>
            <a:r>
              <a:rPr lang="en-US" sz="1400" noProof="1">
                <a:solidFill>
                  <a:srgbClr val="333333"/>
                </a:solidFill>
                <a:latin typeface="Arial"/>
                <a:ea typeface="楷体"/>
              </a:rPr>
              <a:t>BESS included; DOE rules due in 120 days</a:t>
            </a:r>
            <a:endParaRPr lang="en-US" sz="1400" noProof="1"/>
          </a:p>
        </p:txBody>
      </p:sp>
      <p:sp>
        <p:nvSpPr>
          <p:cNvPr id="24" name="tl-n5-dot"/>
          <p:cNvSpPr/>
          <p:nvPr/>
        </p:nvSpPr>
        <p:spPr>
          <a:xfrm>
            <a:off x="9512300" y="2416810"/>
            <a:ext cx="181610" cy="181610"/>
          </a:xfrm>
          <a:prstGeom prst="ellipse">
            <a:avLst/>
          </a:prstGeom>
          <a:solidFill>
            <a:srgbClr val="051C2C"/>
          </a:solidFill>
          <a:ln>
            <a:noFill/>
          </a:ln>
        </p:spPr>
        <p:txBody>
          <a:bodyPr/>
          <a:lstStyle/>
          <a:p>
            <a:endParaRPr lang="zh-CN" altLang="en-US"/>
          </a:p>
        </p:txBody>
      </p:sp>
      <p:sp>
        <p:nvSpPr>
          <p:cNvPr id="25" name="tl-n5-date"/>
          <p:cNvSpPr txBox="1"/>
          <p:nvPr/>
        </p:nvSpPr>
        <p:spPr>
          <a:xfrm>
            <a:off x="9753600" y="2719070"/>
            <a:ext cx="18415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Sep 1, 2026</a:t>
            </a:r>
            <a:endParaRPr lang="en-US" sz="1400" noProof="1"/>
          </a:p>
        </p:txBody>
      </p:sp>
      <p:sp>
        <p:nvSpPr>
          <p:cNvPr id="26" name="tl-n5-event"/>
          <p:cNvSpPr txBox="1"/>
          <p:nvPr/>
        </p:nvSpPr>
        <p:spPr>
          <a:xfrm>
            <a:off x="9537700" y="2956560"/>
            <a:ext cx="2032000" cy="2159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Consumption tax 2%</a:t>
            </a:r>
            <a:endParaRPr lang="en-US" sz="1600" noProof="1"/>
          </a:p>
        </p:txBody>
      </p:sp>
      <p:sp>
        <p:nvSpPr>
          <p:cNvPr id="27" name="tl-n5-desc"/>
          <p:cNvSpPr txBox="1"/>
          <p:nvPr/>
        </p:nvSpPr>
        <p:spPr>
          <a:xfrm>
            <a:off x="9537700" y="3233420"/>
            <a:ext cx="2032000" cy="812800"/>
          </a:xfrm>
          <a:prstGeom prst="rect">
            <a:avLst/>
          </a:prstGeom>
          <a:noFill/>
          <a:ln>
            <a:noFill/>
          </a:ln>
        </p:spPr>
        <p:txBody>
          <a:bodyPr wrap="square" lIns="0" tIns="0" rIns="0" bIns="0" rtlCol="0" anchor="t"/>
          <a:lstStyle/>
          <a:p>
            <a:pPr algn="l">
              <a:lnSpc>
                <a:spcPts val="2420"/>
              </a:lnSpc>
            </a:pPr>
            <a:r>
              <a:rPr lang="en-US" sz="1400" noProof="1">
                <a:solidFill>
                  <a:srgbClr val="333333"/>
                </a:solidFill>
                <a:latin typeface="Arial"/>
                <a:ea typeface="楷体"/>
              </a:rPr>
              <a:t>≈RMB0.007-0.008/Wh (Macquarie) ≈ 7-8% of unit net profit</a:t>
            </a:r>
            <a:endParaRPr lang="en-US" sz="1400" noProof="1"/>
          </a:p>
        </p:txBody>
      </p:sp>
      <p:sp>
        <p:nvSpPr>
          <p:cNvPr id="28" name="tl-n6-dot"/>
          <p:cNvSpPr/>
          <p:nvPr/>
        </p:nvSpPr>
        <p:spPr>
          <a:xfrm>
            <a:off x="11607800" y="2416810"/>
            <a:ext cx="181610" cy="181610"/>
          </a:xfrm>
          <a:prstGeom prst="ellipse">
            <a:avLst/>
          </a:prstGeom>
          <a:solidFill>
            <a:srgbClr val="FFFFFF"/>
          </a:solidFill>
          <a:ln w="19050">
            <a:solidFill>
              <a:srgbClr val="00A9F4"/>
            </a:solidFill>
          </a:ln>
        </p:spPr>
        <p:txBody>
          <a:bodyPr/>
          <a:lstStyle/>
          <a:p>
            <a:endParaRPr lang="zh-CN" altLang="en-US"/>
          </a:p>
        </p:txBody>
      </p:sp>
      <p:sp>
        <p:nvSpPr>
          <p:cNvPr id="29" name="tl-n6-date"/>
          <p:cNvSpPr txBox="1"/>
          <p:nvPr/>
        </p:nvSpPr>
        <p:spPr>
          <a:xfrm>
            <a:off x="11849100" y="2719070"/>
            <a:ext cx="18415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End-2026</a:t>
            </a:r>
            <a:endParaRPr lang="en-US" sz="1400" noProof="1"/>
          </a:p>
        </p:txBody>
      </p:sp>
      <p:sp>
        <p:nvSpPr>
          <p:cNvPr id="30" name="tl-n6-event"/>
          <p:cNvSpPr txBox="1"/>
          <p:nvPr/>
        </p:nvSpPr>
        <p:spPr>
          <a:xfrm>
            <a:off x="11633200" y="2956560"/>
            <a:ext cx="2032000" cy="2159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FEOC definitions</a:t>
            </a:r>
            <a:endParaRPr lang="en-US" sz="1600" noProof="1"/>
          </a:p>
        </p:txBody>
      </p:sp>
      <p:sp>
        <p:nvSpPr>
          <p:cNvPr id="31" name="tl-n6-desc"/>
          <p:cNvSpPr txBox="1"/>
          <p:nvPr/>
        </p:nvSpPr>
        <p:spPr>
          <a:xfrm>
            <a:off x="11633200" y="3233420"/>
            <a:ext cx="1909805" cy="812800"/>
          </a:xfrm>
          <a:prstGeom prst="rect">
            <a:avLst/>
          </a:prstGeom>
          <a:noFill/>
          <a:ln>
            <a:noFill/>
          </a:ln>
        </p:spPr>
        <p:txBody>
          <a:bodyPr wrap="square" lIns="0" tIns="0" rIns="0" bIns="0" rtlCol="0" anchor="t"/>
          <a:lstStyle/>
          <a:p>
            <a:pPr>
              <a:lnSpc>
                <a:spcPts val="2420"/>
              </a:lnSpc>
            </a:pPr>
            <a:r>
              <a:rPr lang="en-US" altLang="zh-CN" sz="1400" noProof="1">
                <a:solidFill>
                  <a:srgbClr val="333333"/>
                </a:solidFill>
                <a:latin typeface="Arial"/>
                <a:ea typeface="楷体"/>
              </a:rPr>
              <a:t>IRS Notice 2026-15 strict; DOE deadline 12/24</a:t>
            </a:r>
            <a:endParaRPr lang="en-US" altLang="zh-CN" sz="1400" noProof="1"/>
          </a:p>
        </p:txBody>
      </p:sp>
      <p:sp>
        <p:nvSpPr>
          <p:cNvPr id="32" name="tl-n7-dot"/>
          <p:cNvSpPr/>
          <p:nvPr/>
        </p:nvSpPr>
        <p:spPr>
          <a:xfrm>
            <a:off x="13703300" y="2416810"/>
            <a:ext cx="181610" cy="181610"/>
          </a:xfrm>
          <a:prstGeom prst="ellipse">
            <a:avLst/>
          </a:prstGeom>
          <a:solidFill>
            <a:srgbClr val="FFFFFF"/>
          </a:solidFill>
          <a:ln w="19050">
            <a:solidFill>
              <a:srgbClr val="00A9F4"/>
            </a:solidFill>
          </a:ln>
        </p:spPr>
        <p:txBody>
          <a:bodyPr/>
          <a:lstStyle/>
          <a:p>
            <a:endParaRPr lang="zh-CN" altLang="en-US"/>
          </a:p>
        </p:txBody>
      </p:sp>
      <p:sp>
        <p:nvSpPr>
          <p:cNvPr id="33" name="tl-n7-date"/>
          <p:cNvSpPr txBox="1"/>
          <p:nvPr/>
        </p:nvSpPr>
        <p:spPr>
          <a:xfrm>
            <a:off x="13944600" y="2719070"/>
            <a:ext cx="18415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Jan 1, 2027</a:t>
            </a:r>
            <a:endParaRPr lang="en-US" sz="1400" noProof="1"/>
          </a:p>
        </p:txBody>
      </p:sp>
      <p:sp>
        <p:nvSpPr>
          <p:cNvPr id="34" name="tl-n7-event"/>
          <p:cNvSpPr txBox="1"/>
          <p:nvPr/>
        </p:nvSpPr>
        <p:spPr>
          <a:xfrm>
            <a:off x="13728700" y="2956560"/>
            <a:ext cx="2032000" cy="2159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Rebate cancelled</a:t>
            </a:r>
            <a:endParaRPr lang="en-US" sz="1600" noProof="1"/>
          </a:p>
        </p:txBody>
      </p:sp>
      <p:sp>
        <p:nvSpPr>
          <p:cNvPr id="35" name="tl-n7-desc"/>
          <p:cNvSpPr txBox="1"/>
          <p:nvPr/>
        </p:nvSpPr>
        <p:spPr>
          <a:xfrm>
            <a:off x="13728700" y="3233420"/>
            <a:ext cx="2032000" cy="812800"/>
          </a:xfrm>
          <a:prstGeom prst="rect">
            <a:avLst/>
          </a:prstGeom>
          <a:noFill/>
          <a:ln>
            <a:noFill/>
          </a:ln>
        </p:spPr>
        <p:txBody>
          <a:bodyPr wrap="square" lIns="0" tIns="0" rIns="0" bIns="0" rtlCol="0" anchor="t"/>
          <a:lstStyle/>
          <a:p>
            <a:pPr algn="l">
              <a:lnSpc>
                <a:spcPts val="2420"/>
              </a:lnSpc>
            </a:pPr>
            <a:r>
              <a:rPr lang="en-US" sz="1400" noProof="1">
                <a:solidFill>
                  <a:srgbClr val="333333"/>
                </a:solidFill>
                <a:latin typeface="Arial"/>
                <a:ea typeface="楷体"/>
              </a:rPr>
              <a:t>Largest single-step erosion in the JPM bridge: -RMB0.008/Wh</a:t>
            </a:r>
            <a:endParaRPr lang="en-US" sz="1400" noProof="1"/>
          </a:p>
        </p:txBody>
      </p:sp>
      <p:sp>
        <p:nvSpPr>
          <p:cNvPr id="36" name="tl-n8-dot"/>
          <p:cNvSpPr/>
          <p:nvPr/>
        </p:nvSpPr>
        <p:spPr>
          <a:xfrm>
            <a:off x="15798800" y="2416810"/>
            <a:ext cx="181610" cy="181610"/>
          </a:xfrm>
          <a:prstGeom prst="ellipse">
            <a:avLst/>
          </a:prstGeom>
          <a:solidFill>
            <a:srgbClr val="FFFFFF"/>
          </a:solidFill>
          <a:ln w="19050">
            <a:solidFill>
              <a:srgbClr val="00A9F4"/>
            </a:solidFill>
          </a:ln>
        </p:spPr>
        <p:txBody>
          <a:bodyPr/>
          <a:lstStyle/>
          <a:p>
            <a:endParaRPr lang="zh-CN" altLang="en-US"/>
          </a:p>
        </p:txBody>
      </p:sp>
      <p:sp>
        <p:nvSpPr>
          <p:cNvPr id="37" name="tl-n8-date"/>
          <p:cNvSpPr txBox="1"/>
          <p:nvPr/>
        </p:nvSpPr>
        <p:spPr>
          <a:xfrm>
            <a:off x="16040100" y="2719070"/>
            <a:ext cx="14478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Sep 1, 2027</a:t>
            </a:r>
            <a:endParaRPr lang="en-US" sz="1400" noProof="1"/>
          </a:p>
        </p:txBody>
      </p:sp>
      <p:sp>
        <p:nvSpPr>
          <p:cNvPr id="38" name="tl-n8-event"/>
          <p:cNvSpPr txBox="1"/>
          <p:nvPr/>
        </p:nvSpPr>
        <p:spPr>
          <a:xfrm>
            <a:off x="15824200" y="2956560"/>
            <a:ext cx="1651000" cy="2159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Consumption tax 4%</a:t>
            </a:r>
            <a:endParaRPr lang="en-US" sz="1600" noProof="1"/>
          </a:p>
        </p:txBody>
      </p:sp>
      <p:sp>
        <p:nvSpPr>
          <p:cNvPr id="39" name="tl-n8-desc"/>
          <p:cNvSpPr txBox="1"/>
          <p:nvPr/>
        </p:nvSpPr>
        <p:spPr>
          <a:xfrm>
            <a:off x="15824200" y="3233420"/>
            <a:ext cx="1651000" cy="812800"/>
          </a:xfrm>
          <a:prstGeom prst="rect">
            <a:avLst/>
          </a:prstGeom>
          <a:noFill/>
          <a:ln>
            <a:noFill/>
          </a:ln>
        </p:spPr>
        <p:txBody>
          <a:bodyPr wrap="square" lIns="0" tIns="0" rIns="0" bIns="0" rtlCol="0" anchor="t"/>
          <a:lstStyle/>
          <a:p>
            <a:pPr algn="l">
              <a:lnSpc>
                <a:spcPts val="2420"/>
              </a:lnSpc>
            </a:pPr>
            <a:r>
              <a:rPr lang="en-US" sz="1400" noProof="1">
                <a:solidFill>
                  <a:srgbClr val="333333"/>
                </a:solidFill>
                <a:latin typeface="Arial"/>
                <a:ea typeface="楷体"/>
              </a:rPr>
              <a:t>Stacks with rebate cancellation; partly priced in</a:t>
            </a:r>
            <a:endParaRPr lang="en-US" sz="1400" noProof="1"/>
          </a:p>
        </p:txBody>
      </p:sp>
      <p:sp>
        <p:nvSpPr>
          <p:cNvPr id="40" name="tbl-title"/>
          <p:cNvSpPr txBox="1"/>
          <p:nvPr/>
        </p:nvSpPr>
        <p:spPr>
          <a:xfrm>
            <a:off x="825500" y="4555490"/>
            <a:ext cx="7874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JPM worst-case bridge: ~RMB0.103→0.079/Wh under 100% self-absorption</a:t>
            </a:r>
            <a:r>
              <a:rPr lang="en-US" sz="1800" b="1" baseline="30000" noProof="1">
                <a:solidFill>
                  <a:srgbClr val="051C2C"/>
                </a:solidFill>
                <a:latin typeface="Arial"/>
                <a:ea typeface="楷体"/>
              </a:rPr>
              <a:t>2</a:t>
            </a:r>
            <a:endParaRPr lang="en-US" sz="1800" noProof="1"/>
          </a:p>
        </p:txBody>
      </p:sp>
      <p:sp>
        <p:nvSpPr>
          <p:cNvPr id="41" name="tbl-h1"/>
          <p:cNvSpPr txBox="1"/>
          <p:nvPr/>
        </p:nvSpPr>
        <p:spPr>
          <a:xfrm>
            <a:off x="825500" y="4961890"/>
            <a:ext cx="1270000" cy="20701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Timing</a:t>
            </a:r>
            <a:endParaRPr lang="en-US" sz="1400" noProof="1"/>
          </a:p>
        </p:txBody>
      </p:sp>
      <p:sp>
        <p:nvSpPr>
          <p:cNvPr id="42" name="tbl-h2"/>
          <p:cNvSpPr txBox="1"/>
          <p:nvPr/>
        </p:nvSpPr>
        <p:spPr>
          <a:xfrm>
            <a:off x="2222500" y="4961890"/>
            <a:ext cx="177800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Unit net profit (RMB/Wh)</a:t>
            </a:r>
            <a:endParaRPr lang="en-US" sz="1400" noProof="1"/>
          </a:p>
        </p:txBody>
      </p:sp>
      <p:sp>
        <p:nvSpPr>
          <p:cNvPr id="43" name="tbl-h3"/>
          <p:cNvSpPr txBox="1"/>
          <p:nvPr/>
        </p:nvSpPr>
        <p:spPr>
          <a:xfrm>
            <a:off x="4191000" y="4961890"/>
            <a:ext cx="3175000" cy="20701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Policy step</a:t>
            </a:r>
            <a:endParaRPr lang="en-US" sz="1400" noProof="1"/>
          </a:p>
        </p:txBody>
      </p:sp>
      <p:sp>
        <p:nvSpPr>
          <p:cNvPr id="44" name="tbl-h4"/>
          <p:cNvSpPr txBox="1"/>
          <p:nvPr/>
        </p:nvSpPr>
        <p:spPr>
          <a:xfrm>
            <a:off x="7493000" y="4961890"/>
            <a:ext cx="120650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Single-step erosion</a:t>
            </a:r>
            <a:endParaRPr lang="en-US" sz="1400" noProof="1"/>
          </a:p>
        </p:txBody>
      </p:sp>
      <p:sp>
        <p:nvSpPr>
          <p:cNvPr id="45" name="tbl-rule-head"/>
          <p:cNvSpPr/>
          <p:nvPr/>
        </p:nvSpPr>
        <p:spPr>
          <a:xfrm>
            <a:off x="800100" y="5241290"/>
            <a:ext cx="8128000" cy="10160"/>
          </a:xfrm>
          <a:prstGeom prst="rect">
            <a:avLst/>
          </a:prstGeom>
          <a:solidFill>
            <a:srgbClr val="000000"/>
          </a:solidFill>
          <a:ln>
            <a:noFill/>
          </a:ln>
        </p:spPr>
        <p:txBody>
          <a:bodyPr/>
          <a:lstStyle/>
          <a:p>
            <a:endParaRPr lang="zh-CN" altLang="en-US"/>
          </a:p>
        </p:txBody>
      </p:sp>
      <p:sp>
        <p:nvSpPr>
          <p:cNvPr id="46" name="tbl-r1-c1"/>
          <p:cNvSpPr txBox="1"/>
          <p:nvPr/>
        </p:nvSpPr>
        <p:spPr>
          <a:xfrm>
            <a:off x="825500" y="5342890"/>
            <a:ext cx="1270000" cy="20701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1Q26</a:t>
            </a:r>
            <a:endParaRPr lang="en-US" sz="1600" noProof="1"/>
          </a:p>
        </p:txBody>
      </p:sp>
      <p:sp>
        <p:nvSpPr>
          <p:cNvPr id="47" name="tbl-r1-c2"/>
          <p:cNvSpPr txBox="1"/>
          <p:nvPr/>
        </p:nvSpPr>
        <p:spPr>
          <a:xfrm>
            <a:off x="2222500" y="5342890"/>
            <a:ext cx="17780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~0.103</a:t>
            </a:r>
            <a:endParaRPr lang="en-US" sz="1600" noProof="1"/>
          </a:p>
        </p:txBody>
      </p:sp>
      <p:sp>
        <p:nvSpPr>
          <p:cNvPr id="48" name="tbl-r1-c3"/>
          <p:cNvSpPr txBox="1"/>
          <p:nvPr/>
        </p:nvSpPr>
        <p:spPr>
          <a:xfrm>
            <a:off x="4191000" y="5342890"/>
            <a:ext cx="3175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Starting point (JPM implied)</a:t>
            </a:r>
            <a:endParaRPr lang="en-US" sz="1600" noProof="1"/>
          </a:p>
        </p:txBody>
      </p:sp>
      <p:sp>
        <p:nvSpPr>
          <p:cNvPr id="49" name="tbl-r1-c4"/>
          <p:cNvSpPr txBox="1"/>
          <p:nvPr/>
        </p:nvSpPr>
        <p:spPr>
          <a:xfrm>
            <a:off x="7493000" y="5342890"/>
            <a:ext cx="12065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a:t>
            </a:r>
            <a:endParaRPr lang="en-US" sz="1600" noProof="1"/>
          </a:p>
        </p:txBody>
      </p:sp>
      <p:sp>
        <p:nvSpPr>
          <p:cNvPr id="50" name="tbl-rule-r1"/>
          <p:cNvSpPr/>
          <p:nvPr/>
        </p:nvSpPr>
        <p:spPr>
          <a:xfrm>
            <a:off x="800100" y="5825490"/>
            <a:ext cx="8128000" cy="10160"/>
          </a:xfrm>
          <a:prstGeom prst="rect">
            <a:avLst/>
          </a:prstGeom>
          <a:solidFill>
            <a:srgbClr val="CCCCCC"/>
          </a:solidFill>
          <a:ln>
            <a:noFill/>
          </a:ln>
        </p:spPr>
        <p:txBody>
          <a:bodyPr/>
          <a:lstStyle/>
          <a:p>
            <a:endParaRPr lang="zh-CN" altLang="en-US"/>
          </a:p>
        </p:txBody>
      </p:sp>
      <p:sp>
        <p:nvSpPr>
          <p:cNvPr id="51" name="tbl-r2-c1"/>
          <p:cNvSpPr txBox="1"/>
          <p:nvPr/>
        </p:nvSpPr>
        <p:spPr>
          <a:xfrm>
            <a:off x="825500" y="6054090"/>
            <a:ext cx="1270000" cy="20701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2Q26</a:t>
            </a:r>
            <a:endParaRPr lang="en-US" sz="1600" noProof="1"/>
          </a:p>
        </p:txBody>
      </p:sp>
      <p:sp>
        <p:nvSpPr>
          <p:cNvPr id="52" name="tbl-r2-c2"/>
          <p:cNvSpPr txBox="1"/>
          <p:nvPr/>
        </p:nvSpPr>
        <p:spPr>
          <a:xfrm>
            <a:off x="2222500" y="6054090"/>
            <a:ext cx="17780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0.099</a:t>
            </a:r>
            <a:endParaRPr lang="en-US" sz="1600" noProof="1"/>
          </a:p>
        </p:txBody>
      </p:sp>
      <p:sp>
        <p:nvSpPr>
          <p:cNvPr id="53" name="tbl-r2-c3"/>
          <p:cNvSpPr txBox="1"/>
          <p:nvPr/>
        </p:nvSpPr>
        <p:spPr>
          <a:xfrm>
            <a:off x="4191000" y="6054090"/>
            <a:ext cx="3175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Export VAT rebate 9%→6%</a:t>
            </a:r>
            <a:endParaRPr lang="en-US" sz="1600" noProof="1"/>
          </a:p>
        </p:txBody>
      </p:sp>
      <p:sp>
        <p:nvSpPr>
          <p:cNvPr id="54" name="tbl-r2-c4"/>
          <p:cNvSpPr txBox="1"/>
          <p:nvPr/>
        </p:nvSpPr>
        <p:spPr>
          <a:xfrm>
            <a:off x="7493000" y="6054090"/>
            <a:ext cx="12065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−0.004</a:t>
            </a:r>
            <a:endParaRPr lang="en-US" sz="1600" noProof="1"/>
          </a:p>
        </p:txBody>
      </p:sp>
      <p:sp>
        <p:nvSpPr>
          <p:cNvPr id="55" name="tbl-rule-r2"/>
          <p:cNvSpPr/>
          <p:nvPr/>
        </p:nvSpPr>
        <p:spPr>
          <a:xfrm>
            <a:off x="800100" y="6536690"/>
            <a:ext cx="8128000" cy="10160"/>
          </a:xfrm>
          <a:prstGeom prst="rect">
            <a:avLst/>
          </a:prstGeom>
          <a:solidFill>
            <a:srgbClr val="CCCCCC"/>
          </a:solidFill>
          <a:ln>
            <a:noFill/>
          </a:ln>
        </p:spPr>
        <p:txBody>
          <a:bodyPr/>
          <a:lstStyle/>
          <a:p>
            <a:endParaRPr lang="zh-CN" altLang="en-US"/>
          </a:p>
        </p:txBody>
      </p:sp>
      <p:sp>
        <p:nvSpPr>
          <p:cNvPr id="56" name="tbl-r3-c1"/>
          <p:cNvSpPr txBox="1"/>
          <p:nvPr/>
        </p:nvSpPr>
        <p:spPr>
          <a:xfrm>
            <a:off x="825500" y="6765290"/>
            <a:ext cx="1270000" cy="20701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4Q26</a:t>
            </a:r>
            <a:endParaRPr lang="en-US" sz="1600" noProof="1"/>
          </a:p>
        </p:txBody>
      </p:sp>
      <p:sp>
        <p:nvSpPr>
          <p:cNvPr id="57" name="tbl-r3-c2"/>
          <p:cNvSpPr txBox="1"/>
          <p:nvPr/>
        </p:nvSpPr>
        <p:spPr>
          <a:xfrm>
            <a:off x="2222500" y="6765290"/>
            <a:ext cx="17780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0.093</a:t>
            </a:r>
            <a:endParaRPr lang="en-US" sz="1600" noProof="1"/>
          </a:p>
        </p:txBody>
      </p:sp>
      <p:sp>
        <p:nvSpPr>
          <p:cNvPr id="58" name="tbl-r3-c3"/>
          <p:cNvSpPr txBox="1"/>
          <p:nvPr/>
        </p:nvSpPr>
        <p:spPr>
          <a:xfrm>
            <a:off x="4191000" y="6765290"/>
            <a:ext cx="3175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Consumption tax 2% (from 9/1)</a:t>
            </a:r>
            <a:endParaRPr lang="en-US" sz="1600" noProof="1"/>
          </a:p>
        </p:txBody>
      </p:sp>
      <p:sp>
        <p:nvSpPr>
          <p:cNvPr id="59" name="tbl-r3-c4"/>
          <p:cNvSpPr txBox="1"/>
          <p:nvPr/>
        </p:nvSpPr>
        <p:spPr>
          <a:xfrm>
            <a:off x="7493000" y="6765290"/>
            <a:ext cx="12065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−0.006</a:t>
            </a:r>
            <a:endParaRPr lang="en-US" sz="1600" noProof="1"/>
          </a:p>
        </p:txBody>
      </p:sp>
      <p:sp>
        <p:nvSpPr>
          <p:cNvPr id="60" name="tbl-rule-r3"/>
          <p:cNvSpPr/>
          <p:nvPr/>
        </p:nvSpPr>
        <p:spPr>
          <a:xfrm>
            <a:off x="800100" y="7247890"/>
            <a:ext cx="8128000" cy="10160"/>
          </a:xfrm>
          <a:prstGeom prst="rect">
            <a:avLst/>
          </a:prstGeom>
          <a:solidFill>
            <a:srgbClr val="CCCCCC"/>
          </a:solidFill>
          <a:ln>
            <a:noFill/>
          </a:ln>
        </p:spPr>
        <p:txBody>
          <a:bodyPr/>
          <a:lstStyle/>
          <a:p>
            <a:endParaRPr lang="zh-CN" altLang="en-US"/>
          </a:p>
        </p:txBody>
      </p:sp>
      <p:sp>
        <p:nvSpPr>
          <p:cNvPr id="61" name="tbl-r4-c1"/>
          <p:cNvSpPr txBox="1"/>
          <p:nvPr/>
        </p:nvSpPr>
        <p:spPr>
          <a:xfrm>
            <a:off x="825500" y="7476490"/>
            <a:ext cx="1270000" cy="20701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1Q27</a:t>
            </a:r>
            <a:endParaRPr lang="en-US" sz="1600" noProof="1"/>
          </a:p>
        </p:txBody>
      </p:sp>
      <p:sp>
        <p:nvSpPr>
          <p:cNvPr id="62" name="tbl-r4-c2"/>
          <p:cNvSpPr txBox="1"/>
          <p:nvPr/>
        </p:nvSpPr>
        <p:spPr>
          <a:xfrm>
            <a:off x="2222500" y="7476490"/>
            <a:ext cx="17780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0.085</a:t>
            </a:r>
            <a:endParaRPr lang="en-US" sz="1600" noProof="1"/>
          </a:p>
        </p:txBody>
      </p:sp>
      <p:sp>
        <p:nvSpPr>
          <p:cNvPr id="63" name="tbl-r4-c3"/>
          <p:cNvSpPr txBox="1"/>
          <p:nvPr/>
        </p:nvSpPr>
        <p:spPr>
          <a:xfrm>
            <a:off x="4191000" y="7476490"/>
            <a:ext cx="3175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Export VAT rebate cancelled</a:t>
            </a:r>
            <a:endParaRPr lang="en-US" sz="1600" noProof="1"/>
          </a:p>
        </p:txBody>
      </p:sp>
      <p:sp>
        <p:nvSpPr>
          <p:cNvPr id="64" name="tbl-r4-c4"/>
          <p:cNvSpPr txBox="1"/>
          <p:nvPr/>
        </p:nvSpPr>
        <p:spPr>
          <a:xfrm>
            <a:off x="7493000" y="7476490"/>
            <a:ext cx="12065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−0.008</a:t>
            </a:r>
            <a:endParaRPr lang="en-US" sz="1600" noProof="1"/>
          </a:p>
        </p:txBody>
      </p:sp>
      <p:sp>
        <p:nvSpPr>
          <p:cNvPr id="65" name="tbl-rule-r4"/>
          <p:cNvSpPr/>
          <p:nvPr/>
        </p:nvSpPr>
        <p:spPr>
          <a:xfrm>
            <a:off x="800100" y="7959090"/>
            <a:ext cx="8128000" cy="10160"/>
          </a:xfrm>
          <a:prstGeom prst="rect">
            <a:avLst/>
          </a:prstGeom>
          <a:solidFill>
            <a:srgbClr val="CCCCCC"/>
          </a:solidFill>
          <a:ln>
            <a:noFill/>
          </a:ln>
        </p:spPr>
        <p:txBody>
          <a:bodyPr/>
          <a:lstStyle/>
          <a:p>
            <a:endParaRPr lang="zh-CN" altLang="en-US"/>
          </a:p>
        </p:txBody>
      </p:sp>
      <p:sp>
        <p:nvSpPr>
          <p:cNvPr id="66" name="tbl-r5-c1"/>
          <p:cNvSpPr txBox="1"/>
          <p:nvPr/>
        </p:nvSpPr>
        <p:spPr>
          <a:xfrm>
            <a:off x="825500" y="8187690"/>
            <a:ext cx="1270000" cy="20701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4Q27</a:t>
            </a:r>
            <a:endParaRPr lang="en-US" sz="1600" noProof="1"/>
          </a:p>
        </p:txBody>
      </p:sp>
      <p:sp>
        <p:nvSpPr>
          <p:cNvPr id="67" name="tbl-r5-c2"/>
          <p:cNvSpPr txBox="1"/>
          <p:nvPr/>
        </p:nvSpPr>
        <p:spPr>
          <a:xfrm>
            <a:off x="2222500" y="8187690"/>
            <a:ext cx="17780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0.079</a:t>
            </a:r>
            <a:endParaRPr lang="en-US" sz="1600" noProof="1"/>
          </a:p>
        </p:txBody>
      </p:sp>
      <p:sp>
        <p:nvSpPr>
          <p:cNvPr id="68" name="tbl-r5-c3"/>
          <p:cNvSpPr txBox="1"/>
          <p:nvPr/>
        </p:nvSpPr>
        <p:spPr>
          <a:xfrm>
            <a:off x="4191000" y="8187690"/>
            <a:ext cx="3175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Consumption tax 4%</a:t>
            </a:r>
            <a:endParaRPr lang="en-US" sz="1600" noProof="1"/>
          </a:p>
        </p:txBody>
      </p:sp>
      <p:sp>
        <p:nvSpPr>
          <p:cNvPr id="69" name="tbl-r5-c4"/>
          <p:cNvSpPr txBox="1"/>
          <p:nvPr/>
        </p:nvSpPr>
        <p:spPr>
          <a:xfrm>
            <a:off x="7493000" y="8187690"/>
            <a:ext cx="12065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−0.006</a:t>
            </a:r>
            <a:endParaRPr lang="en-US" sz="1600" noProof="1"/>
          </a:p>
        </p:txBody>
      </p:sp>
      <p:sp>
        <p:nvSpPr>
          <p:cNvPr id="70" name="tbl-rule-r5"/>
          <p:cNvSpPr/>
          <p:nvPr/>
        </p:nvSpPr>
        <p:spPr>
          <a:xfrm>
            <a:off x="800100" y="8670290"/>
            <a:ext cx="8128000" cy="10160"/>
          </a:xfrm>
          <a:prstGeom prst="rect">
            <a:avLst/>
          </a:prstGeom>
          <a:solidFill>
            <a:srgbClr val="000000"/>
          </a:solidFill>
          <a:ln>
            <a:noFill/>
          </a:ln>
        </p:spPr>
        <p:txBody>
          <a:bodyPr/>
          <a:lstStyle/>
          <a:p>
            <a:endParaRPr lang="zh-CN" altLang="en-US"/>
          </a:p>
        </p:txBody>
      </p:sp>
      <p:sp>
        <p:nvSpPr>
          <p:cNvPr id="71" name="box-pass"/>
          <p:cNvSpPr/>
          <p:nvPr/>
        </p:nvSpPr>
        <p:spPr>
          <a:xfrm>
            <a:off x="9182100" y="4555490"/>
            <a:ext cx="8305800" cy="1803400"/>
          </a:xfrm>
          <a:prstGeom prst="rect">
            <a:avLst/>
          </a:prstGeom>
          <a:noFill/>
          <a:ln w="9525">
            <a:solidFill>
              <a:srgbClr val="CCCCCC"/>
            </a:solidFill>
          </a:ln>
        </p:spPr>
        <p:txBody>
          <a:bodyPr/>
          <a:lstStyle/>
          <a:p>
            <a:endParaRPr lang="zh-CN" altLang="en-US"/>
          </a:p>
        </p:txBody>
      </p:sp>
      <p:sp>
        <p:nvSpPr>
          <p:cNvPr id="72" name="box-pass-title"/>
          <p:cNvSpPr txBox="1"/>
          <p:nvPr/>
        </p:nvSpPr>
        <p:spPr>
          <a:xfrm>
            <a:off x="9817100" y="4771390"/>
            <a:ext cx="7366000" cy="23495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Actual pass-through: 'sharing half' unverified (3Q26)</a:t>
            </a:r>
            <a:endParaRPr lang="en-US" sz="1400" noProof="1"/>
          </a:p>
        </p:txBody>
      </p:sp>
      <p:sp>
        <p:nvSpPr>
          <p:cNvPr id="73" name="box-pass-body"/>
          <p:cNvSpPr txBox="1"/>
          <p:nvPr/>
        </p:nvSpPr>
        <p:spPr>
          <a:xfrm>
            <a:off x="9385300" y="5165090"/>
            <a:ext cx="7899400" cy="1066800"/>
          </a:xfrm>
          <a:prstGeom prst="rect">
            <a:avLst/>
          </a:prstGeom>
          <a:noFill/>
          <a:ln>
            <a:noFill/>
          </a:ln>
        </p:spPr>
        <p:txBody>
          <a:bodyPr wrap="square" lIns="0" tIns="0" rIns="0" bIns="0" rtlCol="0" anchor="t"/>
          <a:lstStyle/>
          <a:p>
            <a:pPr>
              <a:lnSpc>
                <a:spcPts val="2420"/>
              </a:lnSpc>
            </a:pPr>
            <a:r>
              <a:rPr lang="en-US" altLang="zh-CN" sz="1600" noProof="1">
                <a:solidFill>
                  <a:srgbClr val="333333"/>
                </a:solidFill>
                <a:latin typeface="Arial"/>
                <a:ea typeface="楷体"/>
              </a:rPr>
              <a:t>3Q26 taxes and surcharges RMB2.21bn (Q2: RMB0.69bn) incl. consumption tax paid at production; no price evidence yet — Oct 20 call: negotiations incomplete, absorption unclear; EVE/Lishen 2% hikes isolated, no CATL price letter</a:t>
            </a:r>
            <a:endParaRPr lang="en-US" altLang="zh-CN" sz="1600" noProof="1"/>
          </a:p>
        </p:txBody>
      </p:sp>
      <p:sp>
        <p:nvSpPr>
          <p:cNvPr id="74" name="box-feoc"/>
          <p:cNvSpPr/>
          <p:nvPr/>
        </p:nvSpPr>
        <p:spPr>
          <a:xfrm>
            <a:off x="9182100" y="6562090"/>
            <a:ext cx="8305800" cy="2108200"/>
          </a:xfrm>
          <a:prstGeom prst="rect">
            <a:avLst/>
          </a:prstGeom>
          <a:solidFill>
            <a:srgbClr val="F2F2F2"/>
          </a:solidFill>
          <a:ln>
            <a:noFill/>
          </a:ln>
        </p:spPr>
        <p:txBody>
          <a:bodyPr/>
          <a:lstStyle/>
          <a:p>
            <a:endParaRPr lang="zh-CN" altLang="en-US"/>
          </a:p>
        </p:txBody>
      </p:sp>
      <p:sp>
        <p:nvSpPr>
          <p:cNvPr id="75" name="box-feoc-spine"/>
          <p:cNvSpPr/>
          <p:nvPr/>
        </p:nvSpPr>
        <p:spPr>
          <a:xfrm>
            <a:off x="9182100" y="6562090"/>
            <a:ext cx="50800" cy="2108200"/>
          </a:xfrm>
          <a:prstGeom prst="rect">
            <a:avLst/>
          </a:prstGeom>
          <a:solidFill>
            <a:srgbClr val="051C2C"/>
          </a:solidFill>
          <a:ln>
            <a:noFill/>
          </a:ln>
        </p:spPr>
        <p:txBody>
          <a:bodyPr/>
          <a:lstStyle/>
          <a:p>
            <a:endParaRPr lang="zh-CN" altLang="en-US"/>
          </a:p>
        </p:txBody>
      </p:sp>
      <p:sp>
        <p:nvSpPr>
          <p:cNvPr id="76" name="box-feoc-title"/>
          <p:cNvSpPr txBox="1"/>
          <p:nvPr/>
        </p:nvSpPr>
        <p:spPr>
          <a:xfrm>
            <a:off x="9867900" y="6777990"/>
            <a:ext cx="7366000" cy="23495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FEOC: rule direction already strict; LRS direct revenue exposure ~2% of NP attributable</a:t>
            </a:r>
            <a:r>
              <a:rPr lang="en-US" sz="1400" b="1" baseline="30000" noProof="1">
                <a:solidFill>
                  <a:srgbClr val="051C2C"/>
                </a:solidFill>
                <a:latin typeface="Arial"/>
                <a:ea typeface="楷体"/>
              </a:rPr>
              <a:t>3</a:t>
            </a:r>
            <a:endParaRPr lang="en-US" sz="1400" noProof="1"/>
          </a:p>
        </p:txBody>
      </p:sp>
      <p:sp>
        <p:nvSpPr>
          <p:cNvPr id="77" name="box-feoc-body"/>
          <p:cNvSpPr txBox="1"/>
          <p:nvPr/>
        </p:nvSpPr>
        <p:spPr>
          <a:xfrm>
            <a:off x="9436100" y="7197090"/>
            <a:ext cx="7848600" cy="1524000"/>
          </a:xfrm>
          <a:prstGeom prst="rect">
            <a:avLst/>
          </a:prstGeom>
          <a:noFill/>
          <a:ln>
            <a:noFill/>
          </a:ln>
        </p:spPr>
        <p:txBody>
          <a:bodyPr wrap="square" lIns="0" tIns="0" rIns="0" bIns="0" rtlCol="0" anchor="t"/>
          <a:lstStyle/>
          <a:p>
            <a:pPr>
              <a:lnSpc>
                <a:spcPts val="2420"/>
              </a:lnSpc>
            </a:pPr>
            <a:r>
              <a:rPr lang="en-US" altLang="zh-CN" sz="1600" noProof="1">
                <a:solidFill>
                  <a:srgbClr val="333333"/>
                </a:solidFill>
                <a:latin typeface="Arial"/>
                <a:ea typeface="楷体"/>
              </a:rPr>
              <a:t>EO 14421 (8/26) → DOE rules ≈ late December; IRS Notice 2026-15 signals strictness. Strict case: licensees lose 45X credit — CATL exposure ~2.0% (~RMB2.36bn/yr); lenient case: ~RMB2.36bn/yr high-margin revenue, largely unpriced — risk-reward skewed positive</a:t>
            </a:r>
            <a:endParaRPr lang="en-US" altLang="zh-CN" sz="1600" noProof="1"/>
          </a:p>
        </p:txBody>
      </p:sp>
      <p:sp>
        <p:nvSpPr>
          <p:cNvPr id="78" name="chrome-footnotes"/>
          <p:cNvSpPr txBox="1"/>
          <p:nvPr/>
        </p:nvSpPr>
        <p:spPr>
          <a:xfrm>
            <a:off x="825500" y="9196070"/>
            <a:ext cx="16662400" cy="655320"/>
          </a:xfrm>
          <a:prstGeom prst="rect">
            <a:avLst/>
          </a:prstGeom>
          <a:noFill/>
          <a:ln>
            <a:noFill/>
          </a:ln>
        </p:spPr>
        <p:txBody>
          <a:bodyPr wrap="square" lIns="0" tIns="0" rIns="0" bIns="0" rtlCol="0" anchor="b"/>
          <a:lstStyle/>
          <a:p>
            <a:r>
              <a:rPr lang="en-US" altLang="zh-CN" sz="1200" noProof="1">
                <a:solidFill>
                  <a:srgbClr val="666666"/>
                </a:solidFill>
                <a:latin typeface="Arial"/>
                <a:ea typeface="楷体"/>
              </a:rPr>
              <a:t>1. Consumption tax (MOF/GACC/STA Ann. No. 20 of 2026): 2% from Sep 1, 2026, 4% from Sep 1, 2027; export VAT rebate cut to 6% on Apr 1, 2026, cancelled Jan 1, 2027 (MOF/STA Ann. No. 2 of 2026). 2. JPM worst-case bridge assumes 100% self-absorption (Sep 10, 2026; not base case; 2Q26 actual 0.097, Macquarie); actual pass-through: EVE/Lishen +2%, EV tax burden shared roughly equally with OEMs, CATL ESS price raised to RMB0.423/Wh (Macquarie, Sep 11, 2026). 3. FEOC scenarios are own calculation; US$7/kWh royalty per MS; LRS ~RMB2.36bn/yr revenue at full production (~2% of 2027E NP, not profit). 4. 3Q26 actual RMB0.082/Wh, below bridge 4Q26 (0.093) and 1Q27 (0.085): no burden sharing, plus mix and impairments (taxes RMB2.21bn vs Q2 RMB0.69bn; 3Q report, Cailian Press 10/21).</a:t>
            </a:r>
            <a:endParaRPr lang="en-US" altLang="zh-CN" sz="1200" noProof="1"/>
          </a:p>
        </p:txBody>
      </p:sp>
      <p:sp>
        <p:nvSpPr>
          <p:cNvPr id="79"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80"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MOF announcements, JPMorgan, Macquarie, this report's calculations, as of Oct 21, 2026</a:t>
            </a:r>
            <a:endParaRPr lang="en-US" sz="1400" noProof="1"/>
          </a:p>
        </p:txBody>
      </p:sp>
      <p:sp>
        <p:nvSpPr>
          <p:cNvPr id="81"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82"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29</a:t>
            </a:r>
            <a:endParaRPr lang="en-US" sz="1400" noProof="1"/>
          </a:p>
        </p:txBody>
      </p:sp>
      <p:pic>
        <p:nvPicPr>
          <p:cNvPr id="83" name="ic-s19-0"/>
          <p:cNvPicPr/>
          <p:nvPr/>
        </p:nvPicPr>
        <p:blipFill>
          <a:blip>
            <a:extLst>
              <a:ext uri="{96DAC541-7B7A-43D3-8B79-37D633B846F1}">
                <asvg:svgBlip xmlns:asvg="http://schemas.microsoft.com/office/drawing/2016/SVG/main" r:embed="rId3"/>
              </a:ext>
            </a:extLst>
          </a:blip>
          <a:stretch>
            <a:fillRect/>
          </a:stretch>
        </p:blipFill>
        <p:spPr>
          <a:xfrm>
            <a:off x="1155700" y="2731770"/>
            <a:ext cx="165100" cy="165100"/>
          </a:xfrm>
          <a:prstGeom prst="rect">
            <a:avLst/>
          </a:prstGeom>
          <a:ln>
            <a:noFill/>
          </a:ln>
        </p:spPr>
      </p:pic>
      <p:pic>
        <p:nvPicPr>
          <p:cNvPr id="84" name="ic-s19-1"/>
          <p:cNvPicPr/>
          <p:nvPr/>
        </p:nvPicPr>
        <p:blipFill>
          <a:blip>
            <a:extLst>
              <a:ext uri="{96DAC541-7B7A-43D3-8B79-37D633B846F1}">
                <asvg:svgBlip xmlns:asvg="http://schemas.microsoft.com/office/drawing/2016/SVG/main" r:embed="rId3"/>
              </a:ext>
            </a:extLst>
          </a:blip>
          <a:stretch>
            <a:fillRect/>
          </a:stretch>
        </p:blipFill>
        <p:spPr>
          <a:xfrm>
            <a:off x="3251200" y="2731770"/>
            <a:ext cx="165100" cy="165100"/>
          </a:xfrm>
          <a:prstGeom prst="rect">
            <a:avLst/>
          </a:prstGeom>
          <a:ln>
            <a:noFill/>
          </a:ln>
        </p:spPr>
      </p:pic>
      <p:pic>
        <p:nvPicPr>
          <p:cNvPr id="85" name="ic-s19-2"/>
          <p:cNvPicPr/>
          <p:nvPr/>
        </p:nvPicPr>
        <p:blipFill>
          <a:blip>
            <a:extLst>
              <a:ext uri="{96DAC541-7B7A-43D3-8B79-37D633B846F1}">
                <asvg:svgBlip xmlns:asvg="http://schemas.microsoft.com/office/drawing/2016/SVG/main" r:embed="rId4"/>
              </a:ext>
            </a:extLst>
          </a:blip>
          <a:stretch>
            <a:fillRect/>
          </a:stretch>
        </p:blipFill>
        <p:spPr>
          <a:xfrm>
            <a:off x="5346700" y="2731770"/>
            <a:ext cx="165100" cy="165100"/>
          </a:xfrm>
          <a:prstGeom prst="rect">
            <a:avLst/>
          </a:prstGeom>
          <a:ln>
            <a:noFill/>
          </a:ln>
        </p:spPr>
      </p:pic>
      <p:pic>
        <p:nvPicPr>
          <p:cNvPr id="86" name="ic-s19-3"/>
          <p:cNvPicPr/>
          <p:nvPr/>
        </p:nvPicPr>
        <p:blipFill>
          <a:blip>
            <a:extLst>
              <a:ext uri="{96DAC541-7B7A-43D3-8B79-37D633B846F1}">
                <asvg:svgBlip xmlns:asvg="http://schemas.microsoft.com/office/drawing/2016/SVG/main" r:embed="rId5"/>
              </a:ext>
            </a:extLst>
          </a:blip>
          <a:stretch>
            <a:fillRect/>
          </a:stretch>
        </p:blipFill>
        <p:spPr>
          <a:xfrm>
            <a:off x="7442200" y="2731770"/>
            <a:ext cx="165100" cy="165100"/>
          </a:xfrm>
          <a:prstGeom prst="rect">
            <a:avLst/>
          </a:prstGeom>
          <a:ln>
            <a:noFill/>
          </a:ln>
        </p:spPr>
      </p:pic>
      <p:pic>
        <p:nvPicPr>
          <p:cNvPr id="87" name="ic-s19-4"/>
          <p:cNvPicPr/>
          <p:nvPr/>
        </p:nvPicPr>
        <p:blipFill>
          <a:blip>
            <a:extLst>
              <a:ext uri="{96DAC541-7B7A-43D3-8B79-37D633B846F1}">
                <asvg:svgBlip xmlns:asvg="http://schemas.microsoft.com/office/drawing/2016/SVG/main" r:embed="rId6"/>
              </a:ext>
            </a:extLst>
          </a:blip>
          <a:stretch>
            <a:fillRect/>
          </a:stretch>
        </p:blipFill>
        <p:spPr>
          <a:xfrm>
            <a:off x="9537700" y="2731770"/>
            <a:ext cx="165100" cy="165100"/>
          </a:xfrm>
          <a:prstGeom prst="rect">
            <a:avLst/>
          </a:prstGeom>
          <a:ln>
            <a:noFill/>
          </a:ln>
        </p:spPr>
      </p:pic>
      <p:pic>
        <p:nvPicPr>
          <p:cNvPr id="88" name="ic-s19-5"/>
          <p:cNvPicPr/>
          <p:nvPr/>
        </p:nvPicPr>
        <p:blipFill>
          <a:blip>
            <a:extLst>
              <a:ext uri="{96DAC541-7B7A-43D3-8B79-37D633B846F1}">
                <asvg:svgBlip xmlns:asvg="http://schemas.microsoft.com/office/drawing/2016/SVG/main" r:embed="rId7"/>
              </a:ext>
            </a:extLst>
          </a:blip>
          <a:stretch>
            <a:fillRect/>
          </a:stretch>
        </p:blipFill>
        <p:spPr>
          <a:xfrm>
            <a:off x="11633200" y="2731770"/>
            <a:ext cx="165100" cy="165100"/>
          </a:xfrm>
          <a:prstGeom prst="rect">
            <a:avLst/>
          </a:prstGeom>
          <a:ln>
            <a:noFill/>
          </a:ln>
        </p:spPr>
      </p:pic>
      <p:pic>
        <p:nvPicPr>
          <p:cNvPr id="89" name="ic-s19-6"/>
          <p:cNvPicPr/>
          <p:nvPr/>
        </p:nvPicPr>
        <p:blipFill>
          <a:blip>
            <a:extLst>
              <a:ext uri="{96DAC541-7B7A-43D3-8B79-37D633B846F1}">
                <asvg:svgBlip xmlns:asvg="http://schemas.microsoft.com/office/drawing/2016/SVG/main" r:embed="rId8"/>
              </a:ext>
            </a:extLst>
          </a:blip>
          <a:stretch>
            <a:fillRect/>
          </a:stretch>
        </p:blipFill>
        <p:spPr>
          <a:xfrm>
            <a:off x="13728700" y="2731770"/>
            <a:ext cx="165100" cy="165100"/>
          </a:xfrm>
          <a:prstGeom prst="rect">
            <a:avLst/>
          </a:prstGeom>
          <a:ln>
            <a:noFill/>
          </a:ln>
        </p:spPr>
      </p:pic>
      <p:pic>
        <p:nvPicPr>
          <p:cNvPr id="90" name="ic-s19-7"/>
          <p:cNvPicPr/>
          <p:nvPr/>
        </p:nvPicPr>
        <p:blipFill>
          <a:blip>
            <a:extLst>
              <a:ext uri="{96DAC541-7B7A-43D3-8B79-37D633B846F1}">
                <asvg:svgBlip xmlns:asvg="http://schemas.microsoft.com/office/drawing/2016/SVG/main" r:embed="rId9"/>
              </a:ext>
            </a:extLst>
          </a:blip>
          <a:stretch>
            <a:fillRect/>
          </a:stretch>
        </p:blipFill>
        <p:spPr>
          <a:xfrm>
            <a:off x="15824200" y="2731770"/>
            <a:ext cx="165100" cy="165100"/>
          </a:xfrm>
          <a:prstGeom prst="rect">
            <a:avLst/>
          </a:prstGeom>
          <a:ln>
            <a:noFill/>
          </a:ln>
        </p:spPr>
      </p:pic>
      <p:pic>
        <p:nvPicPr>
          <p:cNvPr id="91" name="ic-s19-8"/>
          <p:cNvPicPr/>
          <p:nvPr/>
        </p:nvPicPr>
        <p:blipFill>
          <a:blip>
            <a:extLst>
              <a:ext uri="{96DAC541-7B7A-43D3-8B79-37D633B846F1}">
                <asvg:svgBlip xmlns:asvg="http://schemas.microsoft.com/office/drawing/2016/SVG/main" r:embed="rId10"/>
              </a:ext>
            </a:extLst>
          </a:blip>
          <a:stretch>
            <a:fillRect/>
          </a:stretch>
        </p:blipFill>
        <p:spPr>
          <a:xfrm>
            <a:off x="9385300" y="4733290"/>
            <a:ext cx="323850" cy="323850"/>
          </a:xfrm>
          <a:prstGeom prst="rect">
            <a:avLst/>
          </a:prstGeom>
          <a:ln>
            <a:noFill/>
          </a:ln>
        </p:spPr>
      </p:pic>
      <p:pic>
        <p:nvPicPr>
          <p:cNvPr id="92" name="ic-s19-9"/>
          <p:cNvPicPr/>
          <p:nvPr/>
        </p:nvPicPr>
        <p:blipFill>
          <a:blip>
            <a:extLst>
              <a:ext uri="{96DAC541-7B7A-43D3-8B79-37D633B846F1}">
                <asvg:svgBlip xmlns:asvg="http://schemas.microsoft.com/office/drawing/2016/SVG/main" r:embed="rId11"/>
              </a:ext>
            </a:extLst>
          </a:blip>
          <a:stretch>
            <a:fillRect/>
          </a:stretch>
        </p:blipFill>
        <p:spPr>
          <a:xfrm>
            <a:off x="9436100" y="6739890"/>
            <a:ext cx="323850" cy="323850"/>
          </a:xfrm>
          <a:prstGeom prst="rect">
            <a:avLst/>
          </a:prstGeom>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04 Industry &amp; Competition › Competition Models</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BYD self-supply and Panasonic lock-in each have limits: CATL's top-5 customer concentration of 38.96% is hard to replicate</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Self-supply concentrates external sales in mid-low-price models; lock-in is fragile on one large customer; the merchant niche is strongest</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cards-title"/>
          <p:cNvSpPr txBox="1"/>
          <p:nvPr/>
        </p:nvSpPr>
        <p:spPr>
          <a:xfrm>
            <a:off x="825500" y="1911350"/>
            <a:ext cx="8890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Three models compared: self-supply, lock-in and neutral merchant</a:t>
            </a:r>
            <a:r>
              <a:rPr lang="en-US" sz="1800" b="1" baseline="30000" noProof="1">
                <a:solidFill>
                  <a:srgbClr val="051C2C"/>
                </a:solidFill>
                <a:latin typeface="Arial"/>
                <a:ea typeface="楷体"/>
              </a:rPr>
              <a:t>1</a:t>
            </a:r>
            <a:endParaRPr lang="en-US" sz="1800" noProof="1"/>
          </a:p>
        </p:txBody>
      </p:sp>
      <p:sp>
        <p:nvSpPr>
          <p:cNvPr id="7" name="c1-topbar"/>
          <p:cNvSpPr/>
          <p:nvPr/>
        </p:nvSpPr>
        <p:spPr>
          <a:xfrm>
            <a:off x="800100" y="2311400"/>
            <a:ext cx="5435600" cy="29210"/>
          </a:xfrm>
          <a:prstGeom prst="rect">
            <a:avLst/>
          </a:prstGeom>
          <a:solidFill>
            <a:srgbClr val="B8C4CC"/>
          </a:solidFill>
          <a:ln>
            <a:noFill/>
          </a:ln>
        </p:spPr>
        <p:txBody>
          <a:bodyPr/>
          <a:lstStyle/>
          <a:p>
            <a:endParaRPr lang="zh-CN" altLang="en-US"/>
          </a:p>
        </p:txBody>
      </p:sp>
      <p:sp>
        <p:nvSpPr>
          <p:cNvPr id="8" name="c1-kicker"/>
          <p:cNvSpPr txBox="1"/>
          <p:nvPr/>
        </p:nvSpPr>
        <p:spPr>
          <a:xfrm>
            <a:off x="1538757" y="2514600"/>
            <a:ext cx="46736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Vertical Self-Supply · SELF-SUPPLY</a:t>
            </a:r>
            <a:endParaRPr lang="en-US" sz="1400" noProof="1"/>
          </a:p>
        </p:txBody>
      </p:sp>
      <p:sp>
        <p:nvSpPr>
          <p:cNvPr id="9" name="c1-name"/>
          <p:cNvSpPr txBox="1"/>
          <p:nvPr/>
        </p:nvSpPr>
        <p:spPr>
          <a:xfrm>
            <a:off x="1538757" y="2743200"/>
            <a:ext cx="4673600" cy="304800"/>
          </a:xfrm>
          <a:prstGeom prst="rect">
            <a:avLst/>
          </a:prstGeom>
          <a:noFill/>
          <a:ln>
            <a:noFill/>
          </a:ln>
        </p:spPr>
        <p:txBody>
          <a:bodyPr wrap="none" lIns="0" tIns="0" rIns="0" bIns="0" rtlCol="0" anchor="t"/>
          <a:lstStyle/>
          <a:p>
            <a:pPr algn="l">
              <a:lnSpc>
                <a:spcPts val="2904"/>
              </a:lnSpc>
            </a:pPr>
            <a:r>
              <a:rPr lang="en-US" sz="2000" b="1" noProof="1">
                <a:solidFill>
                  <a:srgbClr val="051C2C"/>
                </a:solidFill>
                <a:latin typeface="Arial"/>
                <a:ea typeface="楷体"/>
              </a:rPr>
              <a:t>BYD</a:t>
            </a:r>
            <a:endParaRPr lang="en-US" sz="2000" noProof="1"/>
          </a:p>
        </p:txBody>
      </p:sp>
      <p:sp>
        <p:nvSpPr>
          <p:cNvPr id="10" name="c1-rule"/>
          <p:cNvSpPr/>
          <p:nvPr/>
        </p:nvSpPr>
        <p:spPr>
          <a:xfrm>
            <a:off x="800100" y="3200400"/>
            <a:ext cx="5435600" cy="10160"/>
          </a:xfrm>
          <a:prstGeom prst="rect">
            <a:avLst/>
          </a:prstGeom>
          <a:solidFill>
            <a:srgbClr val="000000"/>
          </a:solidFill>
          <a:ln>
            <a:noFill/>
          </a:ln>
        </p:spPr>
        <p:txBody>
          <a:bodyPr/>
          <a:lstStyle/>
          <a:p>
            <a:endParaRPr lang="zh-CN" altLang="en-US"/>
          </a:p>
        </p:txBody>
      </p:sp>
      <p:sp>
        <p:nvSpPr>
          <p:cNvPr id="11" name="c1-r1-label"/>
          <p:cNvSpPr txBox="1"/>
          <p:nvPr/>
        </p:nvSpPr>
        <p:spPr>
          <a:xfrm>
            <a:off x="1003300" y="3352800"/>
            <a:ext cx="2159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1H26 global share</a:t>
            </a:r>
            <a:endParaRPr lang="en-US" sz="1600" noProof="1"/>
          </a:p>
        </p:txBody>
      </p:sp>
      <p:sp>
        <p:nvSpPr>
          <p:cNvPr id="12" name="c1-r1-value"/>
          <p:cNvSpPr txBox="1"/>
          <p:nvPr/>
        </p:nvSpPr>
        <p:spPr>
          <a:xfrm>
            <a:off x="3848100" y="3352800"/>
            <a:ext cx="21844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14.4% (-2.6pct)</a:t>
            </a:r>
            <a:endParaRPr lang="en-US" sz="1600" noProof="1"/>
          </a:p>
        </p:txBody>
      </p:sp>
      <p:sp>
        <p:nvSpPr>
          <p:cNvPr id="13" name="c1-rule-r1"/>
          <p:cNvSpPr/>
          <p:nvPr/>
        </p:nvSpPr>
        <p:spPr>
          <a:xfrm>
            <a:off x="800100" y="3911600"/>
            <a:ext cx="5435600" cy="10160"/>
          </a:xfrm>
          <a:prstGeom prst="rect">
            <a:avLst/>
          </a:prstGeom>
          <a:solidFill>
            <a:srgbClr val="CCCCCC"/>
          </a:solidFill>
          <a:ln>
            <a:noFill/>
          </a:ln>
        </p:spPr>
        <p:txBody>
          <a:bodyPr/>
          <a:lstStyle/>
          <a:p>
            <a:endParaRPr lang="zh-CN" altLang="en-US"/>
          </a:p>
        </p:txBody>
      </p:sp>
      <p:sp>
        <p:nvSpPr>
          <p:cNvPr id="14" name="c1-r2-label"/>
          <p:cNvSpPr txBox="1"/>
          <p:nvPr/>
        </p:nvSpPr>
        <p:spPr>
          <a:xfrm>
            <a:off x="1003300" y="4114800"/>
            <a:ext cx="2159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External share (1Q25)</a:t>
            </a:r>
            <a:endParaRPr lang="en-US" sz="1600" noProof="1"/>
          </a:p>
        </p:txBody>
      </p:sp>
      <p:sp>
        <p:nvSpPr>
          <p:cNvPr id="15" name="c1-r2-value"/>
          <p:cNvSpPr txBox="1"/>
          <p:nvPr/>
        </p:nvSpPr>
        <p:spPr>
          <a:xfrm>
            <a:off x="3848100" y="4114800"/>
            <a:ext cx="21844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8% (ex-BYD)</a:t>
            </a:r>
            <a:endParaRPr lang="en-US" sz="1600" noProof="1"/>
          </a:p>
        </p:txBody>
      </p:sp>
      <p:sp>
        <p:nvSpPr>
          <p:cNvPr id="16" name="c1-rule-r2"/>
          <p:cNvSpPr/>
          <p:nvPr/>
        </p:nvSpPr>
        <p:spPr>
          <a:xfrm>
            <a:off x="800100" y="4673600"/>
            <a:ext cx="5435600" cy="10160"/>
          </a:xfrm>
          <a:prstGeom prst="rect">
            <a:avLst/>
          </a:prstGeom>
          <a:solidFill>
            <a:srgbClr val="CCCCCC"/>
          </a:solidFill>
          <a:ln>
            <a:noFill/>
          </a:ln>
        </p:spPr>
        <p:txBody>
          <a:bodyPr/>
          <a:lstStyle/>
          <a:p>
            <a:endParaRPr lang="zh-CN" altLang="en-US"/>
          </a:p>
        </p:txBody>
      </p:sp>
      <p:sp>
        <p:nvSpPr>
          <p:cNvPr id="17" name="c1-r3-label"/>
          <p:cNvSpPr txBox="1"/>
          <p:nvPr/>
        </p:nvSpPr>
        <p:spPr>
          <a:xfrm>
            <a:off x="1003300" y="4876800"/>
            <a:ext cx="2159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External LFP share</a:t>
            </a:r>
            <a:endParaRPr lang="en-US" sz="1600" noProof="1"/>
          </a:p>
        </p:txBody>
      </p:sp>
      <p:sp>
        <p:nvSpPr>
          <p:cNvPr id="18" name="c1-r3-value"/>
          <p:cNvSpPr txBox="1"/>
          <p:nvPr/>
        </p:nvSpPr>
        <p:spPr>
          <a:xfrm>
            <a:off x="3848100" y="4876800"/>
            <a:ext cx="21844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12% (ex-BYD)</a:t>
            </a:r>
            <a:endParaRPr lang="en-US" sz="1600" noProof="1"/>
          </a:p>
        </p:txBody>
      </p:sp>
      <p:sp>
        <p:nvSpPr>
          <p:cNvPr id="19" name="c1-rule-r3"/>
          <p:cNvSpPr/>
          <p:nvPr/>
        </p:nvSpPr>
        <p:spPr>
          <a:xfrm>
            <a:off x="800100" y="5435600"/>
            <a:ext cx="5435600" cy="10160"/>
          </a:xfrm>
          <a:prstGeom prst="rect">
            <a:avLst/>
          </a:prstGeom>
          <a:solidFill>
            <a:srgbClr val="CCCCCC"/>
          </a:solidFill>
          <a:ln>
            <a:noFill/>
          </a:ln>
        </p:spPr>
        <p:txBody>
          <a:bodyPr/>
          <a:lstStyle/>
          <a:p>
            <a:endParaRPr lang="zh-CN" altLang="en-US"/>
          </a:p>
        </p:txBody>
      </p:sp>
      <p:sp>
        <p:nvSpPr>
          <p:cNvPr id="20" name="c1-r4-label"/>
          <p:cNvSpPr txBox="1"/>
          <p:nvPr/>
        </p:nvSpPr>
        <p:spPr>
          <a:xfrm>
            <a:off x="1003300" y="5638800"/>
            <a:ext cx="2159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Weighted model price</a:t>
            </a:r>
            <a:endParaRPr lang="en-US" sz="1600" noProof="1"/>
          </a:p>
        </p:txBody>
      </p:sp>
      <p:sp>
        <p:nvSpPr>
          <p:cNvPr id="21" name="c1-r4-value"/>
          <p:cNvSpPr txBox="1"/>
          <p:nvPr/>
        </p:nvSpPr>
        <p:spPr>
          <a:xfrm>
            <a:off x="3848100" y="5638800"/>
            <a:ext cx="21844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RMB174k vs RMB232k</a:t>
            </a:r>
            <a:endParaRPr lang="en-US" sz="1600" noProof="1"/>
          </a:p>
        </p:txBody>
      </p:sp>
      <p:sp>
        <p:nvSpPr>
          <p:cNvPr id="22" name="c1-rule-r4"/>
          <p:cNvSpPr/>
          <p:nvPr/>
        </p:nvSpPr>
        <p:spPr>
          <a:xfrm>
            <a:off x="800100" y="6197600"/>
            <a:ext cx="5435600" cy="10160"/>
          </a:xfrm>
          <a:prstGeom prst="rect">
            <a:avLst/>
          </a:prstGeom>
          <a:solidFill>
            <a:srgbClr val="CCCCCC"/>
          </a:solidFill>
          <a:ln>
            <a:noFill/>
          </a:ln>
        </p:spPr>
        <p:txBody>
          <a:bodyPr/>
          <a:lstStyle/>
          <a:p>
            <a:endParaRPr lang="zh-CN" altLang="en-US"/>
          </a:p>
        </p:txBody>
      </p:sp>
      <p:sp>
        <p:nvSpPr>
          <p:cNvPr id="23" name="c1-r5-label"/>
          <p:cNvSpPr txBox="1"/>
          <p:nvPr/>
        </p:nvSpPr>
        <p:spPr>
          <a:xfrm>
            <a:off x="1003300" y="6400800"/>
            <a:ext cx="2159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External customers</a:t>
            </a:r>
            <a:endParaRPr lang="en-US" sz="1600" noProof="1"/>
          </a:p>
        </p:txBody>
      </p:sp>
      <p:sp>
        <p:nvSpPr>
          <p:cNvPr id="24" name="c1-r5-value"/>
          <p:cNvSpPr txBox="1"/>
          <p:nvPr/>
        </p:nvSpPr>
        <p:spPr>
          <a:xfrm>
            <a:off x="3848100" y="6400800"/>
            <a:ext cx="21844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XPeng/Xiaomi/NIO/Toyota</a:t>
            </a:r>
            <a:endParaRPr lang="en-US" sz="1600" noProof="1"/>
          </a:p>
        </p:txBody>
      </p:sp>
      <p:sp>
        <p:nvSpPr>
          <p:cNvPr id="25" name="c1-rule-r5"/>
          <p:cNvSpPr/>
          <p:nvPr/>
        </p:nvSpPr>
        <p:spPr>
          <a:xfrm>
            <a:off x="800100" y="6959600"/>
            <a:ext cx="5435600" cy="10160"/>
          </a:xfrm>
          <a:prstGeom prst="rect">
            <a:avLst/>
          </a:prstGeom>
          <a:solidFill>
            <a:srgbClr val="CCCCCC"/>
          </a:solidFill>
          <a:ln>
            <a:noFill/>
          </a:ln>
        </p:spPr>
        <p:txBody>
          <a:bodyPr/>
          <a:lstStyle/>
          <a:p>
            <a:endParaRPr lang="zh-CN" altLang="en-US"/>
          </a:p>
        </p:txBody>
      </p:sp>
      <p:sp>
        <p:nvSpPr>
          <p:cNvPr id="26" name="c1-verdict"/>
          <p:cNvSpPr/>
          <p:nvPr/>
        </p:nvSpPr>
        <p:spPr>
          <a:xfrm>
            <a:off x="800100" y="7239000"/>
            <a:ext cx="5435600" cy="1041400"/>
          </a:xfrm>
          <a:prstGeom prst="rect">
            <a:avLst/>
          </a:prstGeom>
          <a:solidFill>
            <a:srgbClr val="F2F2F2"/>
          </a:solidFill>
          <a:ln>
            <a:noFill/>
          </a:ln>
        </p:spPr>
        <p:txBody>
          <a:bodyPr/>
          <a:lstStyle/>
          <a:p>
            <a:endParaRPr lang="zh-CN" altLang="en-US"/>
          </a:p>
        </p:txBody>
      </p:sp>
      <p:sp>
        <p:nvSpPr>
          <p:cNvPr id="27" name="c1-verdict-t"/>
          <p:cNvSpPr txBox="1"/>
          <p:nvPr/>
        </p:nvSpPr>
        <p:spPr>
          <a:xfrm>
            <a:off x="1003300" y="7366000"/>
            <a:ext cx="5029200" cy="812800"/>
          </a:xfrm>
          <a:prstGeom prst="rect">
            <a:avLst/>
          </a:prstGeom>
          <a:noFill/>
          <a:ln>
            <a:noFill/>
          </a:ln>
        </p:spPr>
        <p:txBody>
          <a:bodyPr wrap="square" lIns="0" tIns="0" rIns="0" bIns="0" rtlCol="0" anchor="t"/>
          <a:lstStyle/>
          <a:p>
            <a:pPr>
              <a:lnSpc>
                <a:spcPts val="2118"/>
              </a:lnSpc>
            </a:pPr>
            <a:r>
              <a:rPr lang="en-US" altLang="zh-CN" sz="1400" b="1" noProof="1">
                <a:solidFill>
                  <a:srgbClr val="051C2C"/>
                </a:solidFill>
                <a:latin typeface="Arial"/>
                <a:ea typeface="楷体"/>
              </a:rPr>
              <a:t>External sales limited by self-supply priority, </a:t>
            </a:r>
            <a:r>
              <a:rPr lang="en-US" altLang="zh-CN" sz="1400" noProof="1">
                <a:latin typeface="Arial"/>
                <a:ea typeface="楷体"/>
              </a:rPr>
              <a:t>closed OEM flagships, poor 10C compatibility, no NCM — concentrated in mid-low models (RMB174k)</a:t>
            </a:r>
            <a:endParaRPr lang="en-US" altLang="zh-CN" sz="1400" noProof="1"/>
          </a:p>
        </p:txBody>
      </p:sp>
      <p:sp>
        <p:nvSpPr>
          <p:cNvPr id="28" name="c2-topbar"/>
          <p:cNvSpPr/>
          <p:nvPr/>
        </p:nvSpPr>
        <p:spPr>
          <a:xfrm>
            <a:off x="6426200" y="2311400"/>
            <a:ext cx="5435600" cy="29210"/>
          </a:xfrm>
          <a:prstGeom prst="rect">
            <a:avLst/>
          </a:prstGeom>
          <a:solidFill>
            <a:srgbClr val="B8C4CC"/>
          </a:solidFill>
          <a:ln>
            <a:noFill/>
          </a:ln>
        </p:spPr>
        <p:txBody>
          <a:bodyPr/>
          <a:lstStyle/>
          <a:p>
            <a:endParaRPr lang="zh-CN" altLang="en-US"/>
          </a:p>
        </p:txBody>
      </p:sp>
      <p:sp>
        <p:nvSpPr>
          <p:cNvPr id="29" name="c2-kicker"/>
          <p:cNvSpPr txBox="1"/>
          <p:nvPr/>
        </p:nvSpPr>
        <p:spPr>
          <a:xfrm>
            <a:off x="7188200" y="2514600"/>
            <a:ext cx="46736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Single Lock-In · LOCKED-IN</a:t>
            </a:r>
            <a:endParaRPr lang="en-US" sz="1400" noProof="1"/>
          </a:p>
        </p:txBody>
      </p:sp>
      <p:sp>
        <p:nvSpPr>
          <p:cNvPr id="30" name="c2-name"/>
          <p:cNvSpPr txBox="1"/>
          <p:nvPr/>
        </p:nvSpPr>
        <p:spPr>
          <a:xfrm>
            <a:off x="7188200" y="2743200"/>
            <a:ext cx="4673600" cy="304800"/>
          </a:xfrm>
          <a:prstGeom prst="rect">
            <a:avLst/>
          </a:prstGeom>
          <a:noFill/>
          <a:ln>
            <a:noFill/>
          </a:ln>
        </p:spPr>
        <p:txBody>
          <a:bodyPr wrap="none" lIns="0" tIns="0" rIns="0" bIns="0" rtlCol="0" anchor="t"/>
          <a:lstStyle/>
          <a:p>
            <a:pPr algn="l">
              <a:lnSpc>
                <a:spcPts val="2904"/>
              </a:lnSpc>
            </a:pPr>
            <a:r>
              <a:rPr lang="en-US" sz="2000" b="1" noProof="1">
                <a:solidFill>
                  <a:srgbClr val="051C2C"/>
                </a:solidFill>
                <a:latin typeface="Arial"/>
                <a:ea typeface="楷体"/>
              </a:rPr>
              <a:t>Panasonic</a:t>
            </a:r>
            <a:endParaRPr lang="en-US" sz="2000" noProof="1"/>
          </a:p>
        </p:txBody>
      </p:sp>
      <p:sp>
        <p:nvSpPr>
          <p:cNvPr id="31" name="c2-rule"/>
          <p:cNvSpPr/>
          <p:nvPr/>
        </p:nvSpPr>
        <p:spPr>
          <a:xfrm>
            <a:off x="6426200" y="3200400"/>
            <a:ext cx="5435600" cy="10160"/>
          </a:xfrm>
          <a:prstGeom prst="rect">
            <a:avLst/>
          </a:prstGeom>
          <a:solidFill>
            <a:srgbClr val="000000"/>
          </a:solidFill>
          <a:ln>
            <a:noFill/>
          </a:ln>
        </p:spPr>
        <p:txBody>
          <a:bodyPr/>
          <a:lstStyle/>
          <a:p>
            <a:endParaRPr lang="zh-CN" altLang="en-US"/>
          </a:p>
        </p:txBody>
      </p:sp>
      <p:sp>
        <p:nvSpPr>
          <p:cNvPr id="32" name="c2-r1-label"/>
          <p:cNvSpPr txBox="1"/>
          <p:nvPr/>
        </p:nvSpPr>
        <p:spPr>
          <a:xfrm>
            <a:off x="6629400" y="3352800"/>
            <a:ext cx="2159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2Q26 operating margin</a:t>
            </a:r>
            <a:endParaRPr lang="en-US" sz="1600" noProof="1"/>
          </a:p>
        </p:txBody>
      </p:sp>
      <p:sp>
        <p:nvSpPr>
          <p:cNvPr id="33" name="c2-r1-value"/>
          <p:cNvSpPr txBox="1"/>
          <p:nvPr/>
        </p:nvSpPr>
        <p:spPr>
          <a:xfrm>
            <a:off x="9474200" y="3352800"/>
            <a:ext cx="21844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13.2% (3.7% ex-IRA)</a:t>
            </a:r>
            <a:endParaRPr lang="en-US" sz="1600" noProof="1"/>
          </a:p>
        </p:txBody>
      </p:sp>
      <p:sp>
        <p:nvSpPr>
          <p:cNvPr id="34" name="c2-rule-r1"/>
          <p:cNvSpPr/>
          <p:nvPr/>
        </p:nvSpPr>
        <p:spPr>
          <a:xfrm>
            <a:off x="6426200" y="3911600"/>
            <a:ext cx="5435600" cy="10160"/>
          </a:xfrm>
          <a:prstGeom prst="rect">
            <a:avLst/>
          </a:prstGeom>
          <a:solidFill>
            <a:srgbClr val="CCCCCC"/>
          </a:solidFill>
          <a:ln>
            <a:noFill/>
          </a:ln>
        </p:spPr>
        <p:txBody>
          <a:bodyPr/>
          <a:lstStyle/>
          <a:p>
            <a:endParaRPr lang="zh-CN" altLang="en-US"/>
          </a:p>
        </p:txBody>
      </p:sp>
      <p:sp>
        <p:nvSpPr>
          <p:cNvPr id="35" name="c2-r2-label"/>
          <p:cNvSpPr txBox="1"/>
          <p:nvPr/>
        </p:nvSpPr>
        <p:spPr>
          <a:xfrm>
            <a:off x="6629400" y="4114800"/>
            <a:ext cx="2159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Comparison: Tesla 4680</a:t>
            </a:r>
            <a:endParaRPr lang="en-US" sz="1600" noProof="1"/>
          </a:p>
        </p:txBody>
      </p:sp>
      <p:sp>
        <p:nvSpPr>
          <p:cNvPr id="36" name="c2-r2-value"/>
          <p:cNvSpPr txBox="1"/>
          <p:nvPr/>
        </p:nvSpPr>
        <p:spPr>
          <a:xfrm>
            <a:off x="9474200" y="4114800"/>
            <a:ext cx="21844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$88.41/kWh</a:t>
            </a:r>
            <a:r>
              <a:rPr lang="en-US" sz="1600" b="1" baseline="30000" noProof="1">
                <a:solidFill>
                  <a:srgbClr val="051C2C"/>
                </a:solidFill>
                <a:latin typeface="Arial"/>
                <a:ea typeface="楷体"/>
              </a:rPr>
              <a:t>2</a:t>
            </a:r>
            <a:endParaRPr lang="en-US" sz="1600" noProof="1"/>
          </a:p>
        </p:txBody>
      </p:sp>
      <p:sp>
        <p:nvSpPr>
          <p:cNvPr id="37" name="c2-rule-r2"/>
          <p:cNvSpPr/>
          <p:nvPr/>
        </p:nvSpPr>
        <p:spPr>
          <a:xfrm>
            <a:off x="6426200" y="4673600"/>
            <a:ext cx="5435600" cy="10160"/>
          </a:xfrm>
          <a:prstGeom prst="rect">
            <a:avLst/>
          </a:prstGeom>
          <a:solidFill>
            <a:srgbClr val="CCCCCC"/>
          </a:solidFill>
          <a:ln>
            <a:noFill/>
          </a:ln>
        </p:spPr>
        <p:txBody>
          <a:bodyPr/>
          <a:lstStyle/>
          <a:p>
            <a:endParaRPr lang="zh-CN" altLang="en-US"/>
          </a:p>
        </p:txBody>
      </p:sp>
      <p:sp>
        <p:nvSpPr>
          <p:cNvPr id="38" name="c2-r3-label"/>
          <p:cNvSpPr txBox="1"/>
          <p:nvPr/>
        </p:nvSpPr>
        <p:spPr>
          <a:xfrm>
            <a:off x="6629400" y="4876800"/>
            <a:ext cx="2159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CATL Shenxing full cost</a:t>
            </a:r>
            <a:endParaRPr lang="en-US" sz="1600" noProof="1"/>
          </a:p>
        </p:txBody>
      </p:sp>
      <p:sp>
        <p:nvSpPr>
          <p:cNvPr id="39" name="c2-r3-value"/>
          <p:cNvSpPr txBox="1"/>
          <p:nvPr/>
        </p:nvSpPr>
        <p:spPr>
          <a:xfrm>
            <a:off x="9474200" y="4876800"/>
            <a:ext cx="21844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$54.62/kWh (LFP)</a:t>
            </a:r>
            <a:endParaRPr lang="en-US" sz="1600" noProof="1"/>
          </a:p>
        </p:txBody>
      </p:sp>
      <p:sp>
        <p:nvSpPr>
          <p:cNvPr id="40" name="c2-rule-r3"/>
          <p:cNvSpPr/>
          <p:nvPr/>
        </p:nvSpPr>
        <p:spPr>
          <a:xfrm>
            <a:off x="6426200" y="5435600"/>
            <a:ext cx="5435600" cy="10160"/>
          </a:xfrm>
          <a:prstGeom prst="rect">
            <a:avLst/>
          </a:prstGeom>
          <a:solidFill>
            <a:srgbClr val="CCCCCC"/>
          </a:solidFill>
          <a:ln>
            <a:noFill/>
          </a:ln>
        </p:spPr>
        <p:txBody>
          <a:bodyPr/>
          <a:lstStyle/>
          <a:p>
            <a:endParaRPr lang="zh-CN" altLang="en-US"/>
          </a:p>
        </p:txBody>
      </p:sp>
      <p:sp>
        <p:nvSpPr>
          <p:cNvPr id="41" name="c2-r4-label"/>
          <p:cNvSpPr txBox="1"/>
          <p:nvPr/>
        </p:nvSpPr>
        <p:spPr>
          <a:xfrm>
            <a:off x="6629400" y="5638800"/>
            <a:ext cx="2159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4680 self-supply share</a:t>
            </a:r>
            <a:endParaRPr lang="en-US" sz="1600" noProof="1"/>
          </a:p>
        </p:txBody>
      </p:sp>
      <p:sp>
        <p:nvSpPr>
          <p:cNvPr id="42" name="c2-r4-value"/>
          <p:cNvSpPr txBox="1"/>
          <p:nvPr/>
        </p:nvSpPr>
        <p:spPr>
          <a:xfrm>
            <a:off x="9474200" y="5638800"/>
            <a:ext cx="21844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&lt;4% of Tesla demand</a:t>
            </a:r>
            <a:endParaRPr lang="en-US" sz="1600" noProof="1"/>
          </a:p>
        </p:txBody>
      </p:sp>
      <p:sp>
        <p:nvSpPr>
          <p:cNvPr id="43" name="c2-rule-r4"/>
          <p:cNvSpPr/>
          <p:nvPr/>
        </p:nvSpPr>
        <p:spPr>
          <a:xfrm>
            <a:off x="6426200" y="6197600"/>
            <a:ext cx="5435600" cy="10160"/>
          </a:xfrm>
          <a:prstGeom prst="rect">
            <a:avLst/>
          </a:prstGeom>
          <a:solidFill>
            <a:srgbClr val="CCCCCC"/>
          </a:solidFill>
          <a:ln>
            <a:noFill/>
          </a:ln>
        </p:spPr>
        <p:txBody>
          <a:bodyPr/>
          <a:lstStyle/>
          <a:p>
            <a:endParaRPr lang="zh-CN" altLang="en-US"/>
          </a:p>
        </p:txBody>
      </p:sp>
      <p:sp>
        <p:nvSpPr>
          <p:cNvPr id="44" name="c2-r5-label"/>
          <p:cNvSpPr txBox="1"/>
          <p:nvPr/>
        </p:nvSpPr>
        <p:spPr>
          <a:xfrm>
            <a:off x="6629400" y="6400800"/>
            <a:ext cx="2159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Continued retrenchment</a:t>
            </a:r>
            <a:endParaRPr lang="en-US" sz="1600" noProof="1"/>
          </a:p>
        </p:txBody>
      </p:sp>
      <p:sp>
        <p:nvSpPr>
          <p:cNvPr id="45" name="c2-r5-value"/>
          <p:cNvSpPr txBox="1"/>
          <p:nvPr/>
        </p:nvSpPr>
        <p:spPr>
          <a:xfrm>
            <a:off x="8890000" y="6400800"/>
            <a:ext cx="27686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Exits home solar-storage;</a:t>
            </a:r>
            <a:endParaRPr lang="en-US" sz="1600" noProof="1"/>
          </a:p>
          <a:p>
            <a:pPr algn="r">
              <a:lnSpc>
                <a:spcPts val="2323"/>
              </a:lnSpc>
            </a:pPr>
            <a:r>
              <a:rPr lang="en-US" sz="1600" b="1" noProof="1">
                <a:solidFill>
                  <a:srgbClr val="051C2C"/>
                </a:solidFill>
                <a:latin typeface="Arial"/>
                <a:ea typeface="楷体"/>
              </a:rPr>
              <a:t>sells EU device business</a:t>
            </a:r>
            <a:endParaRPr lang="en-US" sz="1600" noProof="1"/>
          </a:p>
        </p:txBody>
      </p:sp>
      <p:sp>
        <p:nvSpPr>
          <p:cNvPr id="46" name="c2-rule-r5"/>
          <p:cNvSpPr/>
          <p:nvPr/>
        </p:nvSpPr>
        <p:spPr>
          <a:xfrm>
            <a:off x="6426200" y="6959600"/>
            <a:ext cx="5435600" cy="10160"/>
          </a:xfrm>
          <a:prstGeom prst="rect">
            <a:avLst/>
          </a:prstGeom>
          <a:solidFill>
            <a:srgbClr val="CCCCCC"/>
          </a:solidFill>
          <a:ln>
            <a:noFill/>
          </a:ln>
        </p:spPr>
        <p:txBody>
          <a:bodyPr/>
          <a:lstStyle/>
          <a:p>
            <a:endParaRPr lang="zh-CN" altLang="en-US"/>
          </a:p>
        </p:txBody>
      </p:sp>
      <p:sp>
        <p:nvSpPr>
          <p:cNvPr id="47" name="c2-verdict"/>
          <p:cNvSpPr/>
          <p:nvPr/>
        </p:nvSpPr>
        <p:spPr>
          <a:xfrm>
            <a:off x="6426200" y="7239000"/>
            <a:ext cx="5435600" cy="1041400"/>
          </a:xfrm>
          <a:prstGeom prst="rect">
            <a:avLst/>
          </a:prstGeom>
          <a:solidFill>
            <a:srgbClr val="F2F2F2"/>
          </a:solidFill>
          <a:ln>
            <a:noFill/>
          </a:ln>
        </p:spPr>
        <p:txBody>
          <a:bodyPr/>
          <a:lstStyle/>
          <a:p>
            <a:endParaRPr lang="zh-CN" altLang="en-US"/>
          </a:p>
        </p:txBody>
      </p:sp>
      <p:sp>
        <p:nvSpPr>
          <p:cNvPr id="48" name="c2-verdict-t"/>
          <p:cNvSpPr txBox="1"/>
          <p:nvPr/>
        </p:nvSpPr>
        <p:spPr>
          <a:xfrm>
            <a:off x="6629400" y="7366000"/>
            <a:ext cx="5029200" cy="812800"/>
          </a:xfrm>
          <a:prstGeom prst="rect">
            <a:avLst/>
          </a:prstGeom>
          <a:noFill/>
          <a:ln>
            <a:noFill/>
          </a:ln>
        </p:spPr>
        <p:txBody>
          <a:bodyPr wrap="square" lIns="0" tIns="0" rIns="0" bIns="0" rtlCol="0" anchor="t"/>
          <a:lstStyle/>
          <a:p>
            <a:pPr>
              <a:lnSpc>
                <a:spcPts val="2118"/>
              </a:lnSpc>
            </a:pPr>
            <a:r>
              <a:rPr lang="en-US" altLang="zh-CN" sz="1400" b="1" noProof="1">
                <a:solidFill>
                  <a:srgbClr val="051C2C"/>
                </a:solidFill>
                <a:latin typeface="Arial"/>
                <a:ea typeface="楷体"/>
              </a:rPr>
              <a:t>Customer and route concentration. </a:t>
            </a:r>
            <a:r>
              <a:rPr lang="en-US" altLang="zh-CN" sz="1400" noProof="1">
                <a:solidFill>
                  <a:srgbClr val="333333"/>
                </a:solidFill>
                <a:latin typeface="Arial"/>
                <a:ea typeface="楷体"/>
              </a:rPr>
              <a:t>Tesla cylindrical NCM lock-in erodes leverage; margin 13.2%→3.7% ex-IRA; European device sale signals retrenchment</a:t>
            </a:r>
            <a:endParaRPr lang="en-US" altLang="zh-CN" sz="1400" noProof="1"/>
          </a:p>
        </p:txBody>
      </p:sp>
      <p:sp>
        <p:nvSpPr>
          <p:cNvPr id="49" name="c3-topbar"/>
          <p:cNvSpPr/>
          <p:nvPr/>
        </p:nvSpPr>
        <p:spPr>
          <a:xfrm>
            <a:off x="12052300" y="2311400"/>
            <a:ext cx="5435600" cy="29210"/>
          </a:xfrm>
          <a:prstGeom prst="rect">
            <a:avLst/>
          </a:prstGeom>
          <a:solidFill>
            <a:srgbClr val="051C2C"/>
          </a:solidFill>
          <a:ln>
            <a:noFill/>
          </a:ln>
        </p:spPr>
        <p:txBody>
          <a:bodyPr/>
          <a:lstStyle/>
          <a:p>
            <a:endParaRPr lang="zh-CN" altLang="en-US"/>
          </a:p>
        </p:txBody>
      </p:sp>
      <p:sp>
        <p:nvSpPr>
          <p:cNvPr id="50" name="c3-kicker"/>
          <p:cNvSpPr txBox="1"/>
          <p:nvPr/>
        </p:nvSpPr>
        <p:spPr>
          <a:xfrm>
            <a:off x="12745881" y="2514600"/>
            <a:ext cx="46736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Neutral Merchant · MERCHANT</a:t>
            </a:r>
            <a:endParaRPr lang="en-US" sz="1400" noProof="1"/>
          </a:p>
        </p:txBody>
      </p:sp>
      <p:sp>
        <p:nvSpPr>
          <p:cNvPr id="51" name="c3-name"/>
          <p:cNvSpPr txBox="1"/>
          <p:nvPr/>
        </p:nvSpPr>
        <p:spPr>
          <a:xfrm>
            <a:off x="12745881" y="2743200"/>
            <a:ext cx="4673600" cy="304800"/>
          </a:xfrm>
          <a:prstGeom prst="rect">
            <a:avLst/>
          </a:prstGeom>
          <a:noFill/>
          <a:ln>
            <a:noFill/>
          </a:ln>
        </p:spPr>
        <p:txBody>
          <a:bodyPr wrap="none" lIns="0" tIns="0" rIns="0" bIns="0" rtlCol="0" anchor="t"/>
          <a:lstStyle/>
          <a:p>
            <a:pPr algn="l">
              <a:lnSpc>
                <a:spcPts val="2904"/>
              </a:lnSpc>
            </a:pPr>
            <a:r>
              <a:rPr lang="en-US" sz="2000" b="1" noProof="1">
                <a:solidFill>
                  <a:srgbClr val="051C2C"/>
                </a:solidFill>
                <a:latin typeface="Arial"/>
                <a:ea typeface="楷体"/>
              </a:rPr>
              <a:t>CATL</a:t>
            </a:r>
            <a:endParaRPr lang="en-US" sz="2000" noProof="1"/>
          </a:p>
        </p:txBody>
      </p:sp>
      <p:sp>
        <p:nvSpPr>
          <p:cNvPr id="52" name="c3-rule"/>
          <p:cNvSpPr/>
          <p:nvPr/>
        </p:nvSpPr>
        <p:spPr>
          <a:xfrm>
            <a:off x="12052300" y="3200400"/>
            <a:ext cx="5435600" cy="10160"/>
          </a:xfrm>
          <a:prstGeom prst="rect">
            <a:avLst/>
          </a:prstGeom>
          <a:solidFill>
            <a:srgbClr val="000000"/>
          </a:solidFill>
          <a:ln>
            <a:noFill/>
          </a:ln>
        </p:spPr>
        <p:txBody>
          <a:bodyPr/>
          <a:lstStyle/>
          <a:p>
            <a:endParaRPr lang="zh-CN" altLang="en-US"/>
          </a:p>
        </p:txBody>
      </p:sp>
      <p:sp>
        <p:nvSpPr>
          <p:cNvPr id="53" name="c3-r1-label"/>
          <p:cNvSpPr txBox="1"/>
          <p:nvPr/>
        </p:nvSpPr>
        <p:spPr>
          <a:xfrm>
            <a:off x="12255500" y="3352800"/>
            <a:ext cx="2159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Top-10 global OEM customers</a:t>
            </a:r>
            <a:endParaRPr lang="en-US" sz="1600" noProof="1"/>
          </a:p>
        </p:txBody>
      </p:sp>
      <p:sp>
        <p:nvSpPr>
          <p:cNvPr id="54" name="c3-r1-value"/>
          <p:cNvSpPr txBox="1"/>
          <p:nvPr/>
        </p:nvSpPr>
        <p:spPr>
          <a:xfrm>
            <a:off x="15100300" y="3352800"/>
            <a:ext cx="21844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Nine</a:t>
            </a:r>
            <a:endParaRPr lang="en-US" sz="1600" noProof="1"/>
          </a:p>
        </p:txBody>
      </p:sp>
      <p:sp>
        <p:nvSpPr>
          <p:cNvPr id="55" name="c3-rule-r1"/>
          <p:cNvSpPr/>
          <p:nvPr/>
        </p:nvSpPr>
        <p:spPr>
          <a:xfrm>
            <a:off x="12052300" y="3911600"/>
            <a:ext cx="5435600" cy="10160"/>
          </a:xfrm>
          <a:prstGeom prst="rect">
            <a:avLst/>
          </a:prstGeom>
          <a:solidFill>
            <a:srgbClr val="CCCCCC"/>
          </a:solidFill>
          <a:ln>
            <a:noFill/>
          </a:ln>
        </p:spPr>
        <p:txBody>
          <a:bodyPr/>
          <a:lstStyle/>
          <a:p>
            <a:endParaRPr lang="zh-CN" altLang="en-US"/>
          </a:p>
        </p:txBody>
      </p:sp>
      <p:sp>
        <p:nvSpPr>
          <p:cNvPr id="56" name="c3-r2-label"/>
          <p:cNvSpPr txBox="1"/>
          <p:nvPr/>
        </p:nvSpPr>
        <p:spPr>
          <a:xfrm>
            <a:off x="12255500" y="4114800"/>
            <a:ext cx="2159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Seres wallet share</a:t>
            </a:r>
            <a:endParaRPr lang="en-US" sz="1600" noProof="1"/>
          </a:p>
        </p:txBody>
      </p:sp>
      <p:sp>
        <p:nvSpPr>
          <p:cNvPr id="57" name="c3-r2-value"/>
          <p:cNvSpPr txBox="1"/>
          <p:nvPr/>
        </p:nvSpPr>
        <p:spPr>
          <a:xfrm>
            <a:off x="15100300" y="4114800"/>
            <a:ext cx="21844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96.7% (2025)</a:t>
            </a:r>
            <a:endParaRPr lang="en-US" sz="1600" noProof="1"/>
          </a:p>
        </p:txBody>
      </p:sp>
      <p:sp>
        <p:nvSpPr>
          <p:cNvPr id="58" name="c3-rule-r2"/>
          <p:cNvSpPr/>
          <p:nvPr/>
        </p:nvSpPr>
        <p:spPr>
          <a:xfrm>
            <a:off x="12052300" y="4673600"/>
            <a:ext cx="5435600" cy="10160"/>
          </a:xfrm>
          <a:prstGeom prst="rect">
            <a:avLst/>
          </a:prstGeom>
          <a:solidFill>
            <a:srgbClr val="CCCCCC"/>
          </a:solidFill>
          <a:ln>
            <a:noFill/>
          </a:ln>
        </p:spPr>
        <p:txBody>
          <a:bodyPr/>
          <a:lstStyle/>
          <a:p>
            <a:endParaRPr lang="zh-CN" altLang="en-US"/>
          </a:p>
        </p:txBody>
      </p:sp>
      <p:sp>
        <p:nvSpPr>
          <p:cNvPr id="59" name="c3-r3-label"/>
          <p:cNvSpPr txBox="1"/>
          <p:nvPr/>
        </p:nvSpPr>
        <p:spPr>
          <a:xfrm>
            <a:off x="12255500" y="4876800"/>
            <a:ext cx="2159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Tesla wallet share</a:t>
            </a:r>
            <a:endParaRPr lang="en-US" sz="1600" noProof="1"/>
          </a:p>
        </p:txBody>
      </p:sp>
      <p:sp>
        <p:nvSpPr>
          <p:cNvPr id="60" name="c3-r3-value"/>
          <p:cNvSpPr txBox="1"/>
          <p:nvPr/>
        </p:nvSpPr>
        <p:spPr>
          <a:xfrm>
            <a:off x="15100300" y="4876800"/>
            <a:ext cx="21844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70.8% (2025)</a:t>
            </a:r>
            <a:endParaRPr lang="en-US" sz="1600" noProof="1"/>
          </a:p>
        </p:txBody>
      </p:sp>
      <p:sp>
        <p:nvSpPr>
          <p:cNvPr id="61" name="c3-rule-r3"/>
          <p:cNvSpPr/>
          <p:nvPr/>
        </p:nvSpPr>
        <p:spPr>
          <a:xfrm>
            <a:off x="12052300" y="5435600"/>
            <a:ext cx="5435600" cy="10160"/>
          </a:xfrm>
          <a:prstGeom prst="rect">
            <a:avLst/>
          </a:prstGeom>
          <a:solidFill>
            <a:srgbClr val="CCCCCC"/>
          </a:solidFill>
          <a:ln>
            <a:noFill/>
          </a:ln>
        </p:spPr>
        <p:txBody>
          <a:bodyPr/>
          <a:lstStyle/>
          <a:p>
            <a:endParaRPr lang="zh-CN" altLang="en-US"/>
          </a:p>
        </p:txBody>
      </p:sp>
      <p:sp>
        <p:nvSpPr>
          <p:cNvPr id="62" name="c3-r4-label"/>
          <p:cNvSpPr txBox="1"/>
          <p:nvPr/>
        </p:nvSpPr>
        <p:spPr>
          <a:xfrm>
            <a:off x="12255500" y="5638800"/>
            <a:ext cx="2159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Largest customer share</a:t>
            </a:r>
            <a:endParaRPr lang="en-US" sz="1600" noProof="1"/>
          </a:p>
        </p:txBody>
      </p:sp>
      <p:sp>
        <p:nvSpPr>
          <p:cNvPr id="63" name="c3-r4-value"/>
          <p:cNvSpPr txBox="1"/>
          <p:nvPr/>
        </p:nvSpPr>
        <p:spPr>
          <a:xfrm>
            <a:off x="15100300" y="5638800"/>
            <a:ext cx="21844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13.73% (unnamed)</a:t>
            </a:r>
            <a:endParaRPr lang="en-US" sz="1600" noProof="1"/>
          </a:p>
        </p:txBody>
      </p:sp>
      <p:sp>
        <p:nvSpPr>
          <p:cNvPr id="64" name="c3-rule-r4"/>
          <p:cNvSpPr/>
          <p:nvPr/>
        </p:nvSpPr>
        <p:spPr>
          <a:xfrm>
            <a:off x="12052300" y="6197600"/>
            <a:ext cx="5435600" cy="10160"/>
          </a:xfrm>
          <a:prstGeom prst="rect">
            <a:avLst/>
          </a:prstGeom>
          <a:solidFill>
            <a:srgbClr val="CCCCCC"/>
          </a:solidFill>
          <a:ln>
            <a:noFill/>
          </a:ln>
        </p:spPr>
        <p:txBody>
          <a:bodyPr/>
          <a:lstStyle/>
          <a:p>
            <a:endParaRPr lang="zh-CN" altLang="en-US"/>
          </a:p>
        </p:txBody>
      </p:sp>
      <p:sp>
        <p:nvSpPr>
          <p:cNvPr id="65" name="c3-r5-label"/>
          <p:cNvSpPr txBox="1"/>
          <p:nvPr/>
        </p:nvSpPr>
        <p:spPr>
          <a:xfrm>
            <a:off x="12255500" y="6400800"/>
            <a:ext cx="2159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Switch-over exposure</a:t>
            </a:r>
            <a:endParaRPr lang="en-US" sz="1600" noProof="1"/>
          </a:p>
        </p:txBody>
      </p:sp>
      <p:sp>
        <p:nvSpPr>
          <p:cNvPr id="66" name="c3-r5-value"/>
          <p:cNvSpPr txBox="1"/>
          <p:nvPr/>
        </p:nvSpPr>
        <p:spPr>
          <a:xfrm>
            <a:off x="15100300" y="6400800"/>
            <a:ext cx="2387600" cy="320040"/>
          </a:xfrm>
          <a:prstGeom prst="rect">
            <a:avLst/>
          </a:prstGeom>
          <a:noFill/>
          <a:ln>
            <a:noFill/>
          </a:ln>
        </p:spPr>
        <p:txBody>
          <a:bodyPr wrap="square" lIns="0" tIns="0" rIns="0" bIns="0" rtlCol="0" anchor="t"/>
          <a:lstStyle/>
          <a:p>
            <a:pPr algn="r">
              <a:lnSpc>
                <a:spcPts val="2323"/>
              </a:lnSpc>
            </a:pPr>
            <a:r>
              <a:rPr lang="en-US" sz="1600" b="1" noProof="1">
                <a:solidFill>
                  <a:srgbClr val="051C2C"/>
                </a:solidFill>
                <a:latin typeface="Arial"/>
                <a:ea typeface="楷体"/>
              </a:rPr>
              <a:t>Li Auto + Xiaomi ~3-4% combined (JPM 10/8)</a:t>
            </a:r>
            <a:r>
              <a:rPr lang="en-US" sz="1600" b="1" baseline="30000" noProof="1">
                <a:solidFill>
                  <a:srgbClr val="051C2C"/>
                </a:solidFill>
                <a:latin typeface="Arial"/>
                <a:ea typeface="楷体"/>
              </a:rPr>
              <a:t>3</a:t>
            </a:r>
            <a:endParaRPr lang="en-US" sz="1600" noProof="1"/>
          </a:p>
        </p:txBody>
      </p:sp>
      <p:sp>
        <p:nvSpPr>
          <p:cNvPr id="67" name="c3-rule-r5"/>
          <p:cNvSpPr/>
          <p:nvPr/>
        </p:nvSpPr>
        <p:spPr>
          <a:xfrm>
            <a:off x="12052300" y="6959600"/>
            <a:ext cx="5435600" cy="10160"/>
          </a:xfrm>
          <a:prstGeom prst="rect">
            <a:avLst/>
          </a:prstGeom>
          <a:solidFill>
            <a:srgbClr val="CCCCCC"/>
          </a:solidFill>
          <a:ln>
            <a:noFill/>
          </a:ln>
        </p:spPr>
        <p:txBody>
          <a:bodyPr/>
          <a:lstStyle/>
          <a:p>
            <a:endParaRPr lang="zh-CN" altLang="en-US"/>
          </a:p>
        </p:txBody>
      </p:sp>
      <p:sp>
        <p:nvSpPr>
          <p:cNvPr id="68" name="c3-verdict"/>
          <p:cNvSpPr/>
          <p:nvPr/>
        </p:nvSpPr>
        <p:spPr>
          <a:xfrm>
            <a:off x="12052300" y="7239000"/>
            <a:ext cx="5435600" cy="1041400"/>
          </a:xfrm>
          <a:prstGeom prst="rect">
            <a:avLst/>
          </a:prstGeom>
          <a:solidFill>
            <a:srgbClr val="F2F2F2"/>
          </a:solidFill>
          <a:ln>
            <a:noFill/>
          </a:ln>
        </p:spPr>
        <p:txBody>
          <a:bodyPr/>
          <a:lstStyle/>
          <a:p>
            <a:endParaRPr lang="zh-CN" altLang="en-US"/>
          </a:p>
        </p:txBody>
      </p:sp>
      <p:sp>
        <p:nvSpPr>
          <p:cNvPr id="69" name="c3-verdict-t"/>
          <p:cNvSpPr txBox="1"/>
          <p:nvPr/>
        </p:nvSpPr>
        <p:spPr>
          <a:xfrm>
            <a:off x="12255499" y="7366000"/>
            <a:ext cx="5163981" cy="812800"/>
          </a:xfrm>
          <a:prstGeom prst="rect">
            <a:avLst/>
          </a:prstGeom>
          <a:noFill/>
          <a:ln>
            <a:noFill/>
          </a:ln>
        </p:spPr>
        <p:txBody>
          <a:bodyPr wrap="square" lIns="0" tIns="0" rIns="0" bIns="0" rtlCol="0" anchor="t"/>
          <a:lstStyle/>
          <a:p>
            <a:pPr>
              <a:lnSpc>
                <a:spcPts val="2118"/>
              </a:lnSpc>
            </a:pPr>
            <a:r>
              <a:rPr lang="en-US" altLang="zh-CN" sz="1400" b="1" noProof="1">
                <a:solidFill>
                  <a:srgbClr val="051C2C"/>
                </a:solidFill>
                <a:latin typeface="Arial"/>
                <a:ea typeface="楷体"/>
              </a:rPr>
              <a:t>Neutral supplier leads. </a:t>
            </a:r>
            <a:r>
              <a:rPr lang="en-US" altLang="zh-CN" sz="1400" noProof="1">
                <a:solidFill>
                  <a:srgbClr val="333333"/>
                </a:solidFill>
                <a:latin typeface="Arial"/>
                <a:ea typeface="楷体"/>
              </a:rPr>
              <a:t>Top customer 13.73%, top five 38.96%; domestic EV &lt;35% of shipments, unmatched diversification</a:t>
            </a:r>
            <a:endParaRPr lang="en-US" altLang="zh-CN" sz="1400" noProof="1"/>
          </a:p>
        </p:txBody>
      </p:sp>
      <p:sp>
        <p:nvSpPr>
          <p:cNvPr id="70" name="box-takeaway"/>
          <p:cNvSpPr/>
          <p:nvPr/>
        </p:nvSpPr>
        <p:spPr>
          <a:xfrm>
            <a:off x="800100" y="8407400"/>
            <a:ext cx="16687800" cy="635000"/>
          </a:xfrm>
          <a:prstGeom prst="rect">
            <a:avLst/>
          </a:prstGeom>
          <a:solidFill>
            <a:srgbClr val="F2F2F2"/>
          </a:solidFill>
          <a:ln>
            <a:noFill/>
          </a:ln>
        </p:spPr>
        <p:txBody>
          <a:bodyPr/>
          <a:lstStyle/>
          <a:p>
            <a:endParaRPr lang="zh-CN" altLang="en-US"/>
          </a:p>
        </p:txBody>
      </p:sp>
      <p:sp>
        <p:nvSpPr>
          <p:cNvPr id="71" name="box-takeaway-spine"/>
          <p:cNvSpPr/>
          <p:nvPr/>
        </p:nvSpPr>
        <p:spPr>
          <a:xfrm>
            <a:off x="800100" y="8407400"/>
            <a:ext cx="50800" cy="635000"/>
          </a:xfrm>
          <a:prstGeom prst="rect">
            <a:avLst/>
          </a:prstGeom>
          <a:solidFill>
            <a:srgbClr val="051C2C"/>
          </a:solidFill>
          <a:ln>
            <a:noFill/>
          </a:ln>
        </p:spPr>
        <p:txBody>
          <a:bodyPr/>
          <a:lstStyle/>
          <a:p>
            <a:endParaRPr lang="zh-CN" altLang="en-US"/>
          </a:p>
        </p:txBody>
      </p:sp>
      <p:sp>
        <p:nvSpPr>
          <p:cNvPr id="72" name="box-takeaway-t"/>
          <p:cNvSpPr txBox="1"/>
          <p:nvPr/>
        </p:nvSpPr>
        <p:spPr>
          <a:xfrm>
            <a:off x="1054995" y="8435924"/>
            <a:ext cx="16129000" cy="5080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Consensus reads OEM diversification as 'de-single-sourcing'; self-supply and lock-in each have limits; second-tier makers mostly take price-sensitive orders (Soochow: 2nd-tier RMB0.003-0.025 vs CATL RMB0.07/Wh); Li Auto's Oct 20 'Lianshan' 5C debuts on the L8; CATL share of the i6 not obtained — unverified</a:t>
            </a:r>
            <a:endParaRPr lang="en-US" sz="1600" noProof="1"/>
          </a:p>
        </p:txBody>
      </p:sp>
      <p:sp>
        <p:nvSpPr>
          <p:cNvPr id="73" name="chrome-footnotes"/>
          <p:cNvSpPr txBox="1"/>
          <p:nvPr/>
        </p:nvSpPr>
        <p:spPr>
          <a:xfrm>
            <a:off x="825500" y="9196070"/>
            <a:ext cx="16662400" cy="655320"/>
          </a:xfrm>
          <a:prstGeom prst="rect">
            <a:avLst/>
          </a:prstGeom>
          <a:noFill/>
          <a:ln>
            <a:noFill/>
          </a:ln>
        </p:spPr>
        <p:txBody>
          <a:bodyPr wrap="square" lIns="0" tIns="0" rIns="0" bIns="0" rtlCol="0" anchor="b"/>
          <a:lstStyle/>
          <a:p>
            <a:r>
              <a:rPr lang="en-US" altLang="zh-CN" sz="1200" noProof="1">
                <a:solidFill>
                  <a:srgbClr val="666666"/>
                </a:solidFill>
                <a:latin typeface="Arial"/>
                <a:ea typeface="楷体"/>
              </a:rPr>
              <a:t>1. BYD external sales share and customers per JPMorgan (1Q25, latest available); weighted model price ~RMB174k vs CATL ~RMB232k. 2. Panasonic 2Q26 operating margin 13.2%, 3.7% ex-IRA (company-disclosed); 4680 $88.41 vs Shenxing $54.62/kWh (UBS teardown); self-supply share &lt;4% per JPM; European device sale per Panasonic Industry. 3. Wallet share per Soochow (2025 domestic passenger vehicles); largest customer per 2025 annual report; switch-over exposure 7-8% of domestic EV shipments and domestic EV share &lt;35%→~30% (2027E) per JPM citing GGII.</a:t>
            </a:r>
            <a:endParaRPr lang="en-US" altLang="zh-CN" sz="1200" noProof="1"/>
          </a:p>
        </p:txBody>
      </p:sp>
      <p:sp>
        <p:nvSpPr>
          <p:cNvPr id="74"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75"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JPMorgan, UBS, Soochow Securities, Guosen Securities, as of Oct 21, 2026</a:t>
            </a:r>
            <a:endParaRPr lang="en-US" sz="1400" noProof="1"/>
          </a:p>
        </p:txBody>
      </p:sp>
      <p:sp>
        <p:nvSpPr>
          <p:cNvPr id="76"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77"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30</a:t>
            </a:r>
            <a:endParaRPr lang="en-US" sz="1400" noProof="1"/>
          </a:p>
        </p:txBody>
      </p:sp>
      <p:pic>
        <p:nvPicPr>
          <p:cNvPr id="78" name="ic-s21-0">
            <a:extLst>
              <a:ext uri="{FF2B5EF4-FFF2-40B4-BE49-F238E27FC236}">
                <a16:creationId xmlns:a16="http://schemas.microsoft.com/office/drawing/2014/main" id="{F765B7A6-2878-DD9A-8F50-F3CCB27B7E43}"/>
              </a:ext>
            </a:extLst>
          </p:cNvPr>
          <p:cNvPicPr/>
          <p:nvPr/>
        </p:nvPicPr>
        <p:blipFill>
          <a:blip>
            <a:extLst>
              <a:ext uri="{96DAC541-7B7A-43D3-8B79-37D633B846F1}">
                <asvg:svgBlip xmlns:asvg="http://schemas.microsoft.com/office/drawing/2016/SVG/main" r:embed="rId3"/>
              </a:ext>
            </a:extLst>
          </a:blip>
          <a:stretch>
            <a:fillRect/>
          </a:stretch>
        </p:blipFill>
        <p:spPr>
          <a:xfrm>
            <a:off x="826395" y="2566474"/>
            <a:ext cx="457200" cy="457200"/>
          </a:xfrm>
          <a:prstGeom prst="rect">
            <a:avLst/>
          </a:prstGeom>
          <a:ln>
            <a:noFill/>
          </a:ln>
        </p:spPr>
      </p:pic>
      <p:pic>
        <p:nvPicPr>
          <p:cNvPr id="79" name="ic-s21-1">
            <a:extLst>
              <a:ext uri="{FF2B5EF4-FFF2-40B4-BE49-F238E27FC236}">
                <a16:creationId xmlns:a16="http://schemas.microsoft.com/office/drawing/2014/main" id="{9C649434-B274-1079-A2CF-E9C1451C87B9}"/>
              </a:ext>
            </a:extLst>
          </p:cNvPr>
          <p:cNvPicPr/>
          <p:nvPr/>
        </p:nvPicPr>
        <p:blipFill>
          <a:blip>
            <a:extLst>
              <a:ext uri="{96DAC541-7B7A-43D3-8B79-37D633B846F1}">
                <asvg:svgBlip xmlns:asvg="http://schemas.microsoft.com/office/drawing/2016/SVG/main" r:embed="rId4"/>
              </a:ext>
            </a:extLst>
          </a:blip>
          <a:stretch>
            <a:fillRect/>
          </a:stretch>
        </p:blipFill>
        <p:spPr>
          <a:xfrm>
            <a:off x="6448738" y="2566474"/>
            <a:ext cx="457200" cy="457200"/>
          </a:xfrm>
          <a:prstGeom prst="rect">
            <a:avLst/>
          </a:prstGeom>
          <a:ln>
            <a:noFill/>
          </a:ln>
        </p:spPr>
      </p:pic>
      <p:pic>
        <p:nvPicPr>
          <p:cNvPr id="80" name="ic-s21-2">
            <a:extLst>
              <a:ext uri="{FF2B5EF4-FFF2-40B4-BE49-F238E27FC236}">
                <a16:creationId xmlns:a16="http://schemas.microsoft.com/office/drawing/2014/main" id="{C6ECC6A2-7CFC-F358-CDAE-05E4EE1EA3A3}"/>
              </a:ext>
            </a:extLst>
          </p:cNvPr>
          <p:cNvPicPr/>
          <p:nvPr/>
        </p:nvPicPr>
        <p:blipFill>
          <a:blip>
            <a:extLst>
              <a:ext uri="{96DAC541-7B7A-43D3-8B79-37D633B846F1}">
                <asvg:svgBlip xmlns:asvg="http://schemas.microsoft.com/office/drawing/2016/SVG/main" r:embed="rId5"/>
              </a:ext>
            </a:extLst>
          </a:blip>
          <a:stretch>
            <a:fillRect/>
          </a:stretch>
        </p:blipFill>
        <p:spPr>
          <a:xfrm>
            <a:off x="12052300" y="2566474"/>
            <a:ext cx="457200" cy="457200"/>
          </a:xfrm>
          <a:prstGeom prst="rect">
            <a:avLst/>
          </a:prstGeom>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04 Industry &amp; Competition › Competitive Assessment</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CATL leads on 5 of 6 dimensions: US localization is the only laggard, tied to FEOC and licensing revenue risk</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Tops in unit profit, scale, ESS, technology and customer mix; BYD is closest in ESS, while LGES wins on US local capacity and IRA subsidies</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chart-title"/>
          <p:cNvSpPr txBox="1"/>
          <p:nvPr/>
        </p:nvSpPr>
        <p:spPr>
          <a:xfrm>
            <a:off x="825500" y="1949450"/>
            <a:ext cx="900049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Competitive assessment: 6 dimensions × 4 players</a:t>
            </a:r>
            <a:endParaRPr lang="en-US" sz="1800" noProof="1"/>
          </a:p>
        </p:txBody>
      </p:sp>
      <p:sp>
        <p:nvSpPr>
          <p:cNvPr id="7" name="panel"/>
          <p:cNvSpPr/>
          <p:nvPr/>
        </p:nvSpPr>
        <p:spPr>
          <a:xfrm>
            <a:off x="14287500" y="1885950"/>
            <a:ext cx="3200400" cy="6690360"/>
          </a:xfrm>
          <a:prstGeom prst="rect">
            <a:avLst/>
          </a:prstGeom>
          <a:solidFill>
            <a:srgbClr val="F2F2F2"/>
          </a:solidFill>
          <a:ln>
            <a:noFill/>
          </a:ln>
        </p:spPr>
        <p:txBody>
          <a:bodyPr/>
          <a:lstStyle/>
          <a:p>
            <a:endParaRPr lang="zh-CN" altLang="en-US"/>
          </a:p>
        </p:txBody>
      </p:sp>
      <p:sp>
        <p:nvSpPr>
          <p:cNvPr id="8" name="panel-kicker"/>
          <p:cNvSpPr txBox="1"/>
          <p:nvPr/>
        </p:nvSpPr>
        <p:spPr>
          <a:xfrm>
            <a:off x="14522450" y="2082800"/>
            <a:ext cx="27813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KEY TAKEAWAYS</a:t>
            </a:r>
            <a:endParaRPr lang="en-US" sz="1400" noProof="1"/>
          </a:p>
        </p:txBody>
      </p:sp>
      <p:sp>
        <p:nvSpPr>
          <p:cNvPr id="9" name="panel-rule-top"/>
          <p:cNvSpPr/>
          <p:nvPr/>
        </p:nvSpPr>
        <p:spPr>
          <a:xfrm>
            <a:off x="14497050" y="2353310"/>
            <a:ext cx="2781300" cy="10160"/>
          </a:xfrm>
          <a:prstGeom prst="rect">
            <a:avLst/>
          </a:prstGeom>
          <a:solidFill>
            <a:srgbClr val="000000"/>
          </a:solidFill>
          <a:ln>
            <a:noFill/>
          </a:ln>
        </p:spPr>
        <p:txBody>
          <a:bodyPr/>
          <a:lstStyle/>
          <a:p>
            <a:endParaRPr lang="zh-CN" altLang="en-US"/>
          </a:p>
        </p:txBody>
      </p:sp>
      <p:sp>
        <p:nvSpPr>
          <p:cNvPr id="10" name="panel-item-1"/>
          <p:cNvSpPr txBox="1"/>
          <p:nvPr/>
        </p:nvSpPr>
        <p:spPr>
          <a:xfrm>
            <a:off x="14497050" y="28448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51C2C"/>
                </a:solidFill>
                <a:latin typeface="Arial"/>
                <a:ea typeface="楷体"/>
              </a:rPr>
              <a:t>• </a:t>
            </a:r>
            <a:r>
              <a:rPr lang="en-US" sz="1600" b="1" noProof="1">
                <a:solidFill>
                  <a:srgbClr val="051C2C"/>
                </a:solidFill>
                <a:latin typeface="Arial"/>
                <a:ea typeface="楷体"/>
              </a:rPr>
              <a:t>Widest gap in unit profit</a:t>
            </a:r>
            <a:endParaRPr lang="en-US" sz="1600" noProof="1"/>
          </a:p>
          <a:p>
            <a:pPr marL="203200" algn="l">
              <a:lnSpc>
                <a:spcPts val="2033"/>
              </a:lnSpc>
              <a:spcBef>
                <a:spcPts val="600"/>
              </a:spcBef>
            </a:pPr>
            <a:r>
              <a:rPr lang="en-US" sz="1400" noProof="1">
                <a:solidFill>
                  <a:srgbClr val="333333"/>
                </a:solidFill>
                <a:latin typeface="Arial"/>
                <a:ea typeface="楷体"/>
              </a:rPr>
              <a:t>On Soochow's like-for-like basis, CATL's RMB0.07/Wh is ~2.8x tier-2s; LGES (operating-margin basis) still loss-making ex-AMPC (pp. 27, 31, 42)</a:t>
            </a:r>
            <a:endParaRPr lang="en-US" sz="1600" noProof="1"/>
          </a:p>
        </p:txBody>
      </p:sp>
      <p:sp>
        <p:nvSpPr>
          <p:cNvPr id="11" name="panel-sep-1"/>
          <p:cNvSpPr/>
          <p:nvPr/>
        </p:nvSpPr>
        <p:spPr>
          <a:xfrm>
            <a:off x="14497050" y="4629150"/>
            <a:ext cx="2781300" cy="10160"/>
          </a:xfrm>
          <a:prstGeom prst="rect">
            <a:avLst/>
          </a:prstGeom>
          <a:solidFill>
            <a:srgbClr val="CCCCCC"/>
          </a:solidFill>
          <a:ln>
            <a:noFill/>
          </a:ln>
        </p:spPr>
        <p:txBody>
          <a:bodyPr/>
          <a:lstStyle/>
          <a:p>
            <a:endParaRPr lang="zh-CN" altLang="en-US"/>
          </a:p>
        </p:txBody>
      </p:sp>
      <p:sp>
        <p:nvSpPr>
          <p:cNvPr id="12" name="panel-item-2"/>
          <p:cNvSpPr txBox="1"/>
          <p:nvPr/>
        </p:nvSpPr>
        <p:spPr>
          <a:xfrm>
            <a:off x="14497050" y="47625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06BA6"/>
                </a:solidFill>
                <a:latin typeface="Arial"/>
                <a:ea typeface="楷体"/>
              </a:rPr>
              <a:t>• </a:t>
            </a:r>
            <a:r>
              <a:rPr lang="en-US" sz="1600" b="1" noProof="1">
                <a:solidFill>
                  <a:srgbClr val="051C2C"/>
                </a:solidFill>
                <a:latin typeface="Arial"/>
                <a:ea typeface="楷体"/>
              </a:rPr>
              <a:t>Smallest gap in ESS</a:t>
            </a:r>
            <a:endParaRPr lang="en-US" sz="1600" noProof="1"/>
          </a:p>
          <a:p>
            <a:pPr marL="203200" algn="l">
              <a:lnSpc>
                <a:spcPts val="2033"/>
              </a:lnSpc>
              <a:spcBef>
                <a:spcPts val="600"/>
              </a:spcBef>
            </a:pPr>
            <a:r>
              <a:rPr lang="en-US" sz="1400" noProof="1">
                <a:solidFill>
                  <a:srgbClr val="333333"/>
                </a:solidFill>
                <a:latin typeface="Arial"/>
                <a:ea typeface="楷体"/>
              </a:rPr>
              <a:t>BYD signed Masdar 11.275GWh and EVE-Fluence 206GWh; industry CR10 fell to 82.3% — a share lead does not mean order exclusivity</a:t>
            </a:r>
            <a:endParaRPr lang="en-US" sz="1600" noProof="1"/>
          </a:p>
        </p:txBody>
      </p:sp>
      <p:sp>
        <p:nvSpPr>
          <p:cNvPr id="13" name="panel-sep-2"/>
          <p:cNvSpPr/>
          <p:nvPr/>
        </p:nvSpPr>
        <p:spPr>
          <a:xfrm>
            <a:off x="14497050" y="6540500"/>
            <a:ext cx="2781300" cy="10160"/>
          </a:xfrm>
          <a:prstGeom prst="rect">
            <a:avLst/>
          </a:prstGeom>
          <a:solidFill>
            <a:srgbClr val="CCCCCC"/>
          </a:solidFill>
          <a:ln>
            <a:noFill/>
          </a:ln>
        </p:spPr>
        <p:txBody>
          <a:bodyPr/>
          <a:lstStyle/>
          <a:p>
            <a:endParaRPr lang="zh-CN" altLang="en-US"/>
          </a:p>
        </p:txBody>
      </p:sp>
      <p:sp>
        <p:nvSpPr>
          <p:cNvPr id="14" name="panel-item-3"/>
          <p:cNvSpPr txBox="1"/>
          <p:nvPr/>
        </p:nvSpPr>
        <p:spPr>
          <a:xfrm>
            <a:off x="14497050" y="66675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666666"/>
                </a:solidFill>
                <a:latin typeface="Arial"/>
                <a:ea typeface="楷体"/>
              </a:rPr>
              <a:t>• </a:t>
            </a:r>
            <a:r>
              <a:rPr lang="en-US" sz="1600" b="1" noProof="1">
                <a:solidFill>
                  <a:srgbClr val="051C2C"/>
                </a:solidFill>
                <a:latin typeface="Arial"/>
                <a:ea typeface="楷体"/>
              </a:rPr>
              <a:t>The US is the only laggard</a:t>
            </a:r>
            <a:endParaRPr lang="en-US" sz="1600" noProof="1"/>
          </a:p>
          <a:p>
            <a:pPr marL="203200" algn="l">
              <a:lnSpc>
                <a:spcPts val="2033"/>
              </a:lnSpc>
              <a:spcBef>
                <a:spcPts val="600"/>
              </a:spcBef>
            </a:pPr>
            <a:r>
              <a:rPr lang="en-US" sz="1400" noProof="1">
                <a:solidFill>
                  <a:srgbClr val="333333"/>
                </a:solidFill>
                <a:latin typeface="Arial"/>
                <a:ea typeface="楷体"/>
              </a:rPr>
              <a:t>LGES enjoys AMPC; CATL enters only via LRS licensing (~RMB2.36bn/yr at full run-rate), constrained by FEOC rules and 1260H (pp. 41, 55)</a:t>
            </a:r>
            <a:endParaRPr lang="en-US" sz="1600" noProof="1"/>
          </a:p>
        </p:txBody>
      </p:sp>
      <p:sp>
        <p:nvSpPr>
          <p:cNvPr id="15"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Scores are this report's judgment (five tiers 0/25/50/75/100: none/weak/medium/strong/leading), based on evidence cited in this report: unit profit see pp. 5, 26, 41 (Soochow, 2026-09-05, like-for-like basis) (LGES 2Q26 operating margin on company-disclosed basis); scale see p. 26 (SNE, Jan–Aug); ESS see p. 27, BYD's ESS announcement (2026-07-09) and Soochow (2026-09-19); technology see pp. 28, 39; customer mix see p. 30 (company 2025 annual report, JPM 2025-06); US localization see pp. 31, 41. BYD does not disclose battery segment profit separately; assessed on a vertical-integration basis.</a:t>
            </a:r>
            <a:endParaRPr lang="en-US" sz="1400" noProof="1"/>
          </a:p>
        </p:txBody>
      </p:sp>
      <p:sp>
        <p:nvSpPr>
          <p:cNvPr id="16"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17"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SNE, Soochow, JPM, company announcements, this report's judgment; as of 2026-10-21</a:t>
            </a:r>
            <a:endParaRPr lang="en-US" sz="1400" noProof="1"/>
          </a:p>
        </p:txBody>
      </p:sp>
      <p:sp>
        <p:nvSpPr>
          <p:cNvPr id="18"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19"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31</a:t>
            </a:r>
            <a:endParaRPr lang="en-US" sz="1400" noProof="1"/>
          </a:p>
        </p:txBody>
      </p:sp>
      <p:sp>
        <p:nvSpPr>
          <p:cNvPr id="20" name="hb-col-0"/>
          <p:cNvSpPr txBox="1"/>
          <p:nvPr/>
        </p:nvSpPr>
        <p:spPr>
          <a:xfrm>
            <a:off x="3500120" y="2379980"/>
            <a:ext cx="1649730" cy="260350"/>
          </a:xfrm>
          <a:prstGeom prst="rect">
            <a:avLst/>
          </a:prstGeom>
          <a:noFill/>
          <a:ln>
            <a:noFill/>
          </a:ln>
        </p:spPr>
        <p:txBody>
          <a:bodyPr wrap="none" lIns="0" tIns="0" rIns="0" bIns="0" rtlCol="0" anchor="t"/>
          <a:lstStyle/>
          <a:p>
            <a:pPr algn="ctr">
              <a:lnSpc>
                <a:spcPts val="2033"/>
              </a:lnSpc>
            </a:pPr>
            <a:r>
              <a:rPr lang="en-US" sz="1600" b="1" noProof="1">
                <a:solidFill>
                  <a:srgbClr val="051C2C"/>
                </a:solidFill>
                <a:latin typeface="Arial"/>
                <a:ea typeface="楷体"/>
              </a:rPr>
              <a:t>CATL</a:t>
            </a:r>
            <a:endParaRPr lang="en-US" sz="1600" noProof="1"/>
          </a:p>
        </p:txBody>
      </p:sp>
      <p:sp>
        <p:nvSpPr>
          <p:cNvPr id="21" name="hb-colsub-0"/>
          <p:cNvSpPr txBox="1"/>
          <p:nvPr/>
        </p:nvSpPr>
        <p:spPr>
          <a:xfrm>
            <a:off x="3500120" y="2669540"/>
            <a:ext cx="1649730" cy="219710"/>
          </a:xfrm>
          <a:prstGeom prst="rect">
            <a:avLst/>
          </a:prstGeom>
          <a:noFill/>
          <a:ln>
            <a:noFill/>
          </a:ln>
        </p:spPr>
        <p:txBody>
          <a:bodyPr wrap="none" lIns="0" tIns="0" rIns="0" bIns="0" rtlCol="0" anchor="t"/>
          <a:lstStyle/>
          <a:p>
            <a:pPr algn="ctr">
              <a:lnSpc>
                <a:spcPts val="2033"/>
              </a:lnSpc>
            </a:pPr>
            <a:r>
              <a:rPr lang="en-US" sz="1400" noProof="1">
                <a:solidFill>
                  <a:srgbClr val="666666"/>
                </a:solidFill>
                <a:latin typeface="Arial"/>
                <a:ea typeface="楷体"/>
              </a:rPr>
              <a:t>Our coverage</a:t>
            </a:r>
            <a:endParaRPr lang="en-US" sz="1200" noProof="1"/>
          </a:p>
        </p:txBody>
      </p:sp>
      <p:sp>
        <p:nvSpPr>
          <p:cNvPr id="22" name="hb-col-1"/>
          <p:cNvSpPr txBox="1"/>
          <p:nvPr/>
        </p:nvSpPr>
        <p:spPr>
          <a:xfrm>
            <a:off x="5149850" y="2379980"/>
            <a:ext cx="1649730" cy="260350"/>
          </a:xfrm>
          <a:prstGeom prst="rect">
            <a:avLst/>
          </a:prstGeom>
          <a:noFill/>
          <a:ln>
            <a:noFill/>
          </a:ln>
        </p:spPr>
        <p:txBody>
          <a:bodyPr wrap="none" lIns="0" tIns="0" rIns="0" bIns="0" rtlCol="0" anchor="t"/>
          <a:lstStyle/>
          <a:p>
            <a:pPr algn="ctr">
              <a:lnSpc>
                <a:spcPts val="2033"/>
              </a:lnSpc>
            </a:pPr>
            <a:r>
              <a:rPr lang="en-US" sz="1600" b="1" noProof="1">
                <a:solidFill>
                  <a:srgbClr val="006BA6"/>
                </a:solidFill>
                <a:latin typeface="Arial"/>
                <a:ea typeface="楷体"/>
              </a:rPr>
              <a:t>BYD</a:t>
            </a:r>
            <a:endParaRPr lang="en-US" sz="1600" noProof="1"/>
          </a:p>
        </p:txBody>
      </p:sp>
      <p:sp>
        <p:nvSpPr>
          <p:cNvPr id="23" name="hb-colsub-1"/>
          <p:cNvSpPr txBox="1"/>
          <p:nvPr/>
        </p:nvSpPr>
        <p:spPr>
          <a:xfrm>
            <a:off x="5149850" y="2669540"/>
            <a:ext cx="1649730" cy="219710"/>
          </a:xfrm>
          <a:prstGeom prst="rect">
            <a:avLst/>
          </a:prstGeom>
          <a:noFill/>
          <a:ln>
            <a:noFill/>
          </a:ln>
        </p:spPr>
        <p:txBody>
          <a:bodyPr wrap="none" lIns="0" tIns="0" rIns="0" bIns="0" rtlCol="0" anchor="t"/>
          <a:lstStyle/>
          <a:p>
            <a:pPr algn="ctr">
              <a:lnSpc>
                <a:spcPts val="2033"/>
              </a:lnSpc>
            </a:pPr>
            <a:r>
              <a:rPr lang="en-US" sz="1400" noProof="1">
                <a:solidFill>
                  <a:srgbClr val="666666"/>
                </a:solidFill>
                <a:latin typeface="Arial"/>
                <a:ea typeface="楷体"/>
              </a:rPr>
              <a:t>Self-supply</a:t>
            </a:r>
            <a:endParaRPr lang="en-US" sz="1200" noProof="1"/>
          </a:p>
        </p:txBody>
      </p:sp>
      <p:sp>
        <p:nvSpPr>
          <p:cNvPr id="24" name="hb-col-2"/>
          <p:cNvSpPr txBox="1"/>
          <p:nvPr/>
        </p:nvSpPr>
        <p:spPr>
          <a:xfrm>
            <a:off x="6799580" y="2379980"/>
            <a:ext cx="1649730" cy="260350"/>
          </a:xfrm>
          <a:prstGeom prst="rect">
            <a:avLst/>
          </a:prstGeom>
          <a:noFill/>
          <a:ln>
            <a:noFill/>
          </a:ln>
        </p:spPr>
        <p:txBody>
          <a:bodyPr wrap="none" lIns="0" tIns="0" rIns="0" bIns="0" rtlCol="0" anchor="t"/>
          <a:lstStyle/>
          <a:p>
            <a:pPr algn="ctr">
              <a:lnSpc>
                <a:spcPts val="2033"/>
              </a:lnSpc>
            </a:pPr>
            <a:r>
              <a:rPr lang="en-US" sz="1600" b="1" noProof="1">
                <a:solidFill>
                  <a:srgbClr val="333333"/>
                </a:solidFill>
                <a:latin typeface="Arial"/>
                <a:ea typeface="楷体"/>
              </a:rPr>
              <a:t>LGES</a:t>
            </a:r>
            <a:endParaRPr lang="en-US" sz="1600" noProof="1"/>
          </a:p>
        </p:txBody>
      </p:sp>
      <p:sp>
        <p:nvSpPr>
          <p:cNvPr id="25" name="hb-colsub-2"/>
          <p:cNvSpPr txBox="1"/>
          <p:nvPr/>
        </p:nvSpPr>
        <p:spPr>
          <a:xfrm>
            <a:off x="6799580" y="2669540"/>
            <a:ext cx="1649730" cy="219710"/>
          </a:xfrm>
          <a:prstGeom prst="rect">
            <a:avLst/>
          </a:prstGeom>
          <a:noFill/>
          <a:ln>
            <a:noFill/>
          </a:ln>
        </p:spPr>
        <p:txBody>
          <a:bodyPr wrap="none" lIns="0" tIns="0" rIns="0" bIns="0" rtlCol="0" anchor="t"/>
          <a:lstStyle/>
          <a:p>
            <a:pPr algn="ctr">
              <a:lnSpc>
                <a:spcPts val="2033"/>
              </a:lnSpc>
            </a:pPr>
            <a:r>
              <a:rPr lang="en-US" sz="1400" noProof="1">
                <a:solidFill>
                  <a:srgbClr val="666666"/>
                </a:solidFill>
                <a:latin typeface="Arial"/>
                <a:ea typeface="楷体"/>
              </a:rPr>
              <a:t>JP/KR rep.</a:t>
            </a:r>
            <a:endParaRPr lang="en-US" sz="1200" noProof="1"/>
          </a:p>
        </p:txBody>
      </p:sp>
      <p:sp>
        <p:nvSpPr>
          <p:cNvPr id="26" name="hb-col-3"/>
          <p:cNvSpPr txBox="1"/>
          <p:nvPr/>
        </p:nvSpPr>
        <p:spPr>
          <a:xfrm>
            <a:off x="8450580" y="2379980"/>
            <a:ext cx="1649730" cy="260350"/>
          </a:xfrm>
          <a:prstGeom prst="rect">
            <a:avLst/>
          </a:prstGeom>
          <a:noFill/>
          <a:ln>
            <a:noFill/>
          </a:ln>
        </p:spPr>
        <p:txBody>
          <a:bodyPr wrap="none" lIns="0" tIns="0" rIns="0" bIns="0" rtlCol="0" anchor="t"/>
          <a:lstStyle/>
          <a:p>
            <a:pPr algn="ctr">
              <a:lnSpc>
                <a:spcPts val="2033"/>
              </a:lnSpc>
            </a:pPr>
            <a:r>
              <a:rPr lang="en-US" sz="1600" b="1" noProof="1">
                <a:solidFill>
                  <a:srgbClr val="333333"/>
                </a:solidFill>
                <a:latin typeface="Arial"/>
                <a:ea typeface="楷体"/>
              </a:rPr>
              <a:t>Tier-2</a:t>
            </a:r>
            <a:endParaRPr lang="en-US" sz="1600" noProof="1"/>
          </a:p>
        </p:txBody>
      </p:sp>
      <p:sp>
        <p:nvSpPr>
          <p:cNvPr id="27" name="hb-colsub-3"/>
          <p:cNvSpPr txBox="1"/>
          <p:nvPr/>
        </p:nvSpPr>
        <p:spPr>
          <a:xfrm>
            <a:off x="8450580" y="2669540"/>
            <a:ext cx="1649730" cy="219710"/>
          </a:xfrm>
          <a:prstGeom prst="rect">
            <a:avLst/>
          </a:prstGeom>
          <a:noFill/>
          <a:ln>
            <a:noFill/>
          </a:ln>
        </p:spPr>
        <p:txBody>
          <a:bodyPr wrap="none" lIns="0" tIns="0" rIns="0" bIns="0" rtlCol="0" anchor="t"/>
          <a:lstStyle/>
          <a:p>
            <a:pPr algn="ctr">
              <a:lnSpc>
                <a:spcPts val="2033"/>
              </a:lnSpc>
            </a:pPr>
            <a:r>
              <a:rPr lang="en-US" sz="1400" noProof="1">
                <a:solidFill>
                  <a:srgbClr val="666666"/>
                </a:solidFill>
                <a:latin typeface="Arial"/>
                <a:ea typeface="楷体"/>
              </a:rPr>
              <a:t>CALB·Gotion·EVE</a:t>
            </a:r>
            <a:endParaRPr lang="en-US" sz="1200" noProof="1"/>
          </a:p>
        </p:txBody>
      </p:sp>
      <p:sp>
        <p:nvSpPr>
          <p:cNvPr id="28" name="hb-col-evid"/>
          <p:cNvSpPr txBox="1"/>
          <p:nvPr/>
        </p:nvSpPr>
        <p:spPr>
          <a:xfrm>
            <a:off x="10219690" y="2669540"/>
            <a:ext cx="3830320" cy="2197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Key evidence</a:t>
            </a:r>
            <a:endParaRPr lang="en-US" sz="1200" noProof="1"/>
          </a:p>
        </p:txBody>
      </p:sp>
      <p:sp>
        <p:nvSpPr>
          <p:cNvPr id="29" name="hb-rule-hdr"/>
          <p:cNvSpPr/>
          <p:nvPr/>
        </p:nvSpPr>
        <p:spPr>
          <a:xfrm>
            <a:off x="825500" y="2979420"/>
            <a:ext cx="13224510" cy="10160"/>
          </a:xfrm>
          <a:prstGeom prst="rect">
            <a:avLst/>
          </a:prstGeom>
          <a:solidFill>
            <a:srgbClr val="000000"/>
          </a:solidFill>
          <a:ln>
            <a:noFill/>
          </a:ln>
        </p:spPr>
        <p:txBody>
          <a:bodyPr/>
          <a:lstStyle/>
          <a:p>
            <a:endParaRPr lang="zh-CN" altLang="en-US"/>
          </a:p>
        </p:txBody>
      </p:sp>
      <p:sp>
        <p:nvSpPr>
          <p:cNvPr id="30" name="hb-row-0"/>
          <p:cNvSpPr txBox="1"/>
          <p:nvPr/>
        </p:nvSpPr>
        <p:spPr>
          <a:xfrm>
            <a:off x="825500" y="3190240"/>
            <a:ext cx="2599690" cy="260350"/>
          </a:xfrm>
          <a:prstGeom prst="rect">
            <a:avLst/>
          </a:prstGeom>
          <a:noFill/>
          <a:ln>
            <a:noFill/>
          </a:ln>
        </p:spPr>
        <p:txBody>
          <a:bodyPr wrap="none" lIns="0" tIns="0" rIns="0" bIns="0" rtlCol="0" anchor="t"/>
          <a:lstStyle/>
          <a:p>
            <a:pPr algn="l">
              <a:lnSpc>
                <a:spcPts val="2033"/>
              </a:lnSpc>
            </a:pPr>
            <a:r>
              <a:rPr lang="en-US" sz="1600" b="1" noProof="1">
                <a:solidFill>
                  <a:srgbClr val="051C2C"/>
                </a:solidFill>
                <a:latin typeface="Arial"/>
                <a:ea typeface="楷体"/>
              </a:rPr>
              <a:t>Unit profit &amp; cost</a:t>
            </a:r>
            <a:endParaRPr lang="en-US" sz="1600" noProof="1"/>
          </a:p>
        </p:txBody>
      </p:sp>
      <p:sp>
        <p:nvSpPr>
          <p:cNvPr id="31" name="hb-rowsub-0"/>
          <p:cNvSpPr txBox="1"/>
          <p:nvPr/>
        </p:nvSpPr>
        <p:spPr>
          <a:xfrm>
            <a:off x="825500" y="3469640"/>
            <a:ext cx="2599690" cy="2197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Soochow like-for-like basis</a:t>
            </a:r>
            <a:endParaRPr lang="en-US" sz="1200" noProof="1"/>
          </a:p>
        </p:txBody>
      </p:sp>
      <p:sp>
        <p:nvSpPr>
          <p:cNvPr id="32" name="hb-ball-0-0-ring"/>
          <p:cNvSpPr/>
          <p:nvPr/>
        </p:nvSpPr>
        <p:spPr>
          <a:xfrm>
            <a:off x="4174490" y="3280410"/>
            <a:ext cx="299720" cy="299720"/>
          </a:xfrm>
          <a:prstGeom prst="ellipse">
            <a:avLst/>
          </a:prstGeom>
          <a:solidFill>
            <a:srgbClr val="051C2C"/>
          </a:solidFill>
          <a:ln w="19050">
            <a:solidFill>
              <a:srgbClr val="051C2C"/>
            </a:solidFill>
          </a:ln>
        </p:spPr>
        <p:txBody>
          <a:bodyPr/>
          <a:lstStyle/>
          <a:p>
            <a:endParaRPr lang="zh-CN" altLang="en-US"/>
          </a:p>
        </p:txBody>
      </p:sp>
      <p:sp>
        <p:nvSpPr>
          <p:cNvPr id="33" name="hb-ball-0-1-ring"/>
          <p:cNvSpPr/>
          <p:nvPr/>
        </p:nvSpPr>
        <p:spPr>
          <a:xfrm>
            <a:off x="5825490" y="3280410"/>
            <a:ext cx="299720" cy="299720"/>
          </a:xfrm>
          <a:prstGeom prst="ellipse">
            <a:avLst/>
          </a:prstGeom>
          <a:solidFill>
            <a:srgbClr val="FFFFFF"/>
          </a:solidFill>
          <a:ln w="19050">
            <a:solidFill>
              <a:srgbClr val="006BA6"/>
            </a:solidFill>
          </a:ln>
        </p:spPr>
        <p:txBody>
          <a:bodyPr/>
          <a:lstStyle/>
          <a:p>
            <a:endParaRPr lang="zh-CN" altLang="en-US"/>
          </a:p>
        </p:txBody>
      </p:sp>
      <p:sp>
        <p:nvSpPr>
          <p:cNvPr id="34" name="hb-ball-0-1-fill"/>
          <p:cNvSpPr/>
          <p:nvPr/>
        </p:nvSpPr>
        <p:spPr>
          <a:xfrm>
            <a:off x="5825490" y="3280410"/>
            <a:ext cx="299720" cy="299720"/>
          </a:xfrm>
          <a:prstGeom prst="pie">
            <a:avLst>
              <a:gd name="adj1" fmla="val 16200000"/>
              <a:gd name="adj2" fmla="val 5400000"/>
            </a:avLst>
          </a:prstGeom>
          <a:solidFill>
            <a:srgbClr val="006BA6"/>
          </a:solidFill>
          <a:ln>
            <a:noFill/>
          </a:ln>
        </p:spPr>
        <p:txBody>
          <a:bodyPr/>
          <a:lstStyle/>
          <a:p>
            <a:endParaRPr lang="zh-CN" altLang="en-US"/>
          </a:p>
        </p:txBody>
      </p:sp>
      <p:sp>
        <p:nvSpPr>
          <p:cNvPr id="35" name="hb-ball-0-2-ring"/>
          <p:cNvSpPr/>
          <p:nvPr/>
        </p:nvSpPr>
        <p:spPr>
          <a:xfrm>
            <a:off x="7475220" y="3280410"/>
            <a:ext cx="299720" cy="299720"/>
          </a:xfrm>
          <a:prstGeom prst="ellipse">
            <a:avLst/>
          </a:prstGeom>
          <a:solidFill>
            <a:srgbClr val="FFFFFF"/>
          </a:solidFill>
          <a:ln w="19050">
            <a:solidFill>
              <a:srgbClr val="7F8C95"/>
            </a:solidFill>
          </a:ln>
        </p:spPr>
        <p:txBody>
          <a:bodyPr/>
          <a:lstStyle/>
          <a:p>
            <a:endParaRPr lang="zh-CN" altLang="en-US"/>
          </a:p>
        </p:txBody>
      </p:sp>
      <p:sp>
        <p:nvSpPr>
          <p:cNvPr id="36" name="hb-ball-0-2-fill"/>
          <p:cNvSpPr/>
          <p:nvPr/>
        </p:nvSpPr>
        <p:spPr>
          <a:xfrm>
            <a:off x="7475220" y="3280410"/>
            <a:ext cx="299720" cy="299720"/>
          </a:xfrm>
          <a:prstGeom prst="pie">
            <a:avLst>
              <a:gd name="adj1" fmla="val 16200000"/>
              <a:gd name="adj2" fmla="val 0"/>
            </a:avLst>
          </a:prstGeom>
          <a:solidFill>
            <a:srgbClr val="7F8C95"/>
          </a:solidFill>
          <a:ln>
            <a:noFill/>
          </a:ln>
        </p:spPr>
        <p:txBody>
          <a:bodyPr/>
          <a:lstStyle/>
          <a:p>
            <a:endParaRPr lang="zh-CN" altLang="en-US"/>
          </a:p>
        </p:txBody>
      </p:sp>
      <p:sp>
        <p:nvSpPr>
          <p:cNvPr id="37" name="hb-ball-0-3-ring"/>
          <p:cNvSpPr/>
          <p:nvPr/>
        </p:nvSpPr>
        <p:spPr>
          <a:xfrm>
            <a:off x="9124950" y="3280410"/>
            <a:ext cx="299720" cy="299720"/>
          </a:xfrm>
          <a:prstGeom prst="ellipse">
            <a:avLst/>
          </a:prstGeom>
          <a:solidFill>
            <a:srgbClr val="FFFFFF"/>
          </a:solidFill>
          <a:ln w="19050">
            <a:solidFill>
              <a:srgbClr val="A9B6BF"/>
            </a:solidFill>
          </a:ln>
        </p:spPr>
        <p:txBody>
          <a:bodyPr/>
          <a:lstStyle/>
          <a:p>
            <a:endParaRPr lang="zh-CN" altLang="en-US"/>
          </a:p>
        </p:txBody>
      </p:sp>
      <p:sp>
        <p:nvSpPr>
          <p:cNvPr id="38" name="hb-ball-0-3-fill"/>
          <p:cNvSpPr/>
          <p:nvPr/>
        </p:nvSpPr>
        <p:spPr>
          <a:xfrm>
            <a:off x="9124950" y="3280410"/>
            <a:ext cx="299720" cy="299720"/>
          </a:xfrm>
          <a:prstGeom prst="pie">
            <a:avLst>
              <a:gd name="adj1" fmla="val 16200000"/>
              <a:gd name="adj2" fmla="val 0"/>
            </a:avLst>
          </a:prstGeom>
          <a:solidFill>
            <a:srgbClr val="A9B6BF"/>
          </a:solidFill>
          <a:ln>
            <a:noFill/>
          </a:ln>
        </p:spPr>
        <p:txBody>
          <a:bodyPr/>
          <a:lstStyle/>
          <a:p>
            <a:endParaRPr lang="zh-CN" altLang="en-US"/>
          </a:p>
        </p:txBody>
      </p:sp>
      <p:sp>
        <p:nvSpPr>
          <p:cNvPr id="39" name="hb-evid-0"/>
          <p:cNvSpPr txBox="1"/>
          <p:nvPr/>
        </p:nvSpPr>
        <p:spPr>
          <a:xfrm>
            <a:off x="10219690" y="3130550"/>
            <a:ext cx="3830320" cy="640080"/>
          </a:xfrm>
          <a:prstGeom prst="rect">
            <a:avLst/>
          </a:prstGeom>
          <a:noFill/>
          <a:ln>
            <a:noFill/>
          </a:ln>
        </p:spPr>
        <p:txBody>
          <a:bodyPr wrap="square" lIns="0" tIns="0" rIns="0" bIns="0" rtlCol="0" anchor="t"/>
          <a:lstStyle/>
          <a:p>
            <a:pPr algn="l">
              <a:lnSpc>
                <a:spcPts val="2420"/>
              </a:lnSpc>
            </a:pPr>
            <a:r>
              <a:rPr lang="en-US" sz="1400" noProof="1">
                <a:solidFill>
                  <a:srgbClr val="333333"/>
                </a:solidFill>
                <a:latin typeface="Arial"/>
                <a:ea typeface="楷体"/>
              </a:rPr>
              <a:t>CATL 0.07 vs tier-2 0.003–0.025 RMB/Wh (2Q26); LGES −1.7% ex-AMPC (op. margin)</a:t>
            </a:r>
            <a:endParaRPr lang="en-US" sz="1200" noProof="1"/>
          </a:p>
        </p:txBody>
      </p:sp>
      <p:sp>
        <p:nvSpPr>
          <p:cNvPr id="40" name="hb-rule-0"/>
          <p:cNvSpPr/>
          <p:nvPr/>
        </p:nvSpPr>
        <p:spPr>
          <a:xfrm>
            <a:off x="825500" y="3840480"/>
            <a:ext cx="13224510" cy="10160"/>
          </a:xfrm>
          <a:prstGeom prst="rect">
            <a:avLst/>
          </a:prstGeom>
          <a:solidFill>
            <a:srgbClr val="CCCCCC"/>
          </a:solidFill>
          <a:ln>
            <a:noFill/>
          </a:ln>
        </p:spPr>
        <p:txBody>
          <a:bodyPr/>
          <a:lstStyle/>
          <a:p>
            <a:endParaRPr lang="zh-CN" altLang="en-US"/>
          </a:p>
        </p:txBody>
      </p:sp>
      <p:sp>
        <p:nvSpPr>
          <p:cNvPr id="41" name="hb-row-1"/>
          <p:cNvSpPr txBox="1"/>
          <p:nvPr/>
        </p:nvSpPr>
        <p:spPr>
          <a:xfrm>
            <a:off x="825500" y="4009390"/>
            <a:ext cx="2599690" cy="260350"/>
          </a:xfrm>
          <a:prstGeom prst="rect">
            <a:avLst/>
          </a:prstGeom>
          <a:noFill/>
          <a:ln>
            <a:noFill/>
          </a:ln>
        </p:spPr>
        <p:txBody>
          <a:bodyPr wrap="none" lIns="0" tIns="0" rIns="0" bIns="0" rtlCol="0" anchor="t"/>
          <a:lstStyle/>
          <a:p>
            <a:pPr algn="l">
              <a:lnSpc>
                <a:spcPts val="2033"/>
              </a:lnSpc>
            </a:pPr>
            <a:r>
              <a:rPr lang="en-US" sz="1600" b="1" noProof="1">
                <a:solidFill>
                  <a:srgbClr val="051C2C"/>
                </a:solidFill>
                <a:latin typeface="Arial"/>
                <a:ea typeface="楷体"/>
              </a:rPr>
              <a:t>Scale &amp; share</a:t>
            </a:r>
            <a:endParaRPr lang="en-US" sz="1600" noProof="1"/>
          </a:p>
        </p:txBody>
      </p:sp>
      <p:sp>
        <p:nvSpPr>
          <p:cNvPr id="42" name="hb-rowsub-1"/>
          <p:cNvSpPr txBox="1"/>
          <p:nvPr/>
        </p:nvSpPr>
        <p:spPr>
          <a:xfrm>
            <a:off x="825500" y="4290060"/>
            <a:ext cx="2599690" cy="2197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Global EV battery installations</a:t>
            </a:r>
            <a:endParaRPr lang="en-US" sz="1200" noProof="1"/>
          </a:p>
        </p:txBody>
      </p:sp>
      <p:sp>
        <p:nvSpPr>
          <p:cNvPr id="43" name="hb-ball-1-0-ring"/>
          <p:cNvSpPr/>
          <p:nvPr/>
        </p:nvSpPr>
        <p:spPr>
          <a:xfrm>
            <a:off x="4174490" y="4099560"/>
            <a:ext cx="299720" cy="299720"/>
          </a:xfrm>
          <a:prstGeom prst="ellipse">
            <a:avLst/>
          </a:prstGeom>
          <a:solidFill>
            <a:srgbClr val="051C2C"/>
          </a:solidFill>
          <a:ln w="19050">
            <a:solidFill>
              <a:srgbClr val="051C2C"/>
            </a:solidFill>
          </a:ln>
        </p:spPr>
        <p:txBody>
          <a:bodyPr/>
          <a:lstStyle/>
          <a:p>
            <a:endParaRPr lang="zh-CN" altLang="en-US"/>
          </a:p>
        </p:txBody>
      </p:sp>
      <p:sp>
        <p:nvSpPr>
          <p:cNvPr id="44" name="hb-ball-1-1-ring"/>
          <p:cNvSpPr/>
          <p:nvPr/>
        </p:nvSpPr>
        <p:spPr>
          <a:xfrm>
            <a:off x="5825490" y="4099560"/>
            <a:ext cx="299720" cy="299720"/>
          </a:xfrm>
          <a:prstGeom prst="ellipse">
            <a:avLst/>
          </a:prstGeom>
          <a:solidFill>
            <a:srgbClr val="FFFFFF"/>
          </a:solidFill>
          <a:ln w="19050">
            <a:solidFill>
              <a:srgbClr val="006BA6"/>
            </a:solidFill>
          </a:ln>
        </p:spPr>
        <p:txBody>
          <a:bodyPr/>
          <a:lstStyle/>
          <a:p>
            <a:endParaRPr lang="zh-CN" altLang="en-US"/>
          </a:p>
        </p:txBody>
      </p:sp>
      <p:sp>
        <p:nvSpPr>
          <p:cNvPr id="45" name="hb-ball-1-1-fill"/>
          <p:cNvSpPr/>
          <p:nvPr/>
        </p:nvSpPr>
        <p:spPr>
          <a:xfrm>
            <a:off x="5825490" y="4099560"/>
            <a:ext cx="299720" cy="299720"/>
          </a:xfrm>
          <a:prstGeom prst="pie">
            <a:avLst>
              <a:gd name="adj1" fmla="val 16200000"/>
              <a:gd name="adj2" fmla="val 5400000"/>
            </a:avLst>
          </a:prstGeom>
          <a:solidFill>
            <a:srgbClr val="006BA6"/>
          </a:solidFill>
          <a:ln>
            <a:noFill/>
          </a:ln>
        </p:spPr>
        <p:txBody>
          <a:bodyPr/>
          <a:lstStyle/>
          <a:p>
            <a:endParaRPr lang="zh-CN" altLang="en-US"/>
          </a:p>
        </p:txBody>
      </p:sp>
      <p:sp>
        <p:nvSpPr>
          <p:cNvPr id="46" name="hb-ball-1-2-ring"/>
          <p:cNvSpPr/>
          <p:nvPr/>
        </p:nvSpPr>
        <p:spPr>
          <a:xfrm>
            <a:off x="7475220" y="4099560"/>
            <a:ext cx="299720" cy="299720"/>
          </a:xfrm>
          <a:prstGeom prst="ellipse">
            <a:avLst/>
          </a:prstGeom>
          <a:solidFill>
            <a:srgbClr val="FFFFFF"/>
          </a:solidFill>
          <a:ln w="19050">
            <a:solidFill>
              <a:srgbClr val="7F8C95"/>
            </a:solidFill>
          </a:ln>
        </p:spPr>
        <p:txBody>
          <a:bodyPr/>
          <a:lstStyle/>
          <a:p>
            <a:endParaRPr lang="zh-CN" altLang="en-US"/>
          </a:p>
        </p:txBody>
      </p:sp>
      <p:sp>
        <p:nvSpPr>
          <p:cNvPr id="47" name="hb-ball-1-2-fill"/>
          <p:cNvSpPr/>
          <p:nvPr/>
        </p:nvSpPr>
        <p:spPr>
          <a:xfrm>
            <a:off x="7475220" y="4099560"/>
            <a:ext cx="299720" cy="299720"/>
          </a:xfrm>
          <a:prstGeom prst="pie">
            <a:avLst>
              <a:gd name="adj1" fmla="val 16200000"/>
              <a:gd name="adj2" fmla="val 0"/>
            </a:avLst>
          </a:prstGeom>
          <a:solidFill>
            <a:srgbClr val="7F8C95"/>
          </a:solidFill>
          <a:ln>
            <a:noFill/>
          </a:ln>
        </p:spPr>
        <p:txBody>
          <a:bodyPr/>
          <a:lstStyle/>
          <a:p>
            <a:endParaRPr lang="zh-CN" altLang="en-US"/>
          </a:p>
        </p:txBody>
      </p:sp>
      <p:sp>
        <p:nvSpPr>
          <p:cNvPr id="48" name="hb-ball-1-3-ring"/>
          <p:cNvSpPr/>
          <p:nvPr/>
        </p:nvSpPr>
        <p:spPr>
          <a:xfrm>
            <a:off x="9124950" y="4099560"/>
            <a:ext cx="299720" cy="299720"/>
          </a:xfrm>
          <a:prstGeom prst="ellipse">
            <a:avLst/>
          </a:prstGeom>
          <a:solidFill>
            <a:srgbClr val="FFFFFF"/>
          </a:solidFill>
          <a:ln w="19050">
            <a:solidFill>
              <a:srgbClr val="A9B6BF"/>
            </a:solidFill>
          </a:ln>
        </p:spPr>
        <p:txBody>
          <a:bodyPr/>
          <a:lstStyle/>
          <a:p>
            <a:endParaRPr lang="zh-CN" altLang="en-US"/>
          </a:p>
        </p:txBody>
      </p:sp>
      <p:sp>
        <p:nvSpPr>
          <p:cNvPr id="49" name="hb-ball-1-3-fill"/>
          <p:cNvSpPr/>
          <p:nvPr/>
        </p:nvSpPr>
        <p:spPr>
          <a:xfrm>
            <a:off x="9124950" y="4099560"/>
            <a:ext cx="299720" cy="299720"/>
          </a:xfrm>
          <a:prstGeom prst="pie">
            <a:avLst>
              <a:gd name="adj1" fmla="val 16200000"/>
              <a:gd name="adj2" fmla="val 0"/>
            </a:avLst>
          </a:prstGeom>
          <a:solidFill>
            <a:srgbClr val="A9B6BF"/>
          </a:solidFill>
          <a:ln>
            <a:noFill/>
          </a:ln>
        </p:spPr>
        <p:txBody>
          <a:bodyPr/>
          <a:lstStyle/>
          <a:p>
            <a:endParaRPr lang="zh-CN" altLang="en-US"/>
          </a:p>
        </p:txBody>
      </p:sp>
      <p:sp>
        <p:nvSpPr>
          <p:cNvPr id="50" name="hb-evid-1"/>
          <p:cNvSpPr txBox="1"/>
          <p:nvPr/>
        </p:nvSpPr>
        <p:spPr>
          <a:xfrm>
            <a:off x="10219690" y="3949700"/>
            <a:ext cx="3830320" cy="640080"/>
          </a:xfrm>
          <a:prstGeom prst="rect">
            <a:avLst/>
          </a:prstGeom>
          <a:noFill/>
          <a:ln>
            <a:noFill/>
          </a:ln>
        </p:spPr>
        <p:txBody>
          <a:bodyPr wrap="square" lIns="0" tIns="0" rIns="0" bIns="0" rtlCol="0" anchor="t"/>
          <a:lstStyle/>
          <a:p>
            <a:pPr algn="l">
              <a:lnSpc>
                <a:spcPts val="2420"/>
              </a:lnSpc>
            </a:pPr>
            <a:r>
              <a:rPr lang="en-US" sz="1400" noProof="1">
                <a:solidFill>
                  <a:srgbClr val="333333"/>
                </a:solidFill>
                <a:latin typeface="Arial"/>
                <a:ea typeface="楷体"/>
              </a:rPr>
              <a:t>SNE Jan–Aug: 39.4% / 15.1% / 8.1% / 3.5–5.3%</a:t>
            </a:r>
            <a:endParaRPr lang="en-US" sz="1200" noProof="1"/>
          </a:p>
        </p:txBody>
      </p:sp>
      <p:sp>
        <p:nvSpPr>
          <p:cNvPr id="51" name="hb-rule-1"/>
          <p:cNvSpPr/>
          <p:nvPr/>
        </p:nvSpPr>
        <p:spPr>
          <a:xfrm>
            <a:off x="825500" y="4659630"/>
            <a:ext cx="13224510" cy="10160"/>
          </a:xfrm>
          <a:prstGeom prst="rect">
            <a:avLst/>
          </a:prstGeom>
          <a:solidFill>
            <a:srgbClr val="CCCCCC"/>
          </a:solidFill>
          <a:ln>
            <a:noFill/>
          </a:ln>
        </p:spPr>
        <p:txBody>
          <a:bodyPr/>
          <a:lstStyle/>
          <a:p>
            <a:endParaRPr lang="zh-CN" altLang="en-US"/>
          </a:p>
        </p:txBody>
      </p:sp>
      <p:sp>
        <p:nvSpPr>
          <p:cNvPr id="52" name="hb-row-2"/>
          <p:cNvSpPr txBox="1"/>
          <p:nvPr/>
        </p:nvSpPr>
        <p:spPr>
          <a:xfrm>
            <a:off x="825500" y="4829810"/>
            <a:ext cx="2599690" cy="260350"/>
          </a:xfrm>
          <a:prstGeom prst="rect">
            <a:avLst/>
          </a:prstGeom>
          <a:noFill/>
          <a:ln>
            <a:noFill/>
          </a:ln>
        </p:spPr>
        <p:txBody>
          <a:bodyPr wrap="none" lIns="0" tIns="0" rIns="0" bIns="0" rtlCol="0" anchor="t"/>
          <a:lstStyle/>
          <a:p>
            <a:pPr algn="l">
              <a:lnSpc>
                <a:spcPts val="2033"/>
              </a:lnSpc>
            </a:pPr>
            <a:r>
              <a:rPr lang="en-US" sz="1600" b="1" noProof="1">
                <a:solidFill>
                  <a:srgbClr val="051C2C"/>
                </a:solidFill>
                <a:latin typeface="Arial"/>
                <a:ea typeface="楷体"/>
              </a:rPr>
              <a:t>ESS</a:t>
            </a:r>
            <a:endParaRPr lang="en-US" sz="1600" noProof="1"/>
          </a:p>
        </p:txBody>
      </p:sp>
      <p:sp>
        <p:nvSpPr>
          <p:cNvPr id="53" name="hb-rowsub-2"/>
          <p:cNvSpPr txBox="1"/>
          <p:nvPr/>
        </p:nvSpPr>
        <p:spPr>
          <a:xfrm>
            <a:off x="825500" y="5110480"/>
            <a:ext cx="2599690" cy="2197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Share &amp; orders</a:t>
            </a:r>
            <a:endParaRPr lang="en-US" sz="1200" noProof="1"/>
          </a:p>
        </p:txBody>
      </p:sp>
      <p:sp>
        <p:nvSpPr>
          <p:cNvPr id="54" name="hb-ball-2-0-ring"/>
          <p:cNvSpPr/>
          <p:nvPr/>
        </p:nvSpPr>
        <p:spPr>
          <a:xfrm>
            <a:off x="4174490" y="4919980"/>
            <a:ext cx="299720" cy="299720"/>
          </a:xfrm>
          <a:prstGeom prst="ellipse">
            <a:avLst/>
          </a:prstGeom>
          <a:solidFill>
            <a:srgbClr val="051C2C"/>
          </a:solidFill>
          <a:ln w="19050">
            <a:solidFill>
              <a:srgbClr val="051C2C"/>
            </a:solidFill>
          </a:ln>
        </p:spPr>
        <p:txBody>
          <a:bodyPr/>
          <a:lstStyle/>
          <a:p>
            <a:endParaRPr lang="zh-CN" altLang="en-US"/>
          </a:p>
        </p:txBody>
      </p:sp>
      <p:sp>
        <p:nvSpPr>
          <p:cNvPr id="55" name="hb-ball-2-1-ring"/>
          <p:cNvSpPr/>
          <p:nvPr/>
        </p:nvSpPr>
        <p:spPr>
          <a:xfrm>
            <a:off x="5825490" y="4919980"/>
            <a:ext cx="299720" cy="299720"/>
          </a:xfrm>
          <a:prstGeom prst="ellipse">
            <a:avLst/>
          </a:prstGeom>
          <a:solidFill>
            <a:srgbClr val="FFFFFF"/>
          </a:solidFill>
          <a:ln w="19050">
            <a:solidFill>
              <a:srgbClr val="006BA6"/>
            </a:solidFill>
          </a:ln>
        </p:spPr>
        <p:txBody>
          <a:bodyPr/>
          <a:lstStyle/>
          <a:p>
            <a:endParaRPr lang="zh-CN" altLang="en-US"/>
          </a:p>
        </p:txBody>
      </p:sp>
      <p:sp>
        <p:nvSpPr>
          <p:cNvPr id="56" name="hb-ball-2-1-fill"/>
          <p:cNvSpPr/>
          <p:nvPr/>
        </p:nvSpPr>
        <p:spPr>
          <a:xfrm>
            <a:off x="5825490" y="4919980"/>
            <a:ext cx="299720" cy="299720"/>
          </a:xfrm>
          <a:prstGeom prst="pie">
            <a:avLst>
              <a:gd name="adj1" fmla="val 16200000"/>
              <a:gd name="adj2" fmla="val 10800000"/>
            </a:avLst>
          </a:prstGeom>
          <a:solidFill>
            <a:srgbClr val="006BA6"/>
          </a:solidFill>
          <a:ln>
            <a:noFill/>
          </a:ln>
        </p:spPr>
        <p:txBody>
          <a:bodyPr/>
          <a:lstStyle/>
          <a:p>
            <a:endParaRPr lang="zh-CN" altLang="en-US"/>
          </a:p>
        </p:txBody>
      </p:sp>
      <p:sp>
        <p:nvSpPr>
          <p:cNvPr id="57" name="hb-ball-2-2-ring"/>
          <p:cNvSpPr/>
          <p:nvPr/>
        </p:nvSpPr>
        <p:spPr>
          <a:xfrm>
            <a:off x="7475220" y="4919980"/>
            <a:ext cx="299720" cy="299720"/>
          </a:xfrm>
          <a:prstGeom prst="ellipse">
            <a:avLst/>
          </a:prstGeom>
          <a:solidFill>
            <a:srgbClr val="FFFFFF"/>
          </a:solidFill>
          <a:ln w="19050">
            <a:solidFill>
              <a:srgbClr val="7F8C95"/>
            </a:solidFill>
          </a:ln>
        </p:spPr>
        <p:txBody>
          <a:bodyPr/>
          <a:lstStyle/>
          <a:p>
            <a:endParaRPr lang="zh-CN" altLang="en-US"/>
          </a:p>
        </p:txBody>
      </p:sp>
      <p:sp>
        <p:nvSpPr>
          <p:cNvPr id="58" name="hb-ball-2-2-fill"/>
          <p:cNvSpPr/>
          <p:nvPr/>
        </p:nvSpPr>
        <p:spPr>
          <a:xfrm>
            <a:off x="7475220" y="4919980"/>
            <a:ext cx="299720" cy="299720"/>
          </a:xfrm>
          <a:prstGeom prst="pie">
            <a:avLst>
              <a:gd name="adj1" fmla="val 16200000"/>
              <a:gd name="adj2" fmla="val 0"/>
            </a:avLst>
          </a:prstGeom>
          <a:solidFill>
            <a:srgbClr val="7F8C95"/>
          </a:solidFill>
          <a:ln>
            <a:noFill/>
          </a:ln>
        </p:spPr>
        <p:txBody>
          <a:bodyPr/>
          <a:lstStyle/>
          <a:p>
            <a:endParaRPr lang="zh-CN" altLang="en-US"/>
          </a:p>
        </p:txBody>
      </p:sp>
      <p:sp>
        <p:nvSpPr>
          <p:cNvPr id="59" name="hb-ball-2-3-ring"/>
          <p:cNvSpPr/>
          <p:nvPr/>
        </p:nvSpPr>
        <p:spPr>
          <a:xfrm>
            <a:off x="9124950" y="4919980"/>
            <a:ext cx="299720" cy="299720"/>
          </a:xfrm>
          <a:prstGeom prst="ellipse">
            <a:avLst/>
          </a:prstGeom>
          <a:solidFill>
            <a:srgbClr val="FFFFFF"/>
          </a:solidFill>
          <a:ln w="19050">
            <a:solidFill>
              <a:srgbClr val="A9B6BF"/>
            </a:solidFill>
          </a:ln>
        </p:spPr>
        <p:txBody>
          <a:bodyPr/>
          <a:lstStyle/>
          <a:p>
            <a:endParaRPr lang="zh-CN" altLang="en-US"/>
          </a:p>
        </p:txBody>
      </p:sp>
      <p:sp>
        <p:nvSpPr>
          <p:cNvPr id="60" name="hb-ball-2-3-fill"/>
          <p:cNvSpPr/>
          <p:nvPr/>
        </p:nvSpPr>
        <p:spPr>
          <a:xfrm>
            <a:off x="9124950" y="4919980"/>
            <a:ext cx="299720" cy="299720"/>
          </a:xfrm>
          <a:prstGeom prst="pie">
            <a:avLst>
              <a:gd name="adj1" fmla="val 16200000"/>
              <a:gd name="adj2" fmla="val 5400000"/>
            </a:avLst>
          </a:prstGeom>
          <a:solidFill>
            <a:srgbClr val="A9B6BF"/>
          </a:solidFill>
          <a:ln>
            <a:noFill/>
          </a:ln>
        </p:spPr>
        <p:txBody>
          <a:bodyPr/>
          <a:lstStyle/>
          <a:p>
            <a:endParaRPr lang="zh-CN" altLang="en-US"/>
          </a:p>
        </p:txBody>
      </p:sp>
      <p:sp>
        <p:nvSpPr>
          <p:cNvPr id="61" name="hb-evid-2"/>
          <p:cNvSpPr txBox="1"/>
          <p:nvPr/>
        </p:nvSpPr>
        <p:spPr>
          <a:xfrm>
            <a:off x="10219690" y="4770120"/>
            <a:ext cx="3830320" cy="640080"/>
          </a:xfrm>
          <a:prstGeom prst="rect">
            <a:avLst/>
          </a:prstGeom>
          <a:noFill/>
          <a:ln>
            <a:noFill/>
          </a:ln>
        </p:spPr>
        <p:txBody>
          <a:bodyPr wrap="square" lIns="0" tIns="0" rIns="0" bIns="0" rtlCol="0" anchor="t"/>
          <a:lstStyle/>
          <a:p>
            <a:pPr algn="l">
              <a:lnSpc>
                <a:spcPts val="2420"/>
              </a:lnSpc>
            </a:pPr>
            <a:r>
              <a:rPr lang="en-US" sz="1400" noProof="1">
                <a:solidFill>
                  <a:srgbClr val="333333"/>
                </a:solidFill>
                <a:latin typeface="Arial"/>
                <a:ea typeface="楷体"/>
              </a:rPr>
              <a:t>CATL leads with 27.1% share; BYD signed Masdar 11.275GWh, EVE-Fluence 206GWh</a:t>
            </a:r>
            <a:endParaRPr lang="en-US" sz="1200" noProof="1"/>
          </a:p>
        </p:txBody>
      </p:sp>
      <p:sp>
        <p:nvSpPr>
          <p:cNvPr id="62" name="hb-rule-2"/>
          <p:cNvSpPr/>
          <p:nvPr/>
        </p:nvSpPr>
        <p:spPr>
          <a:xfrm>
            <a:off x="825500" y="5480050"/>
            <a:ext cx="13224510" cy="10160"/>
          </a:xfrm>
          <a:prstGeom prst="rect">
            <a:avLst/>
          </a:prstGeom>
          <a:solidFill>
            <a:srgbClr val="CCCCCC"/>
          </a:solidFill>
          <a:ln>
            <a:noFill/>
          </a:ln>
        </p:spPr>
        <p:txBody>
          <a:bodyPr/>
          <a:lstStyle/>
          <a:p>
            <a:endParaRPr lang="zh-CN" altLang="en-US"/>
          </a:p>
        </p:txBody>
      </p:sp>
      <p:sp>
        <p:nvSpPr>
          <p:cNvPr id="63" name="hb-row-3"/>
          <p:cNvSpPr txBox="1"/>
          <p:nvPr/>
        </p:nvSpPr>
        <p:spPr>
          <a:xfrm>
            <a:off x="825500" y="5650230"/>
            <a:ext cx="2599690" cy="260350"/>
          </a:xfrm>
          <a:prstGeom prst="rect">
            <a:avLst/>
          </a:prstGeom>
          <a:noFill/>
          <a:ln>
            <a:noFill/>
          </a:ln>
        </p:spPr>
        <p:txBody>
          <a:bodyPr wrap="none" lIns="0" tIns="0" rIns="0" bIns="0" rtlCol="0" anchor="t"/>
          <a:lstStyle/>
          <a:p>
            <a:pPr algn="l">
              <a:lnSpc>
                <a:spcPts val="2033"/>
              </a:lnSpc>
            </a:pPr>
            <a:r>
              <a:rPr lang="en-US" sz="1600" b="1" noProof="1">
                <a:solidFill>
                  <a:srgbClr val="051C2C"/>
                </a:solidFill>
                <a:latin typeface="Arial"/>
                <a:ea typeface="楷体"/>
              </a:rPr>
              <a:t>Technology pipeline</a:t>
            </a:r>
            <a:endParaRPr lang="en-US" sz="1600" noProof="1"/>
          </a:p>
        </p:txBody>
      </p:sp>
      <p:sp>
        <p:nvSpPr>
          <p:cNvPr id="64" name="hb-rowsub-3"/>
          <p:cNvSpPr txBox="1"/>
          <p:nvPr/>
        </p:nvSpPr>
        <p:spPr>
          <a:xfrm>
            <a:off x="825500" y="5929630"/>
            <a:ext cx="2599690" cy="2197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Superfast charging / sodium-ion / solid-state</a:t>
            </a:r>
            <a:endParaRPr lang="en-US" sz="1200" noProof="1"/>
          </a:p>
        </p:txBody>
      </p:sp>
      <p:sp>
        <p:nvSpPr>
          <p:cNvPr id="65" name="hb-ball-3-0-ring"/>
          <p:cNvSpPr/>
          <p:nvPr/>
        </p:nvSpPr>
        <p:spPr>
          <a:xfrm>
            <a:off x="4174490" y="5740400"/>
            <a:ext cx="299720" cy="299720"/>
          </a:xfrm>
          <a:prstGeom prst="ellipse">
            <a:avLst/>
          </a:prstGeom>
          <a:solidFill>
            <a:srgbClr val="051C2C"/>
          </a:solidFill>
          <a:ln w="19050">
            <a:solidFill>
              <a:srgbClr val="051C2C"/>
            </a:solidFill>
          </a:ln>
        </p:spPr>
        <p:txBody>
          <a:bodyPr/>
          <a:lstStyle/>
          <a:p>
            <a:endParaRPr lang="zh-CN" altLang="en-US"/>
          </a:p>
        </p:txBody>
      </p:sp>
      <p:sp>
        <p:nvSpPr>
          <p:cNvPr id="66" name="hb-ball-3-1-ring"/>
          <p:cNvSpPr/>
          <p:nvPr/>
        </p:nvSpPr>
        <p:spPr>
          <a:xfrm>
            <a:off x="5825490" y="5740400"/>
            <a:ext cx="299720" cy="299720"/>
          </a:xfrm>
          <a:prstGeom prst="ellipse">
            <a:avLst/>
          </a:prstGeom>
          <a:solidFill>
            <a:srgbClr val="FFFFFF"/>
          </a:solidFill>
          <a:ln w="19050">
            <a:solidFill>
              <a:srgbClr val="006BA6"/>
            </a:solidFill>
          </a:ln>
        </p:spPr>
        <p:txBody>
          <a:bodyPr/>
          <a:lstStyle/>
          <a:p>
            <a:endParaRPr lang="zh-CN" altLang="en-US"/>
          </a:p>
        </p:txBody>
      </p:sp>
      <p:sp>
        <p:nvSpPr>
          <p:cNvPr id="67" name="hb-ball-3-1-fill"/>
          <p:cNvSpPr/>
          <p:nvPr/>
        </p:nvSpPr>
        <p:spPr>
          <a:xfrm>
            <a:off x="5825490" y="5740400"/>
            <a:ext cx="299720" cy="299720"/>
          </a:xfrm>
          <a:prstGeom prst="pie">
            <a:avLst>
              <a:gd name="adj1" fmla="val 16200000"/>
              <a:gd name="adj2" fmla="val 5400000"/>
            </a:avLst>
          </a:prstGeom>
          <a:solidFill>
            <a:srgbClr val="006BA6"/>
          </a:solidFill>
          <a:ln>
            <a:noFill/>
          </a:ln>
        </p:spPr>
        <p:txBody>
          <a:bodyPr/>
          <a:lstStyle/>
          <a:p>
            <a:endParaRPr lang="zh-CN" altLang="en-US"/>
          </a:p>
        </p:txBody>
      </p:sp>
      <p:sp>
        <p:nvSpPr>
          <p:cNvPr id="68" name="hb-ball-3-2-ring"/>
          <p:cNvSpPr/>
          <p:nvPr/>
        </p:nvSpPr>
        <p:spPr>
          <a:xfrm>
            <a:off x="7475220" y="5740400"/>
            <a:ext cx="299720" cy="299720"/>
          </a:xfrm>
          <a:prstGeom prst="ellipse">
            <a:avLst/>
          </a:prstGeom>
          <a:solidFill>
            <a:srgbClr val="FFFFFF"/>
          </a:solidFill>
          <a:ln w="19050">
            <a:solidFill>
              <a:srgbClr val="7F8C95"/>
            </a:solidFill>
          </a:ln>
        </p:spPr>
        <p:txBody>
          <a:bodyPr/>
          <a:lstStyle/>
          <a:p>
            <a:endParaRPr lang="zh-CN" altLang="en-US"/>
          </a:p>
        </p:txBody>
      </p:sp>
      <p:sp>
        <p:nvSpPr>
          <p:cNvPr id="69" name="hb-ball-3-2-fill"/>
          <p:cNvSpPr/>
          <p:nvPr/>
        </p:nvSpPr>
        <p:spPr>
          <a:xfrm>
            <a:off x="7475220" y="5740400"/>
            <a:ext cx="299720" cy="299720"/>
          </a:xfrm>
          <a:prstGeom prst="pie">
            <a:avLst>
              <a:gd name="adj1" fmla="val 16200000"/>
              <a:gd name="adj2" fmla="val 5400000"/>
            </a:avLst>
          </a:prstGeom>
          <a:solidFill>
            <a:srgbClr val="7F8C95"/>
          </a:solidFill>
          <a:ln>
            <a:noFill/>
          </a:ln>
        </p:spPr>
        <p:txBody>
          <a:bodyPr/>
          <a:lstStyle/>
          <a:p>
            <a:endParaRPr lang="zh-CN" altLang="en-US"/>
          </a:p>
        </p:txBody>
      </p:sp>
      <p:sp>
        <p:nvSpPr>
          <p:cNvPr id="70" name="hb-ball-3-3-ring"/>
          <p:cNvSpPr/>
          <p:nvPr/>
        </p:nvSpPr>
        <p:spPr>
          <a:xfrm>
            <a:off x="9124950" y="5740400"/>
            <a:ext cx="299720" cy="299720"/>
          </a:xfrm>
          <a:prstGeom prst="ellipse">
            <a:avLst/>
          </a:prstGeom>
          <a:solidFill>
            <a:srgbClr val="FFFFFF"/>
          </a:solidFill>
          <a:ln w="19050">
            <a:solidFill>
              <a:srgbClr val="A9B6BF"/>
            </a:solidFill>
          </a:ln>
        </p:spPr>
        <p:txBody>
          <a:bodyPr/>
          <a:lstStyle/>
          <a:p>
            <a:endParaRPr lang="zh-CN" altLang="en-US"/>
          </a:p>
        </p:txBody>
      </p:sp>
      <p:sp>
        <p:nvSpPr>
          <p:cNvPr id="71" name="hb-ball-3-3-fill"/>
          <p:cNvSpPr/>
          <p:nvPr/>
        </p:nvSpPr>
        <p:spPr>
          <a:xfrm>
            <a:off x="9124950" y="5740400"/>
            <a:ext cx="299720" cy="299720"/>
          </a:xfrm>
          <a:prstGeom prst="pie">
            <a:avLst>
              <a:gd name="adj1" fmla="val 16200000"/>
              <a:gd name="adj2" fmla="val 5400000"/>
            </a:avLst>
          </a:prstGeom>
          <a:solidFill>
            <a:srgbClr val="A9B6BF"/>
          </a:solidFill>
          <a:ln>
            <a:noFill/>
          </a:ln>
        </p:spPr>
        <p:txBody>
          <a:bodyPr/>
          <a:lstStyle/>
          <a:p>
            <a:endParaRPr lang="zh-CN" altLang="en-US"/>
          </a:p>
        </p:txBody>
      </p:sp>
      <p:sp>
        <p:nvSpPr>
          <p:cNvPr id="72" name="hb-evid-3"/>
          <p:cNvSpPr txBox="1"/>
          <p:nvPr/>
        </p:nvSpPr>
        <p:spPr>
          <a:xfrm>
            <a:off x="10219690" y="5590540"/>
            <a:ext cx="3830320" cy="640080"/>
          </a:xfrm>
          <a:prstGeom prst="rect">
            <a:avLst/>
          </a:prstGeom>
          <a:noFill/>
          <a:ln>
            <a:noFill/>
          </a:ln>
        </p:spPr>
        <p:txBody>
          <a:bodyPr wrap="square" lIns="0" tIns="0" rIns="0" bIns="0" rtlCol="0" anchor="t"/>
          <a:lstStyle/>
          <a:p>
            <a:pPr algn="l">
              <a:lnSpc>
                <a:spcPts val="2420"/>
              </a:lnSpc>
            </a:pPr>
            <a:r>
              <a:rPr lang="en-US" sz="1400" noProof="1">
                <a:solidFill>
                  <a:srgbClr val="333333"/>
                </a:solidFill>
                <a:latin typeface="Arial"/>
                <a:ea typeface="楷体"/>
              </a:rPr>
              <a:t>3rd-gen Shenxing peaks at 15C, Naxtra mass-produced; LGES LFP lags 6–8 years</a:t>
            </a:r>
            <a:endParaRPr lang="en-US" sz="1200" noProof="1"/>
          </a:p>
        </p:txBody>
      </p:sp>
      <p:sp>
        <p:nvSpPr>
          <p:cNvPr id="73" name="hb-rule-3"/>
          <p:cNvSpPr/>
          <p:nvPr/>
        </p:nvSpPr>
        <p:spPr>
          <a:xfrm>
            <a:off x="825500" y="6300470"/>
            <a:ext cx="13224510" cy="10160"/>
          </a:xfrm>
          <a:prstGeom prst="rect">
            <a:avLst/>
          </a:prstGeom>
          <a:solidFill>
            <a:srgbClr val="CCCCCC"/>
          </a:solidFill>
          <a:ln>
            <a:noFill/>
          </a:ln>
        </p:spPr>
        <p:txBody>
          <a:bodyPr/>
          <a:lstStyle/>
          <a:p>
            <a:endParaRPr lang="zh-CN" altLang="en-US"/>
          </a:p>
        </p:txBody>
      </p:sp>
      <p:sp>
        <p:nvSpPr>
          <p:cNvPr id="74" name="hb-row-4"/>
          <p:cNvSpPr txBox="1"/>
          <p:nvPr/>
        </p:nvSpPr>
        <p:spPr>
          <a:xfrm>
            <a:off x="825500" y="6469380"/>
            <a:ext cx="2599690" cy="260350"/>
          </a:xfrm>
          <a:prstGeom prst="rect">
            <a:avLst/>
          </a:prstGeom>
          <a:noFill/>
          <a:ln>
            <a:noFill/>
          </a:ln>
        </p:spPr>
        <p:txBody>
          <a:bodyPr wrap="none" lIns="0" tIns="0" rIns="0" bIns="0" rtlCol="0" anchor="t"/>
          <a:lstStyle/>
          <a:p>
            <a:pPr algn="l">
              <a:lnSpc>
                <a:spcPts val="2033"/>
              </a:lnSpc>
            </a:pPr>
            <a:r>
              <a:rPr lang="en-US" sz="1600" b="1" noProof="1">
                <a:solidFill>
                  <a:srgbClr val="051C2C"/>
                </a:solidFill>
                <a:latin typeface="Arial"/>
                <a:ea typeface="楷体"/>
              </a:rPr>
              <a:t>Customer mix</a:t>
            </a:r>
            <a:endParaRPr lang="en-US" sz="1600" noProof="1"/>
          </a:p>
        </p:txBody>
      </p:sp>
      <p:sp>
        <p:nvSpPr>
          <p:cNvPr id="75" name="hb-rowsub-4"/>
          <p:cNvSpPr txBox="1"/>
          <p:nvPr/>
        </p:nvSpPr>
        <p:spPr>
          <a:xfrm>
            <a:off x="825500" y="6750050"/>
            <a:ext cx="2599690" cy="2197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External-supply neutrality</a:t>
            </a:r>
            <a:endParaRPr lang="en-US" sz="1200" noProof="1"/>
          </a:p>
        </p:txBody>
      </p:sp>
      <p:sp>
        <p:nvSpPr>
          <p:cNvPr id="76" name="hb-ball-4-0-ring"/>
          <p:cNvSpPr/>
          <p:nvPr/>
        </p:nvSpPr>
        <p:spPr>
          <a:xfrm>
            <a:off x="4174490" y="6559550"/>
            <a:ext cx="299720" cy="299720"/>
          </a:xfrm>
          <a:prstGeom prst="ellipse">
            <a:avLst/>
          </a:prstGeom>
          <a:solidFill>
            <a:srgbClr val="051C2C"/>
          </a:solidFill>
          <a:ln w="19050">
            <a:solidFill>
              <a:srgbClr val="051C2C"/>
            </a:solidFill>
          </a:ln>
        </p:spPr>
        <p:txBody>
          <a:bodyPr/>
          <a:lstStyle/>
          <a:p>
            <a:endParaRPr lang="zh-CN" altLang="en-US"/>
          </a:p>
        </p:txBody>
      </p:sp>
      <p:sp>
        <p:nvSpPr>
          <p:cNvPr id="77" name="hb-ball-4-1-ring"/>
          <p:cNvSpPr/>
          <p:nvPr/>
        </p:nvSpPr>
        <p:spPr>
          <a:xfrm>
            <a:off x="5825490" y="6559550"/>
            <a:ext cx="299720" cy="299720"/>
          </a:xfrm>
          <a:prstGeom prst="ellipse">
            <a:avLst/>
          </a:prstGeom>
          <a:solidFill>
            <a:srgbClr val="FFFFFF"/>
          </a:solidFill>
          <a:ln w="19050">
            <a:solidFill>
              <a:srgbClr val="006BA6"/>
            </a:solidFill>
          </a:ln>
        </p:spPr>
        <p:txBody>
          <a:bodyPr/>
          <a:lstStyle/>
          <a:p>
            <a:endParaRPr lang="zh-CN" altLang="en-US"/>
          </a:p>
        </p:txBody>
      </p:sp>
      <p:sp>
        <p:nvSpPr>
          <p:cNvPr id="78" name="hb-ball-4-1-fill"/>
          <p:cNvSpPr/>
          <p:nvPr/>
        </p:nvSpPr>
        <p:spPr>
          <a:xfrm>
            <a:off x="5825490" y="6559550"/>
            <a:ext cx="299720" cy="299720"/>
          </a:xfrm>
          <a:prstGeom prst="pie">
            <a:avLst>
              <a:gd name="adj1" fmla="val 16200000"/>
              <a:gd name="adj2" fmla="val 0"/>
            </a:avLst>
          </a:prstGeom>
          <a:solidFill>
            <a:srgbClr val="006BA6"/>
          </a:solidFill>
          <a:ln>
            <a:noFill/>
          </a:ln>
        </p:spPr>
        <p:txBody>
          <a:bodyPr/>
          <a:lstStyle/>
          <a:p>
            <a:endParaRPr lang="zh-CN" altLang="en-US"/>
          </a:p>
        </p:txBody>
      </p:sp>
      <p:sp>
        <p:nvSpPr>
          <p:cNvPr id="79" name="hb-ball-4-2-ring"/>
          <p:cNvSpPr/>
          <p:nvPr/>
        </p:nvSpPr>
        <p:spPr>
          <a:xfrm>
            <a:off x="7475220" y="6559550"/>
            <a:ext cx="299720" cy="299720"/>
          </a:xfrm>
          <a:prstGeom prst="ellipse">
            <a:avLst/>
          </a:prstGeom>
          <a:solidFill>
            <a:srgbClr val="FFFFFF"/>
          </a:solidFill>
          <a:ln w="19050">
            <a:solidFill>
              <a:srgbClr val="7F8C95"/>
            </a:solidFill>
          </a:ln>
        </p:spPr>
        <p:txBody>
          <a:bodyPr/>
          <a:lstStyle/>
          <a:p>
            <a:endParaRPr lang="zh-CN" altLang="en-US"/>
          </a:p>
        </p:txBody>
      </p:sp>
      <p:sp>
        <p:nvSpPr>
          <p:cNvPr id="80" name="hb-ball-4-2-fill"/>
          <p:cNvSpPr/>
          <p:nvPr/>
        </p:nvSpPr>
        <p:spPr>
          <a:xfrm>
            <a:off x="7475220" y="6559550"/>
            <a:ext cx="299720" cy="299720"/>
          </a:xfrm>
          <a:prstGeom prst="pie">
            <a:avLst>
              <a:gd name="adj1" fmla="val 16200000"/>
              <a:gd name="adj2" fmla="val 5400000"/>
            </a:avLst>
          </a:prstGeom>
          <a:solidFill>
            <a:srgbClr val="7F8C95"/>
          </a:solidFill>
          <a:ln>
            <a:noFill/>
          </a:ln>
        </p:spPr>
        <p:txBody>
          <a:bodyPr/>
          <a:lstStyle/>
          <a:p>
            <a:endParaRPr lang="zh-CN" altLang="en-US"/>
          </a:p>
        </p:txBody>
      </p:sp>
      <p:sp>
        <p:nvSpPr>
          <p:cNvPr id="81" name="hb-ball-4-3-ring"/>
          <p:cNvSpPr/>
          <p:nvPr/>
        </p:nvSpPr>
        <p:spPr>
          <a:xfrm>
            <a:off x="9124950" y="6559550"/>
            <a:ext cx="299720" cy="299720"/>
          </a:xfrm>
          <a:prstGeom prst="ellipse">
            <a:avLst/>
          </a:prstGeom>
          <a:solidFill>
            <a:srgbClr val="FFFFFF"/>
          </a:solidFill>
          <a:ln w="19050">
            <a:solidFill>
              <a:srgbClr val="A9B6BF"/>
            </a:solidFill>
          </a:ln>
        </p:spPr>
        <p:txBody>
          <a:bodyPr/>
          <a:lstStyle/>
          <a:p>
            <a:endParaRPr lang="zh-CN" altLang="en-US"/>
          </a:p>
        </p:txBody>
      </p:sp>
      <p:sp>
        <p:nvSpPr>
          <p:cNvPr id="82" name="hb-ball-4-3-fill"/>
          <p:cNvSpPr/>
          <p:nvPr/>
        </p:nvSpPr>
        <p:spPr>
          <a:xfrm>
            <a:off x="9124950" y="6559550"/>
            <a:ext cx="299720" cy="299720"/>
          </a:xfrm>
          <a:prstGeom prst="pie">
            <a:avLst>
              <a:gd name="adj1" fmla="val 16200000"/>
              <a:gd name="adj2" fmla="val 5400000"/>
            </a:avLst>
          </a:prstGeom>
          <a:solidFill>
            <a:srgbClr val="A9B6BF"/>
          </a:solidFill>
          <a:ln>
            <a:noFill/>
          </a:ln>
        </p:spPr>
        <p:txBody>
          <a:bodyPr/>
          <a:lstStyle/>
          <a:p>
            <a:endParaRPr lang="zh-CN" altLang="en-US"/>
          </a:p>
        </p:txBody>
      </p:sp>
      <p:sp>
        <p:nvSpPr>
          <p:cNvPr id="83" name="hb-evid-4"/>
          <p:cNvSpPr txBox="1"/>
          <p:nvPr/>
        </p:nvSpPr>
        <p:spPr>
          <a:xfrm>
            <a:off x="10219690" y="6409690"/>
            <a:ext cx="3830320" cy="640080"/>
          </a:xfrm>
          <a:prstGeom prst="rect">
            <a:avLst/>
          </a:prstGeom>
          <a:noFill/>
          <a:ln>
            <a:noFill/>
          </a:ln>
        </p:spPr>
        <p:txBody>
          <a:bodyPr wrap="square" lIns="0" tIns="0" rIns="0" bIns="0" rtlCol="0" anchor="t"/>
          <a:lstStyle/>
          <a:p>
            <a:pPr algn="l">
              <a:lnSpc>
                <a:spcPts val="2420"/>
              </a:lnSpc>
            </a:pPr>
            <a:r>
              <a:rPr lang="en-US" sz="1400" noProof="1">
                <a:solidFill>
                  <a:srgbClr val="333333"/>
                </a:solidFill>
                <a:latin typeface="Arial"/>
                <a:ea typeface="楷体"/>
              </a:rPr>
              <a:t>CATL top customer 13.73%, top five 38.96%;</a:t>
            </a:r>
            <a:endParaRPr lang="en-US" sz="1200" noProof="1"/>
          </a:p>
          <a:p>
            <a:pPr algn="l">
              <a:lnSpc>
                <a:spcPts val="2420"/>
              </a:lnSpc>
            </a:pPr>
            <a:r>
              <a:rPr lang="en-US" sz="1400" noProof="1">
                <a:solidFill>
                  <a:srgbClr val="333333"/>
                </a:solidFill>
                <a:latin typeface="Arial"/>
                <a:ea typeface="楷体"/>
              </a:rPr>
              <a:t>BYD external supply only 8%</a:t>
            </a:r>
            <a:endParaRPr lang="en-US" sz="1200" noProof="1"/>
          </a:p>
        </p:txBody>
      </p:sp>
      <p:sp>
        <p:nvSpPr>
          <p:cNvPr id="84" name="hb-rule-4"/>
          <p:cNvSpPr/>
          <p:nvPr/>
        </p:nvSpPr>
        <p:spPr>
          <a:xfrm>
            <a:off x="825500" y="7119620"/>
            <a:ext cx="13224510" cy="10160"/>
          </a:xfrm>
          <a:prstGeom prst="rect">
            <a:avLst/>
          </a:prstGeom>
          <a:solidFill>
            <a:srgbClr val="CCCCCC"/>
          </a:solidFill>
          <a:ln>
            <a:noFill/>
          </a:ln>
        </p:spPr>
        <p:txBody>
          <a:bodyPr/>
          <a:lstStyle/>
          <a:p>
            <a:endParaRPr lang="zh-CN" altLang="en-US"/>
          </a:p>
        </p:txBody>
      </p:sp>
      <p:sp>
        <p:nvSpPr>
          <p:cNvPr id="85" name="hb-row-5"/>
          <p:cNvSpPr txBox="1"/>
          <p:nvPr/>
        </p:nvSpPr>
        <p:spPr>
          <a:xfrm>
            <a:off x="825500" y="7289800"/>
            <a:ext cx="2599690" cy="260350"/>
          </a:xfrm>
          <a:prstGeom prst="rect">
            <a:avLst/>
          </a:prstGeom>
          <a:noFill/>
          <a:ln>
            <a:noFill/>
          </a:ln>
        </p:spPr>
        <p:txBody>
          <a:bodyPr wrap="none" lIns="0" tIns="0" rIns="0" bIns="0" rtlCol="0" anchor="t"/>
          <a:lstStyle/>
          <a:p>
            <a:pPr algn="l">
              <a:lnSpc>
                <a:spcPts val="2033"/>
              </a:lnSpc>
            </a:pPr>
            <a:r>
              <a:rPr lang="en-US" sz="1600" b="1" noProof="1">
                <a:solidFill>
                  <a:srgbClr val="051C2C"/>
                </a:solidFill>
                <a:latin typeface="Arial"/>
                <a:ea typeface="楷体"/>
              </a:rPr>
              <a:t>US localization</a:t>
            </a:r>
            <a:endParaRPr lang="en-US" sz="1600" noProof="1"/>
          </a:p>
        </p:txBody>
      </p:sp>
      <p:sp>
        <p:nvSpPr>
          <p:cNvPr id="86" name="hb-rowsub-5"/>
          <p:cNvSpPr txBox="1"/>
          <p:nvPr/>
        </p:nvSpPr>
        <p:spPr>
          <a:xfrm>
            <a:off x="825500" y="7570470"/>
            <a:ext cx="2599690" cy="2197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FEOC compliance</a:t>
            </a:r>
            <a:endParaRPr lang="en-US" sz="1200" noProof="1"/>
          </a:p>
        </p:txBody>
      </p:sp>
      <p:sp>
        <p:nvSpPr>
          <p:cNvPr id="87" name="hb-ball-5-0-ring"/>
          <p:cNvSpPr/>
          <p:nvPr/>
        </p:nvSpPr>
        <p:spPr>
          <a:xfrm>
            <a:off x="4174490" y="7379970"/>
            <a:ext cx="299720" cy="299720"/>
          </a:xfrm>
          <a:prstGeom prst="ellipse">
            <a:avLst/>
          </a:prstGeom>
          <a:solidFill>
            <a:srgbClr val="FFFFFF"/>
          </a:solidFill>
          <a:ln w="19050">
            <a:solidFill>
              <a:srgbClr val="051C2C"/>
            </a:solidFill>
          </a:ln>
        </p:spPr>
        <p:txBody>
          <a:bodyPr/>
          <a:lstStyle/>
          <a:p>
            <a:endParaRPr lang="zh-CN" altLang="en-US"/>
          </a:p>
        </p:txBody>
      </p:sp>
      <p:sp>
        <p:nvSpPr>
          <p:cNvPr id="88" name="hb-ball-5-0-fill"/>
          <p:cNvSpPr/>
          <p:nvPr/>
        </p:nvSpPr>
        <p:spPr>
          <a:xfrm>
            <a:off x="4174490" y="7379970"/>
            <a:ext cx="299720" cy="299720"/>
          </a:xfrm>
          <a:prstGeom prst="pie">
            <a:avLst>
              <a:gd name="adj1" fmla="val 16200000"/>
              <a:gd name="adj2" fmla="val 0"/>
            </a:avLst>
          </a:prstGeom>
          <a:solidFill>
            <a:srgbClr val="051C2C"/>
          </a:solidFill>
          <a:ln>
            <a:noFill/>
          </a:ln>
        </p:spPr>
        <p:txBody>
          <a:bodyPr/>
          <a:lstStyle/>
          <a:p>
            <a:endParaRPr lang="zh-CN" altLang="en-US"/>
          </a:p>
        </p:txBody>
      </p:sp>
      <p:sp>
        <p:nvSpPr>
          <p:cNvPr id="89" name="hb-ball-5-1-ring"/>
          <p:cNvSpPr/>
          <p:nvPr/>
        </p:nvSpPr>
        <p:spPr>
          <a:xfrm>
            <a:off x="5825490" y="7379970"/>
            <a:ext cx="299720" cy="299720"/>
          </a:xfrm>
          <a:prstGeom prst="ellipse">
            <a:avLst/>
          </a:prstGeom>
          <a:solidFill>
            <a:srgbClr val="FFFFFF"/>
          </a:solidFill>
          <a:ln w="19050">
            <a:solidFill>
              <a:srgbClr val="006BA6"/>
            </a:solidFill>
          </a:ln>
        </p:spPr>
        <p:txBody>
          <a:bodyPr/>
          <a:lstStyle/>
          <a:p>
            <a:endParaRPr lang="zh-CN" altLang="en-US"/>
          </a:p>
        </p:txBody>
      </p:sp>
      <p:sp>
        <p:nvSpPr>
          <p:cNvPr id="90" name="hb-ball-5-2-ring"/>
          <p:cNvSpPr/>
          <p:nvPr/>
        </p:nvSpPr>
        <p:spPr>
          <a:xfrm>
            <a:off x="7475220" y="7379970"/>
            <a:ext cx="299720" cy="299720"/>
          </a:xfrm>
          <a:prstGeom prst="ellipse">
            <a:avLst/>
          </a:prstGeom>
          <a:solidFill>
            <a:srgbClr val="7F8C95"/>
          </a:solidFill>
          <a:ln w="19050">
            <a:solidFill>
              <a:srgbClr val="7F8C95"/>
            </a:solidFill>
          </a:ln>
        </p:spPr>
        <p:txBody>
          <a:bodyPr/>
          <a:lstStyle/>
          <a:p>
            <a:endParaRPr lang="zh-CN" altLang="en-US"/>
          </a:p>
        </p:txBody>
      </p:sp>
      <p:sp>
        <p:nvSpPr>
          <p:cNvPr id="91" name="hb-ball-5-3-ring"/>
          <p:cNvSpPr/>
          <p:nvPr/>
        </p:nvSpPr>
        <p:spPr>
          <a:xfrm>
            <a:off x="9124950" y="7379970"/>
            <a:ext cx="299720" cy="299720"/>
          </a:xfrm>
          <a:prstGeom prst="ellipse">
            <a:avLst/>
          </a:prstGeom>
          <a:solidFill>
            <a:srgbClr val="FFFFFF"/>
          </a:solidFill>
          <a:ln w="19050">
            <a:solidFill>
              <a:srgbClr val="A9B6BF"/>
            </a:solidFill>
          </a:ln>
        </p:spPr>
        <p:txBody>
          <a:bodyPr/>
          <a:lstStyle/>
          <a:p>
            <a:endParaRPr lang="zh-CN" altLang="en-US"/>
          </a:p>
        </p:txBody>
      </p:sp>
      <p:sp>
        <p:nvSpPr>
          <p:cNvPr id="92" name="hb-ball-5-3-fill"/>
          <p:cNvSpPr/>
          <p:nvPr/>
        </p:nvSpPr>
        <p:spPr>
          <a:xfrm>
            <a:off x="9124950" y="7379970"/>
            <a:ext cx="299720" cy="299720"/>
          </a:xfrm>
          <a:prstGeom prst="pie">
            <a:avLst>
              <a:gd name="adj1" fmla="val 16200000"/>
              <a:gd name="adj2" fmla="val 0"/>
            </a:avLst>
          </a:prstGeom>
          <a:solidFill>
            <a:srgbClr val="A9B6BF"/>
          </a:solidFill>
          <a:ln>
            <a:noFill/>
          </a:ln>
        </p:spPr>
        <p:txBody>
          <a:bodyPr/>
          <a:lstStyle/>
          <a:p>
            <a:endParaRPr lang="zh-CN" altLang="en-US"/>
          </a:p>
        </p:txBody>
      </p:sp>
      <p:sp>
        <p:nvSpPr>
          <p:cNvPr id="93" name="hb-evid-5"/>
          <p:cNvSpPr txBox="1"/>
          <p:nvPr/>
        </p:nvSpPr>
        <p:spPr>
          <a:xfrm>
            <a:off x="10219690" y="7230110"/>
            <a:ext cx="3830320" cy="640080"/>
          </a:xfrm>
          <a:prstGeom prst="rect">
            <a:avLst/>
          </a:prstGeom>
          <a:noFill/>
          <a:ln>
            <a:noFill/>
          </a:ln>
        </p:spPr>
        <p:txBody>
          <a:bodyPr wrap="square" lIns="0" tIns="0" rIns="0" bIns="0" rtlCol="0" anchor="t"/>
          <a:lstStyle/>
          <a:p>
            <a:pPr algn="l">
              <a:lnSpc>
                <a:spcPts val="2420"/>
              </a:lnSpc>
            </a:pPr>
            <a:r>
              <a:rPr lang="en-US" sz="1400" noProof="1">
                <a:solidFill>
                  <a:srgbClr val="333333"/>
                </a:solidFill>
                <a:latin typeface="Arial"/>
                <a:ea typeface="楷体"/>
              </a:rPr>
              <a:t>LGES enjoys AMPC (KRW241.0bn 2Q26); CATL enters only via LRS licensing (1260H)</a:t>
            </a:r>
            <a:endParaRPr lang="en-US" sz="1200" noProof="1"/>
          </a:p>
        </p:txBody>
      </p:sp>
      <p:sp>
        <p:nvSpPr>
          <p:cNvPr id="94" name="hb-rule-5"/>
          <p:cNvSpPr/>
          <p:nvPr/>
        </p:nvSpPr>
        <p:spPr>
          <a:xfrm>
            <a:off x="825500" y="7940040"/>
            <a:ext cx="13224510" cy="10160"/>
          </a:xfrm>
          <a:prstGeom prst="rect">
            <a:avLst/>
          </a:prstGeom>
          <a:solidFill>
            <a:srgbClr val="CCCCCC"/>
          </a:solidFill>
          <a:ln>
            <a:noFill/>
          </a:ln>
        </p:spPr>
        <p:txBody>
          <a:bodyPr/>
          <a:lstStyle/>
          <a:p>
            <a:endParaRPr lang="zh-CN" altLang="en-US"/>
          </a:p>
        </p:txBody>
      </p:sp>
      <p:sp>
        <p:nvSpPr>
          <p:cNvPr id="95" name="hb-legend-k"/>
          <p:cNvSpPr txBox="1"/>
          <p:nvPr/>
        </p:nvSpPr>
        <p:spPr>
          <a:xfrm>
            <a:off x="825500" y="8089900"/>
            <a:ext cx="900430" cy="21971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Score</a:t>
            </a:r>
            <a:endParaRPr lang="en-US" sz="1200" noProof="1"/>
          </a:p>
        </p:txBody>
      </p:sp>
      <p:sp>
        <p:nvSpPr>
          <p:cNvPr id="96" name="hb-leg-0-ring"/>
          <p:cNvSpPr/>
          <p:nvPr/>
        </p:nvSpPr>
        <p:spPr>
          <a:xfrm>
            <a:off x="1625600" y="8100060"/>
            <a:ext cx="199390" cy="199390"/>
          </a:xfrm>
          <a:prstGeom prst="ellipse">
            <a:avLst/>
          </a:prstGeom>
          <a:solidFill>
            <a:srgbClr val="FFFFFF"/>
          </a:solidFill>
          <a:ln w="19050">
            <a:solidFill>
              <a:srgbClr val="051C2C"/>
            </a:solidFill>
          </a:ln>
        </p:spPr>
        <p:txBody>
          <a:bodyPr/>
          <a:lstStyle/>
          <a:p>
            <a:endParaRPr lang="zh-CN" altLang="en-US"/>
          </a:p>
        </p:txBody>
      </p:sp>
      <p:sp>
        <p:nvSpPr>
          <p:cNvPr id="97" name="hb-leg-t0"/>
          <p:cNvSpPr txBox="1"/>
          <p:nvPr/>
        </p:nvSpPr>
        <p:spPr>
          <a:xfrm>
            <a:off x="1865630" y="8089900"/>
            <a:ext cx="699770" cy="219710"/>
          </a:xfrm>
          <a:prstGeom prst="rect">
            <a:avLst/>
          </a:prstGeom>
          <a:noFill/>
          <a:ln>
            <a:noFill/>
          </a:ln>
        </p:spPr>
        <p:txBody>
          <a:bodyPr wrap="none" lIns="0" tIns="0" rIns="0" bIns="0" rtlCol="0" anchor="t"/>
          <a:lstStyle/>
          <a:p>
            <a:pPr algn="l">
              <a:lnSpc>
                <a:spcPts val="2033"/>
              </a:lnSpc>
            </a:pPr>
            <a:r>
              <a:rPr lang="en-US" sz="1400" noProof="1">
                <a:solidFill>
                  <a:srgbClr val="333333"/>
                </a:solidFill>
                <a:latin typeface="Arial"/>
                <a:ea typeface="楷体"/>
              </a:rPr>
              <a:t>None</a:t>
            </a:r>
            <a:endParaRPr lang="en-US" sz="1200" noProof="1"/>
          </a:p>
        </p:txBody>
      </p:sp>
      <p:sp>
        <p:nvSpPr>
          <p:cNvPr id="98" name="hb-leg-1-ring"/>
          <p:cNvSpPr/>
          <p:nvPr/>
        </p:nvSpPr>
        <p:spPr>
          <a:xfrm>
            <a:off x="2625090" y="8100060"/>
            <a:ext cx="199390" cy="199390"/>
          </a:xfrm>
          <a:prstGeom prst="ellipse">
            <a:avLst/>
          </a:prstGeom>
          <a:solidFill>
            <a:srgbClr val="FFFFFF"/>
          </a:solidFill>
          <a:ln w="19050">
            <a:solidFill>
              <a:srgbClr val="051C2C"/>
            </a:solidFill>
          </a:ln>
        </p:spPr>
        <p:txBody>
          <a:bodyPr/>
          <a:lstStyle/>
          <a:p>
            <a:endParaRPr lang="zh-CN" altLang="en-US"/>
          </a:p>
        </p:txBody>
      </p:sp>
      <p:sp>
        <p:nvSpPr>
          <p:cNvPr id="99" name="hb-leg-1-fill"/>
          <p:cNvSpPr/>
          <p:nvPr/>
        </p:nvSpPr>
        <p:spPr>
          <a:xfrm>
            <a:off x="2625090" y="8100060"/>
            <a:ext cx="199390" cy="199390"/>
          </a:xfrm>
          <a:prstGeom prst="pie">
            <a:avLst>
              <a:gd name="adj1" fmla="val 16200000"/>
              <a:gd name="adj2" fmla="val 0"/>
            </a:avLst>
          </a:prstGeom>
          <a:solidFill>
            <a:srgbClr val="051C2C"/>
          </a:solidFill>
          <a:ln>
            <a:noFill/>
          </a:ln>
        </p:spPr>
        <p:txBody>
          <a:bodyPr/>
          <a:lstStyle/>
          <a:p>
            <a:endParaRPr lang="zh-CN" altLang="en-US"/>
          </a:p>
        </p:txBody>
      </p:sp>
      <p:sp>
        <p:nvSpPr>
          <p:cNvPr id="100" name="hb-leg-t1"/>
          <p:cNvSpPr txBox="1"/>
          <p:nvPr/>
        </p:nvSpPr>
        <p:spPr>
          <a:xfrm>
            <a:off x="2865120" y="8089900"/>
            <a:ext cx="699770" cy="219710"/>
          </a:xfrm>
          <a:prstGeom prst="rect">
            <a:avLst/>
          </a:prstGeom>
          <a:noFill/>
          <a:ln>
            <a:noFill/>
          </a:ln>
        </p:spPr>
        <p:txBody>
          <a:bodyPr wrap="none" lIns="0" tIns="0" rIns="0" bIns="0" rtlCol="0" anchor="t"/>
          <a:lstStyle/>
          <a:p>
            <a:pPr algn="l">
              <a:lnSpc>
                <a:spcPts val="2033"/>
              </a:lnSpc>
            </a:pPr>
            <a:r>
              <a:rPr lang="en-US" sz="1400" noProof="1">
                <a:solidFill>
                  <a:srgbClr val="333333"/>
                </a:solidFill>
                <a:latin typeface="Arial"/>
                <a:ea typeface="楷体"/>
              </a:rPr>
              <a:t>Weak</a:t>
            </a:r>
            <a:endParaRPr lang="en-US" sz="1200" noProof="1"/>
          </a:p>
        </p:txBody>
      </p:sp>
      <p:sp>
        <p:nvSpPr>
          <p:cNvPr id="101" name="hb-leg-2-ring"/>
          <p:cNvSpPr/>
          <p:nvPr/>
        </p:nvSpPr>
        <p:spPr>
          <a:xfrm>
            <a:off x="3625850" y="8100060"/>
            <a:ext cx="199390" cy="199390"/>
          </a:xfrm>
          <a:prstGeom prst="ellipse">
            <a:avLst/>
          </a:prstGeom>
          <a:solidFill>
            <a:srgbClr val="FFFFFF"/>
          </a:solidFill>
          <a:ln w="19050">
            <a:solidFill>
              <a:srgbClr val="051C2C"/>
            </a:solidFill>
          </a:ln>
        </p:spPr>
        <p:txBody>
          <a:bodyPr/>
          <a:lstStyle/>
          <a:p>
            <a:endParaRPr lang="zh-CN" altLang="en-US"/>
          </a:p>
        </p:txBody>
      </p:sp>
      <p:sp>
        <p:nvSpPr>
          <p:cNvPr id="102" name="hb-leg-2-fill"/>
          <p:cNvSpPr/>
          <p:nvPr/>
        </p:nvSpPr>
        <p:spPr>
          <a:xfrm>
            <a:off x="3625850" y="8100060"/>
            <a:ext cx="199390" cy="199390"/>
          </a:xfrm>
          <a:prstGeom prst="pie">
            <a:avLst>
              <a:gd name="adj1" fmla="val 16200000"/>
              <a:gd name="adj2" fmla="val 5400000"/>
            </a:avLst>
          </a:prstGeom>
          <a:solidFill>
            <a:srgbClr val="051C2C"/>
          </a:solidFill>
          <a:ln>
            <a:noFill/>
          </a:ln>
        </p:spPr>
        <p:txBody>
          <a:bodyPr/>
          <a:lstStyle/>
          <a:p>
            <a:endParaRPr lang="zh-CN" altLang="en-US"/>
          </a:p>
        </p:txBody>
      </p:sp>
      <p:sp>
        <p:nvSpPr>
          <p:cNvPr id="103" name="hb-leg-t2"/>
          <p:cNvSpPr txBox="1"/>
          <p:nvPr/>
        </p:nvSpPr>
        <p:spPr>
          <a:xfrm>
            <a:off x="3865880" y="8089900"/>
            <a:ext cx="699770" cy="219710"/>
          </a:xfrm>
          <a:prstGeom prst="rect">
            <a:avLst/>
          </a:prstGeom>
          <a:noFill/>
          <a:ln>
            <a:noFill/>
          </a:ln>
        </p:spPr>
        <p:txBody>
          <a:bodyPr wrap="none" lIns="0" tIns="0" rIns="0" bIns="0" rtlCol="0" anchor="t"/>
          <a:lstStyle/>
          <a:p>
            <a:pPr algn="l">
              <a:lnSpc>
                <a:spcPts val="2033"/>
              </a:lnSpc>
            </a:pPr>
            <a:r>
              <a:rPr lang="en-US" sz="1400" noProof="1">
                <a:solidFill>
                  <a:srgbClr val="333333"/>
                </a:solidFill>
                <a:latin typeface="Arial"/>
                <a:ea typeface="楷体"/>
              </a:rPr>
              <a:t>Medium</a:t>
            </a:r>
            <a:endParaRPr lang="en-US" sz="1200" noProof="1"/>
          </a:p>
        </p:txBody>
      </p:sp>
      <p:sp>
        <p:nvSpPr>
          <p:cNvPr id="104" name="hb-leg-3-ring"/>
          <p:cNvSpPr/>
          <p:nvPr/>
        </p:nvSpPr>
        <p:spPr>
          <a:xfrm>
            <a:off x="4625340" y="8100060"/>
            <a:ext cx="199390" cy="199390"/>
          </a:xfrm>
          <a:prstGeom prst="ellipse">
            <a:avLst/>
          </a:prstGeom>
          <a:solidFill>
            <a:srgbClr val="FFFFFF"/>
          </a:solidFill>
          <a:ln w="19050">
            <a:solidFill>
              <a:srgbClr val="051C2C"/>
            </a:solidFill>
          </a:ln>
        </p:spPr>
        <p:txBody>
          <a:bodyPr/>
          <a:lstStyle/>
          <a:p>
            <a:endParaRPr lang="zh-CN" altLang="en-US"/>
          </a:p>
        </p:txBody>
      </p:sp>
      <p:sp>
        <p:nvSpPr>
          <p:cNvPr id="105" name="hb-leg-3-fill"/>
          <p:cNvSpPr/>
          <p:nvPr/>
        </p:nvSpPr>
        <p:spPr>
          <a:xfrm>
            <a:off x="4625340" y="8100060"/>
            <a:ext cx="199390" cy="199390"/>
          </a:xfrm>
          <a:prstGeom prst="pie">
            <a:avLst>
              <a:gd name="adj1" fmla="val 16200000"/>
              <a:gd name="adj2" fmla="val 10800000"/>
            </a:avLst>
          </a:prstGeom>
          <a:solidFill>
            <a:srgbClr val="051C2C"/>
          </a:solidFill>
          <a:ln>
            <a:noFill/>
          </a:ln>
        </p:spPr>
        <p:txBody>
          <a:bodyPr/>
          <a:lstStyle/>
          <a:p>
            <a:endParaRPr lang="zh-CN" altLang="en-US"/>
          </a:p>
        </p:txBody>
      </p:sp>
      <p:sp>
        <p:nvSpPr>
          <p:cNvPr id="106" name="hb-leg-t3"/>
          <p:cNvSpPr txBox="1"/>
          <p:nvPr/>
        </p:nvSpPr>
        <p:spPr>
          <a:xfrm>
            <a:off x="4865370" y="8089900"/>
            <a:ext cx="699770" cy="219710"/>
          </a:xfrm>
          <a:prstGeom prst="rect">
            <a:avLst/>
          </a:prstGeom>
          <a:noFill/>
          <a:ln>
            <a:noFill/>
          </a:ln>
        </p:spPr>
        <p:txBody>
          <a:bodyPr wrap="none" lIns="0" tIns="0" rIns="0" bIns="0" rtlCol="0" anchor="t"/>
          <a:lstStyle/>
          <a:p>
            <a:pPr algn="l">
              <a:lnSpc>
                <a:spcPts val="2033"/>
              </a:lnSpc>
            </a:pPr>
            <a:r>
              <a:rPr lang="en-US" sz="1400" noProof="1">
                <a:solidFill>
                  <a:srgbClr val="333333"/>
                </a:solidFill>
                <a:latin typeface="Arial"/>
                <a:ea typeface="楷体"/>
              </a:rPr>
              <a:t>Strong</a:t>
            </a:r>
            <a:endParaRPr lang="en-US" sz="1200" noProof="1"/>
          </a:p>
        </p:txBody>
      </p:sp>
      <p:sp>
        <p:nvSpPr>
          <p:cNvPr id="107" name="hb-leg-4-ring"/>
          <p:cNvSpPr/>
          <p:nvPr/>
        </p:nvSpPr>
        <p:spPr>
          <a:xfrm>
            <a:off x="5626100" y="8100060"/>
            <a:ext cx="199390" cy="199390"/>
          </a:xfrm>
          <a:prstGeom prst="ellipse">
            <a:avLst/>
          </a:prstGeom>
          <a:solidFill>
            <a:srgbClr val="051C2C"/>
          </a:solidFill>
          <a:ln w="19050">
            <a:solidFill>
              <a:srgbClr val="051C2C"/>
            </a:solidFill>
          </a:ln>
        </p:spPr>
        <p:txBody>
          <a:bodyPr/>
          <a:lstStyle/>
          <a:p>
            <a:endParaRPr lang="zh-CN" altLang="en-US"/>
          </a:p>
        </p:txBody>
      </p:sp>
      <p:sp>
        <p:nvSpPr>
          <p:cNvPr id="108" name="hb-leg-t4"/>
          <p:cNvSpPr txBox="1"/>
          <p:nvPr/>
        </p:nvSpPr>
        <p:spPr>
          <a:xfrm>
            <a:off x="5866130" y="8089900"/>
            <a:ext cx="699770" cy="219710"/>
          </a:xfrm>
          <a:prstGeom prst="rect">
            <a:avLst/>
          </a:prstGeom>
          <a:noFill/>
          <a:ln>
            <a:noFill/>
          </a:ln>
        </p:spPr>
        <p:txBody>
          <a:bodyPr wrap="none" lIns="0" tIns="0" rIns="0" bIns="0" rtlCol="0" anchor="t"/>
          <a:lstStyle/>
          <a:p>
            <a:pPr algn="l">
              <a:lnSpc>
                <a:spcPts val="2033"/>
              </a:lnSpc>
            </a:pPr>
            <a:r>
              <a:rPr lang="en-US" sz="1400" noProof="1">
                <a:solidFill>
                  <a:srgbClr val="333333"/>
                </a:solidFill>
                <a:latin typeface="Arial"/>
                <a:ea typeface="楷体"/>
              </a:rPr>
              <a:t>Leading</a:t>
            </a:r>
            <a:endParaRPr lang="en-US" sz="1200" noProof="1"/>
          </a:p>
        </p:txBody>
      </p:sp>
      <p:sp>
        <p:nvSpPr>
          <p:cNvPr id="109" name="hb-note"/>
          <p:cNvSpPr txBox="1"/>
          <p:nvPr/>
        </p:nvSpPr>
        <p:spPr>
          <a:xfrm>
            <a:off x="825500" y="8389620"/>
            <a:ext cx="13224510" cy="2197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Column colors distinguish companies, not scores; rows by thesis importance — unit profit first, US localization last</a:t>
            </a:r>
            <a:endParaRPr lang="en-US" sz="1200" noProof="1"/>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div-spine"/>
          <p:cNvSpPr/>
          <p:nvPr/>
        </p:nvSpPr>
        <p:spPr>
          <a:xfrm>
            <a:off x="0" y="0"/>
            <a:ext cx="495300" cy="10287000"/>
          </a:xfrm>
          <a:prstGeom prst="rect">
            <a:avLst/>
          </a:prstGeom>
          <a:solidFill>
            <a:srgbClr val="051C2C"/>
          </a:solidFill>
          <a:ln>
            <a:noFill/>
          </a:ln>
        </p:spPr>
        <p:txBody>
          <a:bodyPr/>
          <a:lstStyle/>
          <a:p>
            <a:endParaRPr lang="zh-CN" altLang="en-US"/>
          </a:p>
        </p:txBody>
      </p:sp>
      <p:sp>
        <p:nvSpPr>
          <p:cNvPr id="3" name="div-part-label"/>
          <p:cNvSpPr txBox="1"/>
          <p:nvPr/>
        </p:nvSpPr>
        <p:spPr>
          <a:xfrm>
            <a:off x="1320800" y="2141220"/>
            <a:ext cx="16167100" cy="254000"/>
          </a:xfrm>
          <a:prstGeom prst="rect">
            <a:avLst/>
          </a:prstGeom>
          <a:noFill/>
          <a:ln>
            <a:noFill/>
          </a:ln>
        </p:spPr>
        <p:txBody>
          <a:bodyPr wrap="none" lIns="0" tIns="0" rIns="0" bIns="0" rtlCol="0" anchor="t"/>
          <a:lstStyle/>
          <a:p>
            <a:pPr algn="l">
              <a:lnSpc>
                <a:spcPts val="2614"/>
              </a:lnSpc>
            </a:pPr>
            <a:r>
              <a:rPr lang="en-US" sz="1800" kern="0" spc="450" noProof="1">
                <a:solidFill>
                  <a:srgbClr val="666666"/>
                </a:solidFill>
                <a:latin typeface="Georgia"/>
                <a:ea typeface="楷体"/>
              </a:rPr>
              <a:t>PART FIVE</a:t>
            </a:r>
            <a:endParaRPr lang="en-US" sz="1800" noProof="1"/>
          </a:p>
        </p:txBody>
      </p:sp>
      <p:sp>
        <p:nvSpPr>
          <p:cNvPr id="4" name="div-title"/>
          <p:cNvSpPr txBox="1"/>
          <p:nvPr/>
        </p:nvSpPr>
        <p:spPr>
          <a:xfrm>
            <a:off x="1320800" y="2598420"/>
            <a:ext cx="16167100" cy="687070"/>
          </a:xfrm>
          <a:prstGeom prst="rect">
            <a:avLst/>
          </a:prstGeom>
          <a:noFill/>
          <a:ln>
            <a:noFill/>
          </a:ln>
        </p:spPr>
        <p:txBody>
          <a:bodyPr wrap="none" lIns="0" tIns="0" rIns="0" bIns="0" rtlCol="0" anchor="t"/>
          <a:lstStyle/>
          <a:p>
            <a:pPr algn="l">
              <a:lnSpc>
                <a:spcPts val="5748"/>
              </a:lnSpc>
            </a:pPr>
            <a:r>
              <a:rPr lang="en-US" sz="5000" b="1" noProof="1">
                <a:solidFill>
                  <a:srgbClr val="000000"/>
                </a:solidFill>
                <a:latin typeface="Georgia"/>
                <a:ea typeface="楷体"/>
              </a:rPr>
              <a:t>CATL In-Depth</a:t>
            </a:r>
            <a:endParaRPr lang="en-US" sz="5000" noProof="1"/>
          </a:p>
        </p:txBody>
      </p:sp>
      <p:sp>
        <p:nvSpPr>
          <p:cNvPr id="5" name="div-accent-rule"/>
          <p:cNvSpPr/>
          <p:nvPr/>
        </p:nvSpPr>
        <p:spPr>
          <a:xfrm>
            <a:off x="1295400" y="3520440"/>
            <a:ext cx="1714500" cy="38100"/>
          </a:xfrm>
          <a:prstGeom prst="rect">
            <a:avLst/>
          </a:prstGeom>
          <a:solidFill>
            <a:srgbClr val="00A9F4"/>
          </a:solidFill>
          <a:ln>
            <a:noFill/>
          </a:ln>
        </p:spPr>
        <p:txBody>
          <a:bodyPr/>
          <a:lstStyle/>
          <a:p>
            <a:endParaRPr lang="zh-CN" altLang="en-US"/>
          </a:p>
        </p:txBody>
      </p:sp>
      <p:sp>
        <p:nvSpPr>
          <p:cNvPr id="6" name="div-summary"/>
          <p:cNvSpPr txBox="1"/>
          <p:nvPr/>
        </p:nvSpPr>
        <p:spPr>
          <a:xfrm>
            <a:off x="1320800" y="3831590"/>
            <a:ext cx="9759950" cy="915670"/>
          </a:xfrm>
          <a:prstGeom prst="rect">
            <a:avLst/>
          </a:prstGeom>
          <a:noFill/>
          <a:ln>
            <a:noFill/>
          </a:ln>
        </p:spPr>
        <p:txBody>
          <a:bodyPr wrap="square" lIns="0" tIns="0" rIns="0" bIns="0" rtlCol="0" anchor="t"/>
          <a:lstStyle/>
          <a:p>
            <a:pPr algn="l">
              <a:lnSpc>
                <a:spcPts val="2439"/>
              </a:lnSpc>
            </a:pPr>
            <a:r>
              <a:rPr lang="en-US" sz="1800" noProof="1">
                <a:solidFill>
                  <a:srgbClr val="333333"/>
                </a:solidFill>
                <a:latin typeface="Arial"/>
                <a:ea typeface="楷体"/>
              </a:rPr>
              <a:t>Business mechanics, business panorama and moat</a:t>
            </a:r>
            <a:endParaRPr lang="en-US" sz="1800" noProof="1"/>
          </a:p>
        </p:txBody>
      </p:sp>
      <p:sp>
        <p:nvSpPr>
          <p:cNvPr id="7" name="idx-rule-1"/>
          <p:cNvSpPr/>
          <p:nvPr/>
        </p:nvSpPr>
        <p:spPr>
          <a:xfrm>
            <a:off x="1295400" y="5229860"/>
            <a:ext cx="2190750" cy="19050"/>
          </a:xfrm>
          <a:prstGeom prst="rect">
            <a:avLst/>
          </a:prstGeom>
          <a:solidFill>
            <a:srgbClr val="051C2C"/>
          </a:solidFill>
          <a:ln>
            <a:noFill/>
          </a:ln>
        </p:spPr>
        <p:txBody>
          <a:bodyPr/>
          <a:lstStyle/>
          <a:p>
            <a:endParaRPr lang="zh-CN" altLang="en-US"/>
          </a:p>
        </p:txBody>
      </p:sp>
      <p:sp>
        <p:nvSpPr>
          <p:cNvPr id="8" name="idx-range-1"/>
          <p:cNvSpPr txBox="1"/>
          <p:nvPr/>
        </p:nvSpPr>
        <p:spPr>
          <a:xfrm>
            <a:off x="1320800" y="5398770"/>
            <a:ext cx="235966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33-34</a:t>
            </a:r>
            <a:endParaRPr lang="en-US" sz="1400" noProof="1"/>
          </a:p>
        </p:txBody>
      </p:sp>
      <p:sp>
        <p:nvSpPr>
          <p:cNvPr id="9" name="idx-title-1"/>
          <p:cNvSpPr txBox="1"/>
          <p:nvPr/>
        </p:nvSpPr>
        <p:spPr>
          <a:xfrm>
            <a:off x="1320800" y="5665470"/>
            <a:ext cx="2216150" cy="207010"/>
          </a:xfrm>
          <a:prstGeom prst="rect">
            <a:avLst/>
          </a:prstGeom>
          <a:noFill/>
          <a:ln>
            <a:noFill/>
          </a:ln>
        </p:spPr>
        <p:txBody>
          <a:bodyPr wrap="square" lIns="0" tIns="0" rIns="0" bIns="0" rtlCol="0" anchor="t"/>
          <a:lstStyle/>
          <a:p>
            <a:pPr algn="l">
              <a:lnSpc>
                <a:spcPts val="2033"/>
              </a:lnSpc>
            </a:pPr>
            <a:r>
              <a:rPr lang="en-US" sz="1400" b="1" noProof="1">
                <a:solidFill>
                  <a:srgbClr val="051C2C"/>
                </a:solidFill>
                <a:latin typeface="Arial"/>
                <a:ea typeface="楷体"/>
              </a:rPr>
              <a:t>Mechanics &amp; Panorama</a:t>
            </a:r>
            <a:endParaRPr lang="en-US" sz="1400" noProof="1"/>
          </a:p>
        </p:txBody>
      </p:sp>
      <p:sp>
        <p:nvSpPr>
          <p:cNvPr id="10" name="idx-desc-1"/>
          <p:cNvSpPr txBox="1"/>
          <p:nvPr/>
        </p:nvSpPr>
        <p:spPr>
          <a:xfrm>
            <a:off x="1320800" y="5932170"/>
            <a:ext cx="2216150" cy="457200"/>
          </a:xfrm>
          <a:prstGeom prst="rect">
            <a:avLst/>
          </a:prstGeom>
          <a:noFill/>
          <a:ln>
            <a:noFill/>
          </a:ln>
        </p:spPr>
        <p:txBody>
          <a:bodyPr wrap="square" lIns="0" tIns="0" rIns="0" bIns="0" rtlCol="0" anchor="t"/>
          <a:lstStyle/>
          <a:p>
            <a:pPr algn="l">
              <a:lnSpc>
                <a:spcPts val="2420"/>
              </a:lnSpc>
            </a:pPr>
            <a:r>
              <a:rPr lang="en-US" sz="1600" noProof="1">
                <a:solidFill>
                  <a:srgbClr val="666666"/>
                </a:solidFill>
                <a:latin typeface="Arial"/>
                <a:ea typeface="楷体"/>
              </a:rPr>
              <a:t>The four-part business mechanics and the full business panorama</a:t>
            </a:r>
            <a:endParaRPr lang="en-US" sz="1600" noProof="1"/>
          </a:p>
        </p:txBody>
      </p:sp>
      <p:sp>
        <p:nvSpPr>
          <p:cNvPr id="11" name="idx-rule-2"/>
          <p:cNvSpPr/>
          <p:nvPr/>
        </p:nvSpPr>
        <p:spPr>
          <a:xfrm>
            <a:off x="3733800" y="5229860"/>
            <a:ext cx="2190750" cy="19050"/>
          </a:xfrm>
          <a:prstGeom prst="rect">
            <a:avLst/>
          </a:prstGeom>
          <a:solidFill>
            <a:srgbClr val="051C2C"/>
          </a:solidFill>
          <a:ln>
            <a:noFill/>
          </a:ln>
        </p:spPr>
        <p:txBody>
          <a:bodyPr/>
          <a:lstStyle/>
          <a:p>
            <a:endParaRPr lang="zh-CN" altLang="en-US"/>
          </a:p>
        </p:txBody>
      </p:sp>
      <p:sp>
        <p:nvSpPr>
          <p:cNvPr id="12" name="idx-range-2"/>
          <p:cNvSpPr txBox="1"/>
          <p:nvPr/>
        </p:nvSpPr>
        <p:spPr>
          <a:xfrm>
            <a:off x="3759200" y="5398770"/>
            <a:ext cx="235966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35-36</a:t>
            </a:r>
            <a:endParaRPr lang="en-US" sz="1400" noProof="1"/>
          </a:p>
        </p:txBody>
      </p:sp>
      <p:sp>
        <p:nvSpPr>
          <p:cNvPr id="13" name="idx-title-2"/>
          <p:cNvSpPr txBox="1"/>
          <p:nvPr/>
        </p:nvSpPr>
        <p:spPr>
          <a:xfrm>
            <a:off x="3759200" y="5665470"/>
            <a:ext cx="2216150" cy="207010"/>
          </a:xfrm>
          <a:prstGeom prst="rect">
            <a:avLst/>
          </a:prstGeom>
          <a:noFill/>
          <a:ln>
            <a:noFill/>
          </a:ln>
        </p:spPr>
        <p:txBody>
          <a:bodyPr wrap="square" lIns="0" tIns="0" rIns="0" bIns="0" rtlCol="0" anchor="t"/>
          <a:lstStyle/>
          <a:p>
            <a:pPr algn="l">
              <a:lnSpc>
                <a:spcPts val="2033"/>
              </a:lnSpc>
            </a:pPr>
            <a:r>
              <a:rPr lang="en-US" sz="1400" b="1" noProof="1">
                <a:solidFill>
                  <a:srgbClr val="051C2C"/>
                </a:solidFill>
                <a:latin typeface="Arial"/>
                <a:ea typeface="楷体"/>
              </a:rPr>
              <a:t>EV Battery &amp; ESS</a:t>
            </a:r>
            <a:endParaRPr lang="en-US" sz="1400" noProof="1"/>
          </a:p>
        </p:txBody>
      </p:sp>
      <p:sp>
        <p:nvSpPr>
          <p:cNvPr id="14" name="idx-desc-2"/>
          <p:cNvSpPr txBox="1"/>
          <p:nvPr/>
        </p:nvSpPr>
        <p:spPr>
          <a:xfrm>
            <a:off x="3759200" y="5932170"/>
            <a:ext cx="2216150" cy="457200"/>
          </a:xfrm>
          <a:prstGeom prst="rect">
            <a:avLst/>
          </a:prstGeom>
          <a:noFill/>
          <a:ln>
            <a:noFill/>
          </a:ln>
        </p:spPr>
        <p:txBody>
          <a:bodyPr wrap="square" lIns="0" tIns="0" rIns="0" bIns="0" rtlCol="0" anchor="t"/>
          <a:lstStyle/>
          <a:p>
            <a:pPr algn="l">
              <a:lnSpc>
                <a:spcPts val="2420"/>
              </a:lnSpc>
            </a:pPr>
            <a:r>
              <a:rPr lang="en-US" sz="1600" noProof="1">
                <a:solidFill>
                  <a:srgbClr val="666666"/>
                </a:solidFill>
                <a:latin typeface="Arial"/>
                <a:ea typeface="楷体"/>
              </a:rPr>
              <a:t>Core franchise and second curve</a:t>
            </a:r>
            <a:endParaRPr lang="en-US" sz="1600" noProof="1"/>
          </a:p>
        </p:txBody>
      </p:sp>
      <p:sp>
        <p:nvSpPr>
          <p:cNvPr id="15" name="idx-rule-3"/>
          <p:cNvSpPr/>
          <p:nvPr/>
        </p:nvSpPr>
        <p:spPr>
          <a:xfrm>
            <a:off x="6172200" y="5229860"/>
            <a:ext cx="2190750" cy="19050"/>
          </a:xfrm>
          <a:prstGeom prst="rect">
            <a:avLst/>
          </a:prstGeom>
          <a:solidFill>
            <a:srgbClr val="051C2C"/>
          </a:solidFill>
          <a:ln>
            <a:noFill/>
          </a:ln>
        </p:spPr>
        <p:txBody>
          <a:bodyPr/>
          <a:lstStyle/>
          <a:p>
            <a:endParaRPr lang="zh-CN" altLang="en-US"/>
          </a:p>
        </p:txBody>
      </p:sp>
      <p:sp>
        <p:nvSpPr>
          <p:cNvPr id="16" name="idx-range-3"/>
          <p:cNvSpPr txBox="1"/>
          <p:nvPr/>
        </p:nvSpPr>
        <p:spPr>
          <a:xfrm>
            <a:off x="6197600" y="5398770"/>
            <a:ext cx="235966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37-41</a:t>
            </a:r>
            <a:endParaRPr lang="en-US" sz="1400" noProof="1"/>
          </a:p>
        </p:txBody>
      </p:sp>
      <p:sp>
        <p:nvSpPr>
          <p:cNvPr id="17" name="idx-title-3"/>
          <p:cNvSpPr txBox="1"/>
          <p:nvPr/>
        </p:nvSpPr>
        <p:spPr>
          <a:xfrm>
            <a:off x="6197600" y="5665470"/>
            <a:ext cx="2216150" cy="207010"/>
          </a:xfrm>
          <a:prstGeom prst="rect">
            <a:avLst/>
          </a:prstGeom>
          <a:noFill/>
          <a:ln>
            <a:noFill/>
          </a:ln>
        </p:spPr>
        <p:txBody>
          <a:bodyPr wrap="square" lIns="0" tIns="0" rIns="0" bIns="0" rtlCol="0" anchor="t"/>
          <a:lstStyle/>
          <a:p>
            <a:pPr algn="l">
              <a:lnSpc>
                <a:spcPts val="2033"/>
              </a:lnSpc>
            </a:pPr>
            <a:r>
              <a:rPr lang="en-US" sz="1400" b="1" noProof="1">
                <a:solidFill>
                  <a:srgbClr val="051C2C"/>
                </a:solidFill>
                <a:latin typeface="Arial"/>
                <a:ea typeface="楷体"/>
              </a:rPr>
              <a:t>New Options &amp; Moat</a:t>
            </a:r>
            <a:endParaRPr lang="en-US" sz="1400" noProof="1"/>
          </a:p>
        </p:txBody>
      </p:sp>
      <p:sp>
        <p:nvSpPr>
          <p:cNvPr id="18" name="idx-desc-3"/>
          <p:cNvSpPr txBox="1"/>
          <p:nvPr/>
        </p:nvSpPr>
        <p:spPr>
          <a:xfrm>
            <a:off x="6197600" y="5932170"/>
            <a:ext cx="2216150" cy="457200"/>
          </a:xfrm>
          <a:prstGeom prst="rect">
            <a:avLst/>
          </a:prstGeom>
          <a:noFill/>
          <a:ln>
            <a:noFill/>
          </a:ln>
        </p:spPr>
        <p:txBody>
          <a:bodyPr wrap="square" lIns="0" tIns="0" rIns="0" bIns="0" rtlCol="0" anchor="t"/>
          <a:lstStyle/>
          <a:p>
            <a:pPr algn="l">
              <a:lnSpc>
                <a:spcPts val="2420"/>
              </a:lnSpc>
            </a:pPr>
            <a:r>
              <a:rPr lang="en-US" sz="1600" noProof="1">
                <a:solidFill>
                  <a:srgbClr val="666666"/>
                </a:solidFill>
                <a:latin typeface="Arial"/>
                <a:ea typeface="楷体"/>
              </a:rPr>
              <a:t>Swapping/sodium-ion/solid-state/licensing; moat ranking</a:t>
            </a:r>
            <a:endParaRPr lang="en-US" sz="1600" noProof="1"/>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rome-breadcrumb"/>
          <p:cNvSpPr txBox="1"/>
          <p:nvPr/>
        </p:nvSpPr>
        <p:spPr>
          <a:xfrm>
            <a:off x="822960" y="155448"/>
            <a:ext cx="16660367" cy="192024"/>
          </a:xfrm>
          <a:prstGeom prst="rect">
            <a:avLst/>
          </a:prstGeom>
          <a:noFill/>
        </p:spPr>
        <p:txBody>
          <a:bodyPr wrap="square" lIns="0" tIns="0" rIns="0" bIns="0" anchor="t"/>
          <a:lstStyle/>
          <a:p>
            <a:pPr algn="l">
              <a:spcAft>
                <a:spcPts val="0"/>
              </a:spcAft>
            </a:pPr>
            <a:r>
              <a:rPr sz="1400" b="0">
                <a:solidFill>
                  <a:srgbClr val="666666"/>
                </a:solidFill>
                <a:latin typeface="Arial"/>
                <a:ea typeface="楷体"/>
              </a:rPr>
              <a:t>05 Company Deep Dive › Four-Layer Business Panorama</a:t>
            </a:r>
          </a:p>
        </p:txBody>
      </p:sp>
      <p:sp>
        <p:nvSpPr>
          <p:cNvPr id="3" name="chrome-title"/>
          <p:cNvSpPr txBox="1"/>
          <p:nvPr/>
        </p:nvSpPr>
        <p:spPr>
          <a:xfrm>
            <a:off x="822960" y="420624"/>
            <a:ext cx="16660367" cy="886968"/>
          </a:xfrm>
          <a:prstGeom prst="rect">
            <a:avLst/>
          </a:prstGeom>
          <a:noFill/>
        </p:spPr>
        <p:txBody>
          <a:bodyPr wrap="square" lIns="0" tIns="0" rIns="0" bIns="0" anchor="ctr"/>
          <a:lstStyle/>
          <a:p>
            <a:pPr algn="l">
              <a:spcAft>
                <a:spcPts val="0"/>
              </a:spcAft>
            </a:pPr>
            <a:r>
              <a:rPr lang="zh-CN" altLang="en-US" sz="2800" b="1" dirty="0">
                <a:solidFill>
                  <a:srgbClr val="000000"/>
                </a:solidFill>
                <a:latin typeface="Georgia"/>
                <a:ea typeface="楷体"/>
              </a:rPr>
              <a:t>Business matrix: 3Q26 sales of 260GWh+ defend the core franchise, ESS at ~1/4 of volume opens the second curve; swapping and sodium-ion are the two options</a:t>
            </a:r>
            <a:endParaRPr sz="2800" b="1" dirty="0">
              <a:solidFill>
                <a:srgbClr val="000000"/>
              </a:solidFill>
              <a:latin typeface="Georgia"/>
              <a:ea typeface="楷体"/>
            </a:endParaRPr>
          </a:p>
        </p:txBody>
      </p:sp>
      <p:sp>
        <p:nvSpPr>
          <p:cNvPr id="4" name="chrome-subtitle"/>
          <p:cNvSpPr txBox="1"/>
          <p:nvPr/>
        </p:nvSpPr>
        <p:spPr>
          <a:xfrm>
            <a:off x="822960" y="1389888"/>
            <a:ext cx="16660367" cy="274320"/>
          </a:xfrm>
          <a:prstGeom prst="rect">
            <a:avLst/>
          </a:prstGeom>
          <a:noFill/>
        </p:spPr>
        <p:txBody>
          <a:bodyPr wrap="square" lIns="0" tIns="0" rIns="0" bIns="0" anchor="t"/>
          <a:lstStyle/>
          <a:p>
            <a:pPr algn="l">
              <a:spcAft>
                <a:spcPts val="0"/>
              </a:spcAft>
            </a:pPr>
            <a:r>
              <a:rPr sz="1800" b="0">
                <a:solidFill>
                  <a:srgbClr val="333333"/>
                </a:solidFill>
                <a:latin typeface="Arial"/>
                <a:ea typeface="楷体"/>
              </a:rPr>
              <a:t>Four lines share one platform and recycling loop — EV battery delivers profit, ESS delivers growth; swapping and sodium-ion are options</a:t>
            </a:r>
          </a:p>
        </p:txBody>
      </p:sp>
      <p:sp>
        <p:nvSpPr>
          <p:cNvPr id="5" name="chrome-rule-top"/>
          <p:cNvSpPr/>
          <p:nvPr/>
        </p:nvSpPr>
        <p:spPr>
          <a:xfrm>
            <a:off x="804672" y="1746504"/>
            <a:ext cx="16687800" cy="10972"/>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chrome-footnotes"/>
          <p:cNvSpPr txBox="1"/>
          <p:nvPr/>
        </p:nvSpPr>
        <p:spPr>
          <a:xfrm>
            <a:off x="822960" y="9198864"/>
            <a:ext cx="16660367" cy="658368"/>
          </a:xfrm>
          <a:prstGeom prst="rect">
            <a:avLst/>
          </a:prstGeom>
          <a:noFill/>
        </p:spPr>
        <p:txBody>
          <a:bodyPr wrap="square" lIns="0" tIns="0" rIns="0" bIns="0" anchor="t"/>
          <a:lstStyle/>
          <a:p>
            <a:pPr algn="l">
              <a:lnSpc>
                <a:spcPct val="100000"/>
              </a:lnSpc>
              <a:spcAft>
                <a:spcPts val="0"/>
              </a:spcAft>
            </a:pPr>
            <a:r>
              <a:rPr sz="1200" b="0">
                <a:solidFill>
                  <a:srgbClr val="666666"/>
                </a:solidFill>
                <a:latin typeface="Arial"/>
                <a:ea typeface="楷体"/>
              </a:rPr>
              <a:t>1. Data sources by layer: EV battery p. 36 (company disclosures, GS ThinkerCar); ESS p. 37 (Soochow, Goldman Sachs); swapping p. 38 (Changjiang, JPM); materials &amp; recycling p. 35 (segment basis).
2. This page is a structural schematic; the four scenario images are AI-generated; the 67GWh sodium-ion figure is a framework agreement — see p. 38.</a:t>
            </a:r>
          </a:p>
        </p:txBody>
      </p:sp>
      <p:sp>
        <p:nvSpPr>
          <p:cNvPr id="7" name="chrome-rule-bottom"/>
          <p:cNvSpPr/>
          <p:nvPr/>
        </p:nvSpPr>
        <p:spPr>
          <a:xfrm>
            <a:off x="804672" y="9912096"/>
            <a:ext cx="16687800" cy="10972"/>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chrome-source"/>
          <p:cNvSpPr txBox="1"/>
          <p:nvPr/>
        </p:nvSpPr>
        <p:spPr>
          <a:xfrm>
            <a:off x="822960" y="10003536"/>
            <a:ext cx="6345936" cy="192024"/>
          </a:xfrm>
          <a:prstGeom prst="rect">
            <a:avLst/>
          </a:prstGeom>
          <a:noFill/>
        </p:spPr>
        <p:txBody>
          <a:bodyPr wrap="square" lIns="0" tIns="0" rIns="0" bIns="0" anchor="t"/>
          <a:lstStyle/>
          <a:p>
            <a:pPr algn="l">
              <a:lnSpc>
                <a:spcPct val="100000"/>
              </a:lnSpc>
              <a:spcAft>
                <a:spcPts val="0"/>
              </a:spcAft>
            </a:pPr>
            <a:r>
              <a:rPr sz="1200" b="0">
                <a:solidFill>
                  <a:srgbClr val="666666"/>
                </a:solidFill>
                <a:latin typeface="Arial"/>
                <a:ea typeface="楷体"/>
              </a:rPr>
              <a:t>Source: company disclosures, SNE, Soochow Securities, Goldman Sachs; as of 2026-10-21</a:t>
            </a:r>
          </a:p>
        </p:txBody>
      </p:sp>
      <p:sp>
        <p:nvSpPr>
          <p:cNvPr id="9" name="chrome-brand-center"/>
          <p:cNvSpPr txBox="1"/>
          <p:nvPr/>
        </p:nvSpPr>
        <p:spPr>
          <a:xfrm>
            <a:off x="10415016" y="10003536"/>
            <a:ext cx="5084064" cy="192024"/>
          </a:xfrm>
          <a:prstGeom prst="rect">
            <a:avLst/>
          </a:prstGeom>
          <a:noFill/>
        </p:spPr>
        <p:txBody>
          <a:bodyPr wrap="square" lIns="0" tIns="0" rIns="0" bIns="0" anchor="t"/>
          <a:lstStyle/>
          <a:p>
            <a:pPr algn="ctr">
              <a:lnSpc>
                <a:spcPct val="100000"/>
              </a:lnSpc>
              <a:spcAft>
                <a:spcPts val="0"/>
              </a:spcAft>
            </a:pPr>
            <a:r>
              <a:rPr sz="1200" b="0">
                <a:solidFill>
                  <a:srgbClr val="999999"/>
                </a:solidFill>
                <a:latin typeface="Arial"/>
                <a:ea typeface="楷体"/>
              </a:rPr>
              <a:t>KIMI Research</a:t>
            </a:r>
          </a:p>
        </p:txBody>
      </p:sp>
      <p:sp>
        <p:nvSpPr>
          <p:cNvPr id="10" name="chrome-pageno"/>
          <p:cNvSpPr txBox="1"/>
          <p:nvPr/>
        </p:nvSpPr>
        <p:spPr>
          <a:xfrm>
            <a:off x="15873984" y="10003536"/>
            <a:ext cx="1609344" cy="192024"/>
          </a:xfrm>
          <a:prstGeom prst="rect">
            <a:avLst/>
          </a:prstGeom>
          <a:noFill/>
        </p:spPr>
        <p:txBody>
          <a:bodyPr wrap="square" lIns="0" tIns="0" rIns="0" bIns="0" anchor="t"/>
          <a:lstStyle/>
          <a:p>
            <a:pPr algn="r">
              <a:lnSpc>
                <a:spcPct val="100000"/>
              </a:lnSpc>
              <a:spcAft>
                <a:spcPts val="0"/>
              </a:spcAft>
            </a:pPr>
            <a:r>
              <a:rPr sz="1200" b="0">
                <a:solidFill>
                  <a:srgbClr val="666666"/>
                </a:solidFill>
                <a:latin typeface="Arial"/>
                <a:ea typeface="楷体"/>
              </a:rPr>
              <a:t>33</a:t>
            </a:r>
          </a:p>
        </p:txBody>
      </p:sp>
      <p:sp>
        <p:nvSpPr>
          <p:cNvPr id="11" name="exhibit-title"/>
          <p:cNvSpPr txBox="1"/>
          <p:nvPr/>
        </p:nvSpPr>
        <p:spPr>
          <a:xfrm>
            <a:off x="822960" y="1947672"/>
            <a:ext cx="13167360" cy="246888"/>
          </a:xfrm>
          <a:prstGeom prst="rect">
            <a:avLst/>
          </a:prstGeom>
          <a:noFill/>
        </p:spPr>
        <p:txBody>
          <a:bodyPr wrap="square" lIns="0" tIns="0" rIns="0" bIns="0" anchor="t"/>
          <a:lstStyle/>
          <a:p>
            <a:pPr algn="l">
              <a:spcAft>
                <a:spcPts val="0"/>
              </a:spcAft>
            </a:pPr>
            <a:r>
              <a:rPr sz="1800" b="1">
                <a:solidFill>
                  <a:srgbClr val="051C2C"/>
                </a:solidFill>
                <a:latin typeface="Arial"/>
                <a:ea typeface="楷体"/>
              </a:rPr>
              <a:t>Four-layer business panorama: core franchise, second curve and two options (structural schematic)</a:t>
            </a:r>
            <a:r>
              <a:rPr sz="1800" baseline="30000">
                <a:solidFill>
                  <a:srgbClr val="051C2C"/>
                </a:solidFill>
                <a:latin typeface="Arial"/>
                <a:ea typeface="楷体"/>
              </a:rPr>
              <a:t>1</a:t>
            </a:r>
          </a:p>
        </p:txBody>
      </p:sp>
      <p:sp>
        <p:nvSpPr>
          <p:cNvPr id="12" name="m-cell-0"/>
          <p:cNvSpPr/>
          <p:nvPr/>
        </p:nvSpPr>
        <p:spPr>
          <a:xfrm>
            <a:off x="804672" y="2395728"/>
            <a:ext cx="6400800" cy="3145536"/>
          </a:xfrm>
          <a:prstGeom prst="rect">
            <a:avLst/>
          </a:prstGeom>
          <a:solidFill>
            <a:srgbClr val="FFFFFF"/>
          </a:solidFill>
          <a:ln w="12700">
            <a:solidFill>
              <a:srgbClr val="CCCCC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3" name="m-img-0" descr="trim-c3-factory.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5840" y="2670048"/>
            <a:ext cx="2103120" cy="1402080"/>
          </a:xfrm>
          <a:prstGeom prst="rect">
            <a:avLst/>
          </a:prstGeom>
        </p:spPr>
      </p:pic>
      <p:sp>
        <p:nvSpPr>
          <p:cNvPr id="14" name="m-name-0"/>
          <p:cNvSpPr txBox="1"/>
          <p:nvPr/>
        </p:nvSpPr>
        <p:spPr>
          <a:xfrm>
            <a:off x="3291840" y="2633472"/>
            <a:ext cx="3657600" cy="292608"/>
          </a:xfrm>
          <a:prstGeom prst="rect">
            <a:avLst/>
          </a:prstGeom>
          <a:noFill/>
        </p:spPr>
        <p:txBody>
          <a:bodyPr wrap="square" lIns="0" tIns="0" rIns="0" bIns="0" anchor="t"/>
          <a:lstStyle/>
          <a:p>
            <a:pPr algn="l">
              <a:spcAft>
                <a:spcPts val="0"/>
              </a:spcAft>
            </a:pPr>
            <a:r>
              <a:rPr sz="1800" b="1">
                <a:solidFill>
                  <a:srgbClr val="051C2C"/>
                </a:solidFill>
                <a:latin typeface="Arial"/>
                <a:ea typeface="楷体"/>
              </a:rPr>
              <a:t>EV battery core franchise</a:t>
            </a:r>
          </a:p>
        </p:txBody>
      </p:sp>
      <p:sp>
        <p:nvSpPr>
          <p:cNvPr id="15" name="m-stat-0"/>
          <p:cNvSpPr txBox="1"/>
          <p:nvPr/>
        </p:nvSpPr>
        <p:spPr>
          <a:xfrm>
            <a:off x="3291840" y="2999232"/>
            <a:ext cx="3657600" cy="365760"/>
          </a:xfrm>
          <a:prstGeom prst="rect">
            <a:avLst/>
          </a:prstGeom>
          <a:noFill/>
        </p:spPr>
        <p:txBody>
          <a:bodyPr wrap="square" lIns="0" tIns="0" rIns="0" bIns="0" anchor="t"/>
          <a:lstStyle/>
          <a:p>
            <a:pPr algn="l">
              <a:spcAft>
                <a:spcPts val="0"/>
              </a:spcAft>
            </a:pPr>
            <a:r>
              <a:rPr sz="2400" b="1">
                <a:solidFill>
                  <a:srgbClr val="051C2C"/>
                </a:solidFill>
                <a:latin typeface="Georgia"/>
                <a:ea typeface="楷体"/>
              </a:rPr>
              <a:t>39.4% share, No. 1</a:t>
            </a:r>
          </a:p>
        </p:txBody>
      </p:sp>
      <p:sp>
        <p:nvSpPr>
          <p:cNvPr id="16" name="m-rule-0"/>
          <p:cNvSpPr/>
          <p:nvPr/>
        </p:nvSpPr>
        <p:spPr>
          <a:xfrm>
            <a:off x="3291840" y="3529584"/>
            <a:ext cx="3657600" cy="9144"/>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m-body-0"/>
          <p:cNvSpPr txBox="1"/>
          <p:nvPr/>
        </p:nvSpPr>
        <p:spPr>
          <a:xfrm>
            <a:off x="3291840" y="3639312"/>
            <a:ext cx="3657600" cy="1737360"/>
          </a:xfrm>
          <a:prstGeom prst="rect">
            <a:avLst/>
          </a:prstGeom>
          <a:noFill/>
        </p:spPr>
        <p:txBody>
          <a:bodyPr wrap="square" lIns="0" tIns="0" rIns="0" bIns="0" anchor="t"/>
          <a:lstStyle/>
          <a:p>
            <a:pPr algn="l">
              <a:lnSpc>
                <a:spcPct val="118000"/>
              </a:lnSpc>
              <a:spcAft>
                <a:spcPts val="0"/>
              </a:spcAft>
            </a:pPr>
            <a:r>
              <a:rPr sz="1400" b="0">
                <a:solidFill>
                  <a:srgbClr val="333333"/>
                </a:solidFill>
                <a:latin typeface="Arial"/>
                <a:ea typeface="楷体"/>
              </a:rPr>
              <a:t>FY25 shipments 541GWh (+42%), 3Q26 sales of 260GWh+; top-5 customers 38.96%, premium external supply 75% (5M26) — volume-price structure is solid (p. 36)</a:t>
            </a:r>
          </a:p>
        </p:txBody>
      </p:sp>
      <p:sp>
        <p:nvSpPr>
          <p:cNvPr id="18" name="m-cell-1"/>
          <p:cNvSpPr/>
          <p:nvPr/>
        </p:nvSpPr>
        <p:spPr>
          <a:xfrm>
            <a:off x="7479792" y="2395728"/>
            <a:ext cx="6400800" cy="3145536"/>
          </a:xfrm>
          <a:prstGeom prst="rect">
            <a:avLst/>
          </a:prstGeom>
          <a:solidFill>
            <a:srgbClr val="FFFFFF"/>
          </a:solidFill>
          <a:ln w="12700">
            <a:solidFill>
              <a:srgbClr val="CCCCC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9" name="m-img-1" descr="trim-c5-ess.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80960" y="2670048"/>
            <a:ext cx="2103120" cy="1402080"/>
          </a:xfrm>
          <a:prstGeom prst="rect">
            <a:avLst/>
          </a:prstGeom>
        </p:spPr>
      </p:pic>
      <p:sp>
        <p:nvSpPr>
          <p:cNvPr id="20" name="m-name-1"/>
          <p:cNvSpPr txBox="1"/>
          <p:nvPr/>
        </p:nvSpPr>
        <p:spPr>
          <a:xfrm>
            <a:off x="9966960" y="2633472"/>
            <a:ext cx="3657600" cy="292608"/>
          </a:xfrm>
          <a:prstGeom prst="rect">
            <a:avLst/>
          </a:prstGeom>
          <a:noFill/>
        </p:spPr>
        <p:txBody>
          <a:bodyPr wrap="square" lIns="0" tIns="0" rIns="0" bIns="0" anchor="t"/>
          <a:lstStyle/>
          <a:p>
            <a:pPr algn="l">
              <a:spcAft>
                <a:spcPts val="0"/>
              </a:spcAft>
            </a:pPr>
            <a:r>
              <a:rPr sz="1800" b="1">
                <a:solidFill>
                  <a:srgbClr val="051C2C"/>
                </a:solidFill>
                <a:latin typeface="Arial"/>
                <a:ea typeface="楷体"/>
              </a:rPr>
              <a:t>ESS second curve</a:t>
            </a:r>
          </a:p>
        </p:txBody>
      </p:sp>
      <p:sp>
        <p:nvSpPr>
          <p:cNvPr id="21" name="m-stat-1"/>
          <p:cNvSpPr txBox="1"/>
          <p:nvPr/>
        </p:nvSpPr>
        <p:spPr>
          <a:xfrm>
            <a:off x="9966960" y="2999232"/>
            <a:ext cx="3657600" cy="365760"/>
          </a:xfrm>
          <a:prstGeom prst="rect">
            <a:avLst/>
          </a:prstGeom>
          <a:noFill/>
        </p:spPr>
        <p:txBody>
          <a:bodyPr wrap="square" lIns="0" tIns="0" rIns="0" bIns="0" anchor="t"/>
          <a:lstStyle/>
          <a:p>
            <a:pPr algn="l">
              <a:spcAft>
                <a:spcPts val="0"/>
              </a:spcAft>
            </a:pPr>
            <a:r>
              <a:rPr sz="2400" b="1">
                <a:solidFill>
                  <a:srgbClr val="051C2C"/>
                </a:solidFill>
                <a:latin typeface="Georgia"/>
                <a:ea typeface="楷体"/>
              </a:rPr>
              <a:t>GPM 23.96% (1H26)</a:t>
            </a:r>
          </a:p>
        </p:txBody>
      </p:sp>
      <p:sp>
        <p:nvSpPr>
          <p:cNvPr id="22" name="m-rule-1"/>
          <p:cNvSpPr/>
          <p:nvPr/>
        </p:nvSpPr>
        <p:spPr>
          <a:xfrm>
            <a:off x="9966960" y="3529584"/>
            <a:ext cx="3657600" cy="9144"/>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m-body-1"/>
          <p:cNvSpPr txBox="1"/>
          <p:nvPr/>
        </p:nvSpPr>
        <p:spPr>
          <a:xfrm>
            <a:off x="9966960" y="3639312"/>
            <a:ext cx="3657600" cy="1737360"/>
          </a:xfrm>
          <a:prstGeom prst="rect">
            <a:avLst/>
          </a:prstGeom>
          <a:noFill/>
        </p:spPr>
        <p:txBody>
          <a:bodyPr wrap="square" lIns="0" tIns="0" rIns="0" bIns="0" anchor="t"/>
          <a:lstStyle/>
          <a:p>
            <a:pPr algn="l">
              <a:lnSpc>
                <a:spcPct val="118000"/>
              </a:lnSpc>
              <a:spcAft>
                <a:spcPts val="0"/>
              </a:spcAft>
            </a:pPr>
            <a:r>
              <a:rPr sz="1400" b="0">
                <a:solidFill>
                  <a:srgbClr val="333333"/>
                </a:solidFill>
                <a:latin typeface="Arial"/>
                <a:ea typeface="楷体"/>
              </a:rPr>
              <a:t>1H26 revenue +88%; 587Ah cuts cost 42%, 27.1% share; integration mix 1/3→2/3 expands gross-profit headroom (p. 37)</a:t>
            </a:r>
          </a:p>
        </p:txBody>
      </p:sp>
      <p:sp>
        <p:nvSpPr>
          <p:cNvPr id="24" name="m-cell-2"/>
          <p:cNvSpPr/>
          <p:nvPr/>
        </p:nvSpPr>
        <p:spPr>
          <a:xfrm>
            <a:off x="804672" y="5742432"/>
            <a:ext cx="6400800" cy="3145536"/>
          </a:xfrm>
          <a:prstGeom prst="rect">
            <a:avLst/>
          </a:prstGeom>
          <a:solidFill>
            <a:srgbClr val="FFFFFF"/>
          </a:solidFill>
          <a:ln w="12700">
            <a:solidFill>
              <a:srgbClr val="CCCCC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5" name="m-img-2" descr="trim-c4-swap.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05840" y="6016752"/>
            <a:ext cx="2103120" cy="1402080"/>
          </a:xfrm>
          <a:prstGeom prst="rect">
            <a:avLst/>
          </a:prstGeom>
        </p:spPr>
      </p:pic>
      <p:sp>
        <p:nvSpPr>
          <p:cNvPr id="26" name="m-name-2"/>
          <p:cNvSpPr txBox="1"/>
          <p:nvPr/>
        </p:nvSpPr>
        <p:spPr>
          <a:xfrm>
            <a:off x="3291840" y="5980176"/>
            <a:ext cx="3657600" cy="292608"/>
          </a:xfrm>
          <a:prstGeom prst="rect">
            <a:avLst/>
          </a:prstGeom>
          <a:noFill/>
        </p:spPr>
        <p:txBody>
          <a:bodyPr wrap="square" lIns="0" tIns="0" rIns="0" bIns="0" anchor="t"/>
          <a:lstStyle/>
          <a:p>
            <a:pPr algn="l">
              <a:spcAft>
                <a:spcPts val="0"/>
              </a:spcAft>
            </a:pPr>
            <a:r>
              <a:rPr sz="1800" b="1">
                <a:solidFill>
                  <a:srgbClr val="051C2C"/>
                </a:solidFill>
                <a:latin typeface="Arial"/>
                <a:ea typeface="楷体"/>
              </a:rPr>
              <a:t>Swapping new scenario</a:t>
            </a:r>
          </a:p>
        </p:txBody>
      </p:sp>
      <p:sp>
        <p:nvSpPr>
          <p:cNvPr id="27" name="m-stat-2"/>
          <p:cNvSpPr txBox="1"/>
          <p:nvPr/>
        </p:nvSpPr>
        <p:spPr>
          <a:xfrm>
            <a:off x="3291840" y="6345936"/>
            <a:ext cx="3657600" cy="365760"/>
          </a:xfrm>
          <a:prstGeom prst="rect">
            <a:avLst/>
          </a:prstGeom>
          <a:noFill/>
        </p:spPr>
        <p:txBody>
          <a:bodyPr wrap="square" lIns="0" tIns="0" rIns="0" bIns="0" anchor="t"/>
          <a:lstStyle/>
          <a:p>
            <a:pPr algn="l">
              <a:spcAft>
                <a:spcPts val="0"/>
              </a:spcAft>
            </a:pPr>
            <a:r>
              <a:rPr sz="2400" b="1">
                <a:solidFill>
                  <a:srgbClr val="051C2C"/>
                </a:solidFill>
                <a:latin typeface="Georgia"/>
                <a:ea typeface="楷体"/>
              </a:rPr>
              <a:t>2,500+ stations (Oct)</a:t>
            </a:r>
          </a:p>
        </p:txBody>
      </p:sp>
      <p:sp>
        <p:nvSpPr>
          <p:cNvPr id="28" name="m-rule-2"/>
          <p:cNvSpPr/>
          <p:nvPr/>
        </p:nvSpPr>
        <p:spPr>
          <a:xfrm>
            <a:off x="3291840" y="6876288"/>
            <a:ext cx="3657600" cy="9144"/>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m-body-2"/>
          <p:cNvSpPr txBox="1"/>
          <p:nvPr/>
        </p:nvSpPr>
        <p:spPr>
          <a:xfrm>
            <a:off x="3291840" y="6986016"/>
            <a:ext cx="3657600" cy="1737360"/>
          </a:xfrm>
          <a:prstGeom prst="rect">
            <a:avLst/>
          </a:prstGeom>
          <a:noFill/>
        </p:spPr>
        <p:txBody>
          <a:bodyPr wrap="square" lIns="0" tIns="0" rIns="0" bIns="0" anchor="t"/>
          <a:lstStyle/>
          <a:p>
            <a:pPr algn="l">
              <a:lnSpc>
                <a:spcPct val="118000"/>
              </a:lnSpc>
              <a:spcAft>
                <a:spcPts val="0"/>
              </a:spcAft>
            </a:pPr>
            <a:r>
              <a:rPr sz="1400" b="0">
                <a:solidFill>
                  <a:srgbClr val="333333"/>
                </a:solidFill>
                <a:latin typeface="Arial"/>
                <a:ea typeface="楷体"/>
              </a:rPr>
              <a:t>100 swaps/day per station gives 5.5% IRR, battery bank 10–15%; On the Oct 20 earnings call, the company reported over 2,500 stations and guided to over 3,000 by year-end (p. 38)</a:t>
            </a:r>
          </a:p>
        </p:txBody>
      </p:sp>
      <p:sp>
        <p:nvSpPr>
          <p:cNvPr id="30" name="m-cell-3"/>
          <p:cNvSpPr/>
          <p:nvPr/>
        </p:nvSpPr>
        <p:spPr>
          <a:xfrm>
            <a:off x="7479792" y="5742432"/>
            <a:ext cx="6400800" cy="3145536"/>
          </a:xfrm>
          <a:prstGeom prst="rect">
            <a:avLst/>
          </a:prstGeom>
          <a:solidFill>
            <a:srgbClr val="FFFFFF"/>
          </a:solidFill>
          <a:ln w="12700">
            <a:solidFill>
              <a:srgbClr val="CCCCC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1" name="m-img-3" descr="trim-c2-refinery.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80960" y="6016752"/>
            <a:ext cx="2103120" cy="1402080"/>
          </a:xfrm>
          <a:prstGeom prst="rect">
            <a:avLst/>
          </a:prstGeom>
        </p:spPr>
      </p:pic>
      <p:sp>
        <p:nvSpPr>
          <p:cNvPr id="32" name="m-name-3"/>
          <p:cNvSpPr txBox="1"/>
          <p:nvPr/>
        </p:nvSpPr>
        <p:spPr>
          <a:xfrm>
            <a:off x="9966960" y="5980176"/>
            <a:ext cx="3657600" cy="292608"/>
          </a:xfrm>
          <a:prstGeom prst="rect">
            <a:avLst/>
          </a:prstGeom>
          <a:noFill/>
        </p:spPr>
        <p:txBody>
          <a:bodyPr wrap="square" lIns="0" tIns="0" rIns="0" bIns="0" anchor="t"/>
          <a:lstStyle/>
          <a:p>
            <a:pPr algn="l">
              <a:spcAft>
                <a:spcPts val="0"/>
              </a:spcAft>
            </a:pPr>
            <a:r>
              <a:rPr sz="1800" b="1">
                <a:solidFill>
                  <a:srgbClr val="051C2C"/>
                </a:solidFill>
                <a:latin typeface="Arial"/>
                <a:ea typeface="楷体"/>
              </a:rPr>
              <a:t>Materials &amp; recycling</a:t>
            </a:r>
          </a:p>
        </p:txBody>
      </p:sp>
      <p:sp>
        <p:nvSpPr>
          <p:cNvPr id="33" name="m-stat-3"/>
          <p:cNvSpPr txBox="1"/>
          <p:nvPr/>
        </p:nvSpPr>
        <p:spPr>
          <a:xfrm>
            <a:off x="9966960" y="6345936"/>
            <a:ext cx="3657600" cy="365760"/>
          </a:xfrm>
          <a:prstGeom prst="rect">
            <a:avLst/>
          </a:prstGeom>
          <a:noFill/>
        </p:spPr>
        <p:txBody>
          <a:bodyPr wrap="square" lIns="0" tIns="0" rIns="0" bIns="0" anchor="t"/>
          <a:lstStyle/>
          <a:p>
            <a:pPr algn="l">
              <a:spcAft>
                <a:spcPts val="0"/>
              </a:spcAft>
            </a:pPr>
            <a:r>
              <a:rPr sz="2400" b="1">
                <a:solidFill>
                  <a:srgbClr val="051C2C"/>
                </a:solidFill>
                <a:latin typeface="Georgia"/>
                <a:ea typeface="楷体"/>
              </a:rPr>
              <a:t>Cyclical + closed loop</a:t>
            </a:r>
          </a:p>
        </p:txBody>
      </p:sp>
      <p:sp>
        <p:nvSpPr>
          <p:cNvPr id="34" name="m-rule-3"/>
          <p:cNvSpPr/>
          <p:nvPr/>
        </p:nvSpPr>
        <p:spPr>
          <a:xfrm>
            <a:off x="9966960" y="6876288"/>
            <a:ext cx="3657600" cy="9144"/>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m-body-3"/>
          <p:cNvSpPr txBox="1"/>
          <p:nvPr/>
        </p:nvSpPr>
        <p:spPr>
          <a:xfrm>
            <a:off x="9966960" y="6986016"/>
            <a:ext cx="3657600" cy="1737360"/>
          </a:xfrm>
          <a:prstGeom prst="rect">
            <a:avLst/>
          </a:prstGeom>
          <a:noFill/>
        </p:spPr>
        <p:txBody>
          <a:bodyPr wrap="square" lIns="0" tIns="0" rIns="0" bIns="0" anchor="t"/>
          <a:lstStyle/>
          <a:p>
            <a:pPr algn="l">
              <a:lnSpc>
                <a:spcPct val="118000"/>
              </a:lnSpc>
              <a:spcAft>
                <a:spcPts val="0"/>
              </a:spcAft>
            </a:pPr>
            <a:r>
              <a:rPr sz="1400" b="0">
                <a:solidFill>
                  <a:srgbClr val="333333"/>
                </a:solidFill>
                <a:latin typeface="Arial"/>
                <a:ea typeface="楷体"/>
              </a:rPr>
              <a:t>Ni/Co/Li recycling → materials re-supply (Brunp); segment GPM swings with lithium prices, smoothing the cost cycle (p. 35)</a:t>
            </a:r>
          </a:p>
        </p:txBody>
      </p:sp>
      <p:sp>
        <p:nvSpPr>
          <p:cNvPr id="36" name="panel"/>
          <p:cNvSpPr/>
          <p:nvPr/>
        </p:nvSpPr>
        <p:spPr>
          <a:xfrm>
            <a:off x="14282928" y="1883664"/>
            <a:ext cx="3200400" cy="7159752"/>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panel-kicker"/>
          <p:cNvSpPr txBox="1"/>
          <p:nvPr/>
        </p:nvSpPr>
        <p:spPr>
          <a:xfrm>
            <a:off x="14520672" y="2048256"/>
            <a:ext cx="2779776" cy="192024"/>
          </a:xfrm>
          <a:prstGeom prst="rect">
            <a:avLst/>
          </a:prstGeom>
          <a:noFill/>
        </p:spPr>
        <p:txBody>
          <a:bodyPr wrap="square" lIns="0" tIns="0" rIns="0" bIns="0" anchor="t"/>
          <a:lstStyle/>
          <a:p>
            <a:pPr algn="l">
              <a:spcAft>
                <a:spcPts val="0"/>
              </a:spcAft>
            </a:pPr>
            <a:r>
              <a:rPr sz="1400" b="0">
                <a:solidFill>
                  <a:srgbClr val="666666"/>
                </a:solidFill>
                <a:latin typeface="Arial"/>
                <a:ea typeface="楷体"/>
              </a:rPr>
              <a:t>KEY TAKEAWAYS</a:t>
            </a:r>
          </a:p>
        </p:txBody>
      </p:sp>
      <p:sp>
        <p:nvSpPr>
          <p:cNvPr id="38" name="panel-rule-top"/>
          <p:cNvSpPr/>
          <p:nvPr/>
        </p:nvSpPr>
        <p:spPr>
          <a:xfrm>
            <a:off x="14493240" y="2350008"/>
            <a:ext cx="2779776" cy="10972"/>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panel-item-1"/>
          <p:cNvSpPr txBox="1"/>
          <p:nvPr/>
        </p:nvSpPr>
        <p:spPr>
          <a:xfrm>
            <a:off x="14493240" y="2843784"/>
            <a:ext cx="2779776" cy="1655064"/>
          </a:xfrm>
          <a:prstGeom prst="rect">
            <a:avLst/>
          </a:prstGeom>
          <a:noFill/>
        </p:spPr>
        <p:txBody>
          <a:bodyPr wrap="square" lIns="0" tIns="0" rIns="0" bIns="0" anchor="t"/>
          <a:lstStyle/>
          <a:p>
            <a:pPr algn="l">
              <a:lnSpc>
                <a:spcPct val="112000"/>
              </a:lnSpc>
              <a:spcAft>
                <a:spcPts val="200"/>
              </a:spcAft>
            </a:pPr>
            <a:r>
              <a:rPr sz="1400" b="0">
                <a:solidFill>
                  <a:srgbClr val="051C2C"/>
                </a:solidFill>
                <a:latin typeface="Arial"/>
                <a:ea typeface="楷体"/>
              </a:rPr>
              <a:t>• </a:t>
            </a:r>
            <a:r>
              <a:rPr sz="1600" b="1">
                <a:solidFill>
                  <a:srgbClr val="051C2C"/>
                </a:solidFill>
                <a:latin typeface="Arial"/>
                <a:ea typeface="楷体"/>
              </a:rPr>
              <a:t>EV battery is the profit base</a:t>
            </a:r>
            <a:r>
              <a:rPr sz="1400" baseline="30000">
                <a:solidFill>
                  <a:srgbClr val="051C2C"/>
                </a:solidFill>
                <a:latin typeface="Arial"/>
                <a:ea typeface="楷体"/>
              </a:rPr>
              <a:t>1</a:t>
            </a:r>
          </a:p>
          <a:p>
            <a:pPr algn="l">
              <a:lnSpc>
                <a:spcPct val="112000"/>
              </a:lnSpc>
              <a:spcAft>
                <a:spcPts val="200"/>
              </a:spcAft>
            </a:pPr>
            <a:r>
              <a:rPr sz="1400" b="0">
                <a:solidFill>
                  <a:srgbClr val="333333"/>
                </a:solidFill>
                <a:latin typeface="Arial"/>
                <a:ea typeface="楷体"/>
              </a:rPr>
              <a:t>541GWh (+42%) × RMB0.07/Wh unit net profit ≈ 2.8x the tier-2s; share and premium wallet defend volume and price (pp. 26, 41)</a:t>
            </a:r>
          </a:p>
        </p:txBody>
      </p:sp>
      <p:sp>
        <p:nvSpPr>
          <p:cNvPr id="40" name="panel-sep-1"/>
          <p:cNvSpPr/>
          <p:nvPr/>
        </p:nvSpPr>
        <p:spPr>
          <a:xfrm>
            <a:off x="14493240" y="4626864"/>
            <a:ext cx="2779776" cy="7315"/>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panel-item-2"/>
          <p:cNvSpPr txBox="1"/>
          <p:nvPr/>
        </p:nvSpPr>
        <p:spPr>
          <a:xfrm>
            <a:off x="14493240" y="4764024"/>
            <a:ext cx="2779776" cy="1655064"/>
          </a:xfrm>
          <a:prstGeom prst="rect">
            <a:avLst/>
          </a:prstGeom>
          <a:noFill/>
        </p:spPr>
        <p:txBody>
          <a:bodyPr wrap="square" lIns="0" tIns="0" rIns="0" bIns="0" anchor="t"/>
          <a:lstStyle/>
          <a:p>
            <a:pPr algn="l">
              <a:lnSpc>
                <a:spcPct val="112000"/>
              </a:lnSpc>
              <a:spcAft>
                <a:spcPts val="200"/>
              </a:spcAft>
            </a:pPr>
            <a:r>
              <a:rPr sz="1400" b="0">
                <a:solidFill>
                  <a:srgbClr val="051C2C"/>
                </a:solidFill>
                <a:latin typeface="Arial"/>
                <a:ea typeface="楷体"/>
              </a:rPr>
              <a:t>• </a:t>
            </a:r>
            <a:r>
              <a:rPr sz="1600" b="1">
                <a:solidFill>
                  <a:srgbClr val="051C2C"/>
                </a:solidFill>
                <a:latin typeface="Arial"/>
                <a:ea typeface="楷体"/>
              </a:rPr>
              <a:t>ESS is the second curve</a:t>
            </a:r>
            <a:r>
              <a:rPr sz="1400" baseline="30000">
                <a:solidFill>
                  <a:srgbClr val="051C2C"/>
                </a:solidFill>
                <a:latin typeface="Arial"/>
                <a:ea typeface="楷体"/>
              </a:rPr>
              <a:t>2</a:t>
            </a:r>
          </a:p>
          <a:p>
            <a:pPr algn="l">
              <a:lnSpc>
                <a:spcPct val="112000"/>
              </a:lnSpc>
              <a:spcAft>
                <a:spcPts val="200"/>
              </a:spcAft>
            </a:pPr>
            <a:r>
              <a:rPr sz="1400" b="0">
                <a:solidFill>
                  <a:srgbClr val="333333"/>
                </a:solidFill>
                <a:latin typeface="Arial"/>
                <a:ea typeface="楷体"/>
              </a:rPr>
              <a:t>1H26 revenue +88%, ESS ~1/4 of 3Q26 sales volume; GPM 23.96% above EV battery's 20.63%; Goldman Sachs sees integration mix 1/3→2/3 (p. 37)</a:t>
            </a:r>
          </a:p>
        </p:txBody>
      </p:sp>
      <p:sp>
        <p:nvSpPr>
          <p:cNvPr id="42" name="panel-sep-2"/>
          <p:cNvSpPr/>
          <p:nvPr/>
        </p:nvSpPr>
        <p:spPr>
          <a:xfrm>
            <a:off x="14493240" y="6547104"/>
            <a:ext cx="2779776" cy="7315"/>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panel-item-3"/>
          <p:cNvSpPr txBox="1"/>
          <p:nvPr/>
        </p:nvSpPr>
        <p:spPr>
          <a:xfrm>
            <a:off x="14493240" y="6684264"/>
            <a:ext cx="2779776" cy="1655064"/>
          </a:xfrm>
          <a:prstGeom prst="rect">
            <a:avLst/>
          </a:prstGeom>
          <a:noFill/>
        </p:spPr>
        <p:txBody>
          <a:bodyPr wrap="square" lIns="0" tIns="0" rIns="0" bIns="0" anchor="t"/>
          <a:lstStyle/>
          <a:p>
            <a:pPr algn="l">
              <a:lnSpc>
                <a:spcPct val="112000"/>
              </a:lnSpc>
              <a:spcAft>
                <a:spcPts val="200"/>
              </a:spcAft>
            </a:pPr>
            <a:r>
              <a:rPr sz="1400" b="0">
                <a:solidFill>
                  <a:srgbClr val="051C2C"/>
                </a:solidFill>
                <a:latin typeface="Arial"/>
                <a:ea typeface="楷体"/>
              </a:rPr>
              <a:t>• </a:t>
            </a:r>
            <a:r>
              <a:rPr sz="1600" b="1">
                <a:solidFill>
                  <a:srgbClr val="051C2C"/>
                </a:solidFill>
                <a:latin typeface="Arial"/>
                <a:ea typeface="楷体"/>
              </a:rPr>
              <a:t>Two options not in the base case</a:t>
            </a:r>
            <a:r>
              <a:rPr sz="1400" baseline="30000">
                <a:solidFill>
                  <a:srgbClr val="051C2C"/>
                </a:solidFill>
                <a:latin typeface="Arial"/>
                <a:ea typeface="楷体"/>
              </a:rPr>
              <a:t>3</a:t>
            </a:r>
          </a:p>
          <a:p>
            <a:pPr algn="l">
              <a:lnSpc>
                <a:spcPct val="112000"/>
              </a:lnSpc>
              <a:spcAft>
                <a:spcPts val="200"/>
              </a:spcAft>
            </a:pPr>
            <a:r>
              <a:rPr sz="1400" b="0">
                <a:solidFill>
                  <a:srgbClr val="333333"/>
                </a:solidFill>
                <a:latin typeface="Arial"/>
                <a:ea typeface="楷体"/>
              </a:rPr>
              <a:t>3,000 swap stations and sodium-ion mass production in 4Q26 are the year-end checkpoints; the recycling loop internalizes material costs again (pp. 38, 35)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05 Company Deep Dive › Recognition Calibers &amp; Mechanism</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ESS revenue recognition lags 6–9 months: part of the installations–revenue gap is recognition timing; demand change still needs production schedules and grid connections</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EV battery is recognized in-quarter; ESS revenue at grid connection (cell sales on delivery) — the scissors gap is caliber and lag</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chain-title"/>
          <p:cNvSpPr txBox="1"/>
          <p:nvPr/>
        </p:nvSpPr>
        <p:spPr>
          <a:xfrm>
            <a:off x="825500" y="1943100"/>
            <a:ext cx="6096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The pass-through chain from framework to revenue recognition</a:t>
            </a:r>
            <a:r>
              <a:rPr lang="en-US" sz="1800" b="1" baseline="30000" noProof="1">
                <a:solidFill>
                  <a:srgbClr val="051C2C"/>
                </a:solidFill>
                <a:latin typeface="Arial"/>
                <a:ea typeface="楷体"/>
              </a:rPr>
              <a:t>1</a:t>
            </a:r>
            <a:endParaRPr lang="en-US" sz="1800" noProof="1"/>
          </a:p>
        </p:txBody>
      </p:sp>
      <p:sp>
        <p:nvSpPr>
          <p:cNvPr id="7" name="chain-rule"/>
          <p:cNvSpPr/>
          <p:nvPr/>
        </p:nvSpPr>
        <p:spPr>
          <a:xfrm>
            <a:off x="800100" y="2247900"/>
            <a:ext cx="7302500" cy="10160"/>
          </a:xfrm>
          <a:prstGeom prst="rect">
            <a:avLst/>
          </a:prstGeom>
          <a:solidFill>
            <a:srgbClr val="000000"/>
          </a:solidFill>
          <a:ln>
            <a:noFill/>
          </a:ln>
        </p:spPr>
        <p:txBody>
          <a:bodyPr/>
          <a:lstStyle/>
          <a:p>
            <a:endParaRPr lang="zh-CN" altLang="en-US"/>
          </a:p>
        </p:txBody>
      </p:sp>
      <p:sp>
        <p:nvSpPr>
          <p:cNvPr id="8" name="chain-s1-marker"/>
          <p:cNvSpPr/>
          <p:nvPr/>
        </p:nvSpPr>
        <p:spPr>
          <a:xfrm>
            <a:off x="800100" y="2616200"/>
            <a:ext cx="304800" cy="304800"/>
          </a:xfrm>
          <a:prstGeom prst="ellipse">
            <a:avLst/>
          </a:prstGeom>
          <a:solidFill>
            <a:srgbClr val="051C2C"/>
          </a:solidFill>
          <a:ln>
            <a:noFill/>
          </a:ln>
        </p:spPr>
        <p:txBody>
          <a:bodyPr/>
          <a:lstStyle/>
          <a:p>
            <a:endParaRPr lang="zh-CN" altLang="en-US"/>
          </a:p>
        </p:txBody>
      </p:sp>
      <p:sp>
        <p:nvSpPr>
          <p:cNvPr id="9" name="chain-s1-num"/>
          <p:cNvSpPr txBox="1"/>
          <p:nvPr/>
        </p:nvSpPr>
        <p:spPr>
          <a:xfrm>
            <a:off x="800100" y="2616200"/>
            <a:ext cx="304800" cy="304800"/>
          </a:xfrm>
          <a:prstGeom prst="rect">
            <a:avLst/>
          </a:prstGeom>
          <a:noFill/>
          <a:ln>
            <a:noFill/>
          </a:ln>
        </p:spPr>
        <p:txBody>
          <a:bodyPr wrap="none" lIns="0" tIns="0" rIns="0" bIns="0" rtlCol="0" anchor="ctr"/>
          <a:lstStyle/>
          <a:p>
            <a:pPr algn="ctr">
              <a:lnSpc>
                <a:spcPts val="1742"/>
              </a:lnSpc>
            </a:pPr>
            <a:r>
              <a:rPr lang="en-US" sz="1200" b="1" noProof="1">
                <a:solidFill>
                  <a:srgbClr val="FFFFFF"/>
                </a:solidFill>
                <a:latin typeface="Arial"/>
                <a:ea typeface="楷体"/>
              </a:rPr>
              <a:t>1</a:t>
            </a:r>
            <a:endParaRPr lang="en-US" sz="1200" noProof="1"/>
          </a:p>
        </p:txBody>
      </p:sp>
      <p:sp>
        <p:nvSpPr>
          <p:cNvPr id="10" name="chain-s1-text"/>
          <p:cNvSpPr txBox="1"/>
          <p:nvPr/>
        </p:nvSpPr>
        <p:spPr>
          <a:xfrm>
            <a:off x="1892300" y="2590800"/>
            <a:ext cx="6197600" cy="1422400"/>
          </a:xfrm>
          <a:prstGeom prst="rect">
            <a:avLst/>
          </a:prstGeom>
          <a:noFill/>
          <a:ln>
            <a:noFill/>
          </a:ln>
        </p:spPr>
        <p:txBody>
          <a:bodyPr wrap="square" lIns="0" tIns="0" rIns="0" bIns="0" rtlCol="0" anchor="t"/>
          <a:lstStyle/>
          <a:p>
            <a:pPr>
              <a:lnSpc>
                <a:spcPts val="2118"/>
              </a:lnSpc>
            </a:pPr>
            <a:r>
              <a:rPr lang="en-US" altLang="zh-CN" sz="1600" b="1" noProof="1">
                <a:solidFill>
                  <a:srgbClr val="051C2C"/>
                </a:solidFill>
                <a:latin typeface="Arial"/>
                <a:ea typeface="楷体"/>
              </a:rPr>
              <a:t>Annual frameworks + long-term contracts lock volumes.</a:t>
            </a:r>
          </a:p>
          <a:p>
            <a:pPr>
              <a:lnSpc>
                <a:spcPts val="2118"/>
              </a:lnSpc>
            </a:pPr>
            <a:r>
              <a:rPr lang="en-US" altLang="zh-CN" sz="1600" noProof="1">
                <a:solidFill>
                  <a:srgbClr val="333333"/>
                </a:solidFill>
                <a:latin typeface="Arial"/>
                <a:ea typeface="楷体"/>
              </a:rPr>
              <a:t>EV battery OEM sales fix volume and price annually; lithium carbonate costs pass through in 1–2 quarters</a:t>
            </a:r>
            <a:endParaRPr lang="en-US" altLang="zh-CN" sz="1600" noProof="1"/>
          </a:p>
        </p:txBody>
      </p:sp>
      <p:sp>
        <p:nvSpPr>
          <p:cNvPr id="11" name="chain-sep-1"/>
          <p:cNvSpPr/>
          <p:nvPr/>
        </p:nvSpPr>
        <p:spPr>
          <a:xfrm>
            <a:off x="800100" y="3920807"/>
            <a:ext cx="7302500" cy="10160"/>
          </a:xfrm>
          <a:prstGeom prst="rect">
            <a:avLst/>
          </a:prstGeom>
          <a:solidFill>
            <a:srgbClr val="CCCCCC"/>
          </a:solidFill>
          <a:ln>
            <a:noFill/>
          </a:ln>
        </p:spPr>
        <p:txBody>
          <a:bodyPr/>
          <a:lstStyle/>
          <a:p>
            <a:endParaRPr lang="zh-CN" altLang="en-US"/>
          </a:p>
        </p:txBody>
      </p:sp>
      <p:sp>
        <p:nvSpPr>
          <p:cNvPr id="12" name="chain-s2-marker"/>
          <p:cNvSpPr/>
          <p:nvPr/>
        </p:nvSpPr>
        <p:spPr>
          <a:xfrm>
            <a:off x="800100" y="4191000"/>
            <a:ext cx="304800" cy="304800"/>
          </a:xfrm>
          <a:prstGeom prst="ellipse">
            <a:avLst/>
          </a:prstGeom>
          <a:solidFill>
            <a:srgbClr val="051C2C"/>
          </a:solidFill>
          <a:ln>
            <a:noFill/>
          </a:ln>
        </p:spPr>
        <p:txBody>
          <a:bodyPr/>
          <a:lstStyle/>
          <a:p>
            <a:endParaRPr lang="zh-CN" altLang="en-US"/>
          </a:p>
        </p:txBody>
      </p:sp>
      <p:sp>
        <p:nvSpPr>
          <p:cNvPr id="13" name="chain-s2-num"/>
          <p:cNvSpPr txBox="1"/>
          <p:nvPr/>
        </p:nvSpPr>
        <p:spPr>
          <a:xfrm>
            <a:off x="800100" y="4191000"/>
            <a:ext cx="304800" cy="304800"/>
          </a:xfrm>
          <a:prstGeom prst="rect">
            <a:avLst/>
          </a:prstGeom>
          <a:noFill/>
          <a:ln>
            <a:noFill/>
          </a:ln>
        </p:spPr>
        <p:txBody>
          <a:bodyPr wrap="none" lIns="0" tIns="0" rIns="0" bIns="0" rtlCol="0" anchor="ctr"/>
          <a:lstStyle/>
          <a:p>
            <a:pPr algn="ctr">
              <a:lnSpc>
                <a:spcPts val="1742"/>
              </a:lnSpc>
            </a:pPr>
            <a:r>
              <a:rPr lang="en-US" sz="1200" b="1" noProof="1">
                <a:solidFill>
                  <a:srgbClr val="FFFFFF"/>
                </a:solidFill>
                <a:latin typeface="Arial"/>
                <a:ea typeface="楷体"/>
              </a:rPr>
              <a:t>2</a:t>
            </a:r>
            <a:endParaRPr lang="en-US" sz="1200" noProof="1"/>
          </a:p>
        </p:txBody>
      </p:sp>
      <p:sp>
        <p:nvSpPr>
          <p:cNvPr id="14" name="chain-s2-text"/>
          <p:cNvSpPr txBox="1"/>
          <p:nvPr/>
        </p:nvSpPr>
        <p:spPr>
          <a:xfrm>
            <a:off x="1892300" y="4165600"/>
            <a:ext cx="6197600" cy="1422400"/>
          </a:xfrm>
          <a:prstGeom prst="rect">
            <a:avLst/>
          </a:prstGeom>
          <a:noFill/>
          <a:ln>
            <a:noFill/>
          </a:ln>
        </p:spPr>
        <p:txBody>
          <a:bodyPr wrap="square" lIns="0" tIns="0" rIns="0" bIns="0" rtlCol="0" anchor="t"/>
          <a:lstStyle/>
          <a:p>
            <a:pPr>
              <a:lnSpc>
                <a:spcPts val="2118"/>
              </a:lnSpc>
            </a:pPr>
            <a:r>
              <a:rPr lang="en-US" altLang="zh-CN" sz="1600" b="1" noProof="1">
                <a:solidFill>
                  <a:srgbClr val="051C2C"/>
                </a:solidFill>
                <a:latin typeface="Arial"/>
                <a:ea typeface="楷体"/>
              </a:rPr>
              <a:t>Monthly production schedules hit records.</a:t>
            </a:r>
          </a:p>
          <a:p>
            <a:pPr>
              <a:lnSpc>
                <a:spcPts val="2118"/>
              </a:lnSpc>
            </a:pPr>
            <a:r>
              <a:rPr lang="en-US" altLang="zh-CN" sz="1600" noProof="1">
                <a:solidFill>
                  <a:srgbClr val="333333"/>
                </a:solidFill>
                <a:latin typeface="Arial"/>
                <a:ea typeface="楷体"/>
              </a:rPr>
              <a:t>August schedule hit a record 311.85GWh (partly pre-tax-reform rush); September 211.3GWh (+6.3% MoM); October top-6 at 214.6GWh (+57% YoY), but top-5 only +1% MoM</a:t>
            </a:r>
            <a:endParaRPr lang="en-US" altLang="zh-CN" sz="1600" noProof="1"/>
          </a:p>
        </p:txBody>
      </p:sp>
      <p:sp>
        <p:nvSpPr>
          <p:cNvPr id="15" name="chain-sep-2"/>
          <p:cNvSpPr/>
          <p:nvPr/>
        </p:nvSpPr>
        <p:spPr>
          <a:xfrm>
            <a:off x="800100" y="5539105"/>
            <a:ext cx="7302500" cy="10160"/>
          </a:xfrm>
          <a:prstGeom prst="rect">
            <a:avLst/>
          </a:prstGeom>
          <a:solidFill>
            <a:srgbClr val="CCCCCC"/>
          </a:solidFill>
          <a:ln>
            <a:noFill/>
          </a:ln>
        </p:spPr>
        <p:txBody>
          <a:bodyPr/>
          <a:lstStyle/>
          <a:p>
            <a:endParaRPr lang="zh-CN" altLang="en-US"/>
          </a:p>
        </p:txBody>
      </p:sp>
      <p:sp>
        <p:nvSpPr>
          <p:cNvPr id="16" name="chain-s3-marker"/>
          <p:cNvSpPr/>
          <p:nvPr/>
        </p:nvSpPr>
        <p:spPr>
          <a:xfrm>
            <a:off x="800100" y="5765800"/>
            <a:ext cx="304800" cy="304800"/>
          </a:xfrm>
          <a:prstGeom prst="ellipse">
            <a:avLst/>
          </a:prstGeom>
          <a:solidFill>
            <a:srgbClr val="051C2C"/>
          </a:solidFill>
          <a:ln>
            <a:noFill/>
          </a:ln>
        </p:spPr>
        <p:txBody>
          <a:bodyPr/>
          <a:lstStyle/>
          <a:p>
            <a:endParaRPr lang="zh-CN" altLang="en-US"/>
          </a:p>
        </p:txBody>
      </p:sp>
      <p:sp>
        <p:nvSpPr>
          <p:cNvPr id="17" name="chain-s3-num"/>
          <p:cNvSpPr txBox="1"/>
          <p:nvPr/>
        </p:nvSpPr>
        <p:spPr>
          <a:xfrm>
            <a:off x="800100" y="5765800"/>
            <a:ext cx="304800" cy="304800"/>
          </a:xfrm>
          <a:prstGeom prst="rect">
            <a:avLst/>
          </a:prstGeom>
          <a:noFill/>
          <a:ln>
            <a:noFill/>
          </a:ln>
        </p:spPr>
        <p:txBody>
          <a:bodyPr wrap="none" lIns="0" tIns="0" rIns="0" bIns="0" rtlCol="0" anchor="ctr"/>
          <a:lstStyle/>
          <a:p>
            <a:pPr algn="ctr">
              <a:lnSpc>
                <a:spcPts val="1742"/>
              </a:lnSpc>
            </a:pPr>
            <a:r>
              <a:rPr lang="en-US" sz="1200" b="1" noProof="1">
                <a:solidFill>
                  <a:srgbClr val="FFFFFF"/>
                </a:solidFill>
                <a:latin typeface="Arial"/>
                <a:ea typeface="楷体"/>
              </a:rPr>
              <a:t>3</a:t>
            </a:r>
            <a:endParaRPr lang="en-US" sz="1200" noProof="1"/>
          </a:p>
        </p:txBody>
      </p:sp>
      <p:sp>
        <p:nvSpPr>
          <p:cNvPr id="18" name="chain-s3-text"/>
          <p:cNvSpPr txBox="1"/>
          <p:nvPr/>
        </p:nvSpPr>
        <p:spPr>
          <a:xfrm>
            <a:off x="1892300" y="5740400"/>
            <a:ext cx="6197600" cy="1422400"/>
          </a:xfrm>
          <a:prstGeom prst="rect">
            <a:avLst/>
          </a:prstGeom>
          <a:noFill/>
          <a:ln>
            <a:noFill/>
          </a:ln>
        </p:spPr>
        <p:txBody>
          <a:bodyPr wrap="square" lIns="0" tIns="0" rIns="0" bIns="0" rtlCol="0" anchor="t"/>
          <a:lstStyle/>
          <a:p>
            <a:pPr>
              <a:lnSpc>
                <a:spcPts val="2118"/>
              </a:lnSpc>
            </a:pPr>
            <a:r>
              <a:rPr lang="en-US" altLang="zh-CN" sz="1600" b="1" noProof="1">
                <a:solidFill>
                  <a:srgbClr val="051C2C"/>
                </a:solidFill>
                <a:latin typeface="Arial"/>
                <a:ea typeface="楷体"/>
              </a:rPr>
              <a:t>Shipment ≠ revenue; inventory is the evidence.</a:t>
            </a:r>
          </a:p>
          <a:p>
            <a:pPr>
              <a:lnSpc>
                <a:spcPts val="2118"/>
              </a:lnSpc>
            </a:pPr>
            <a:r>
              <a:rPr lang="en-US" altLang="zh-CN" sz="1600" noProof="1">
                <a:solidFill>
                  <a:srgbClr val="333333"/>
                </a:solidFill>
                <a:latin typeface="Arial"/>
                <a:ea typeface="楷体"/>
              </a:rPr>
              <a:t>End-1H26: finished goods RMB47.6bn (+111% YTD), goods shipped RMB40.5bn (in transit, unrecognized); end-3Q26: inventory RMB144.8bn (+53.2%, mainly goods shipped), contract liabilities RMB40.7bn (−17.4%)</a:t>
            </a:r>
            <a:r>
              <a:rPr lang="en-US" altLang="zh-CN" sz="1600" baseline="30000" noProof="1">
                <a:solidFill>
                  <a:srgbClr val="333333"/>
                </a:solidFill>
                <a:latin typeface="Arial"/>
                <a:ea typeface="楷体"/>
              </a:rPr>
              <a:t>3</a:t>
            </a:r>
            <a:endParaRPr lang="en-US" altLang="zh-CN" sz="1600" noProof="1"/>
          </a:p>
        </p:txBody>
      </p:sp>
      <p:sp>
        <p:nvSpPr>
          <p:cNvPr id="19" name="chain-sep-3"/>
          <p:cNvSpPr/>
          <p:nvPr/>
        </p:nvSpPr>
        <p:spPr>
          <a:xfrm>
            <a:off x="800100" y="7264400"/>
            <a:ext cx="7302500" cy="10160"/>
          </a:xfrm>
          <a:prstGeom prst="rect">
            <a:avLst/>
          </a:prstGeom>
          <a:solidFill>
            <a:srgbClr val="CCCCCC"/>
          </a:solidFill>
          <a:ln>
            <a:noFill/>
          </a:ln>
        </p:spPr>
        <p:txBody>
          <a:bodyPr/>
          <a:lstStyle/>
          <a:p>
            <a:endParaRPr lang="zh-CN" altLang="en-US"/>
          </a:p>
        </p:txBody>
      </p:sp>
      <p:sp>
        <p:nvSpPr>
          <p:cNvPr id="20" name="chain-s4-marker"/>
          <p:cNvSpPr/>
          <p:nvPr/>
        </p:nvSpPr>
        <p:spPr>
          <a:xfrm>
            <a:off x="800100" y="7461250"/>
            <a:ext cx="304800" cy="304800"/>
          </a:xfrm>
          <a:prstGeom prst="ellipse">
            <a:avLst/>
          </a:prstGeom>
          <a:solidFill>
            <a:srgbClr val="051C2C"/>
          </a:solidFill>
          <a:ln>
            <a:noFill/>
          </a:ln>
        </p:spPr>
        <p:txBody>
          <a:bodyPr/>
          <a:lstStyle/>
          <a:p>
            <a:endParaRPr lang="zh-CN" altLang="en-US"/>
          </a:p>
        </p:txBody>
      </p:sp>
      <p:sp>
        <p:nvSpPr>
          <p:cNvPr id="21" name="chain-s4-num"/>
          <p:cNvSpPr txBox="1"/>
          <p:nvPr/>
        </p:nvSpPr>
        <p:spPr>
          <a:xfrm>
            <a:off x="800100" y="7461250"/>
            <a:ext cx="304800" cy="304800"/>
          </a:xfrm>
          <a:prstGeom prst="rect">
            <a:avLst/>
          </a:prstGeom>
          <a:noFill/>
          <a:ln>
            <a:noFill/>
          </a:ln>
        </p:spPr>
        <p:txBody>
          <a:bodyPr wrap="none" lIns="0" tIns="0" rIns="0" bIns="0" rtlCol="0" anchor="ctr"/>
          <a:lstStyle/>
          <a:p>
            <a:pPr algn="ctr">
              <a:lnSpc>
                <a:spcPts val="1742"/>
              </a:lnSpc>
            </a:pPr>
            <a:r>
              <a:rPr lang="en-US" sz="1200" b="1" noProof="1">
                <a:solidFill>
                  <a:srgbClr val="FFFFFF"/>
                </a:solidFill>
                <a:latin typeface="Arial"/>
                <a:ea typeface="楷体"/>
              </a:rPr>
              <a:t>4</a:t>
            </a:r>
            <a:endParaRPr lang="en-US" sz="1200" noProof="1"/>
          </a:p>
        </p:txBody>
      </p:sp>
      <p:sp>
        <p:nvSpPr>
          <p:cNvPr id="22" name="chain-s4-text"/>
          <p:cNvSpPr txBox="1"/>
          <p:nvPr/>
        </p:nvSpPr>
        <p:spPr>
          <a:xfrm>
            <a:off x="1892300" y="7435850"/>
            <a:ext cx="6197600" cy="1422400"/>
          </a:xfrm>
          <a:prstGeom prst="rect">
            <a:avLst/>
          </a:prstGeom>
          <a:noFill/>
          <a:ln>
            <a:noFill/>
          </a:ln>
        </p:spPr>
        <p:txBody>
          <a:bodyPr wrap="square" lIns="0" tIns="0" rIns="0" bIns="0" rtlCol="0" anchor="t"/>
          <a:lstStyle/>
          <a:p>
            <a:pPr algn="l">
              <a:lnSpc>
                <a:spcPts val="2118"/>
              </a:lnSpc>
            </a:pPr>
            <a:r>
              <a:rPr lang="en-US" sz="1600" b="1" noProof="1">
                <a:solidFill>
                  <a:srgbClr val="051C2C"/>
                </a:solidFill>
                <a:latin typeface="Arial"/>
                <a:ea typeface="楷体"/>
              </a:rPr>
              <a:t>Recognition diverges between EV battery and ESS.</a:t>
            </a:r>
          </a:p>
          <a:p>
            <a:pPr algn="l">
              <a:lnSpc>
                <a:spcPts val="2118"/>
              </a:lnSpc>
            </a:pPr>
            <a:r>
              <a:rPr lang="en-US" sz="1600" noProof="1">
                <a:solidFill>
                  <a:srgbClr val="333333"/>
                </a:solidFill>
                <a:latin typeface="Arial"/>
                <a:ea typeface="楷体"/>
              </a:rPr>
              <a:t>EV battery converts ~85–90% in the same quarter; ESS systems are recognized at grid connection — 6–9 months from tender to grid connection domestically, longer for overseas project-based delivery</a:t>
            </a:r>
            <a:endParaRPr lang="en-US" sz="1600" noProof="1"/>
          </a:p>
        </p:txBody>
      </p:sp>
      <p:sp>
        <p:nvSpPr>
          <p:cNvPr id="23" name="cal-title"/>
          <p:cNvSpPr txBox="1"/>
          <p:nvPr/>
        </p:nvSpPr>
        <p:spPr>
          <a:xfrm>
            <a:off x="8661400" y="1943100"/>
            <a:ext cx="5372100" cy="245110"/>
          </a:xfrm>
          <a:prstGeom prst="rect">
            <a:avLst/>
          </a:prstGeom>
          <a:noFill/>
          <a:ln>
            <a:noFill/>
          </a:ln>
        </p:spPr>
        <p:txBody>
          <a:bodyPr wrap="none" lIns="0" tIns="0" rIns="0" bIns="0" rtlCol="0" anchor="t"/>
          <a:lstStyle/>
          <a:p>
            <a:pPr algn="l">
              <a:lnSpc>
                <a:spcPts val="2614"/>
              </a:lnSpc>
            </a:pPr>
            <a:r>
              <a:rPr lang="en-US" altLang="zh-CN" sz="1800" b="1" noProof="1">
                <a:solidFill>
                  <a:srgbClr val="051C2C"/>
                </a:solidFill>
                <a:latin typeface="Arial"/>
                <a:ea typeface="楷体"/>
              </a:rPr>
              <a:t>T</a:t>
            </a:r>
            <a:r>
              <a:rPr lang="en-US" sz="1800" b="1" noProof="1">
                <a:solidFill>
                  <a:srgbClr val="051C2C"/>
                </a:solidFill>
                <a:latin typeface="Arial"/>
                <a:ea typeface="楷体"/>
              </a:rPr>
              <a:t>hree calibers each measured something different</a:t>
            </a:r>
            <a:r>
              <a:rPr lang="en-US" sz="1800" b="1" baseline="30000" noProof="1">
                <a:solidFill>
                  <a:srgbClr val="051C2C"/>
                </a:solidFill>
                <a:latin typeface="Arial"/>
                <a:ea typeface="楷体"/>
              </a:rPr>
              <a:t>2</a:t>
            </a:r>
            <a:endParaRPr lang="en-US" sz="1800" noProof="1"/>
          </a:p>
        </p:txBody>
      </p:sp>
      <p:sp>
        <p:nvSpPr>
          <p:cNvPr id="24" name="cal-rule"/>
          <p:cNvSpPr/>
          <p:nvPr/>
        </p:nvSpPr>
        <p:spPr>
          <a:xfrm>
            <a:off x="8636000" y="2247900"/>
            <a:ext cx="5397500" cy="10160"/>
          </a:xfrm>
          <a:prstGeom prst="rect">
            <a:avLst/>
          </a:prstGeom>
          <a:solidFill>
            <a:srgbClr val="000000"/>
          </a:solidFill>
          <a:ln>
            <a:noFill/>
          </a:ln>
        </p:spPr>
        <p:txBody>
          <a:bodyPr/>
          <a:lstStyle/>
          <a:p>
            <a:endParaRPr lang="zh-CN" altLang="en-US"/>
          </a:p>
        </p:txBody>
      </p:sp>
      <p:sp>
        <p:nvSpPr>
          <p:cNvPr id="25" name="lbl-unit"/>
          <p:cNvSpPr txBox="1"/>
          <p:nvPr/>
        </p:nvSpPr>
        <p:spPr>
          <a:xfrm>
            <a:off x="8661400" y="2362200"/>
            <a:ext cx="1016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GWh</a:t>
            </a:r>
            <a:endParaRPr lang="en-US" sz="1400" noProof="1"/>
          </a:p>
        </p:txBody>
      </p:sp>
      <p:graphicFrame>
        <p:nvGraphicFramePr>
          <p:cNvPr id="26" name="chart-caliber"/>
          <p:cNvGraphicFramePr/>
          <p:nvPr>
            <p:extLst>
              <p:ext uri="{D42A27DB-BD31-4B8C-83A1-F6EECF244321}">
                <p14:modId xmlns:p14="http://schemas.microsoft.com/office/powerpoint/2010/main" val="3254181245"/>
              </p:ext>
            </p:extLst>
          </p:nvPr>
        </p:nvGraphicFramePr>
        <p:xfrm>
          <a:off x="8636000" y="2311400"/>
          <a:ext cx="5397500" cy="3556000"/>
        </p:xfrm>
        <a:graphic>
          <a:graphicData uri="http://schemas.openxmlformats.org/drawingml/2006/chart">
            <c:chart xmlns:c="http://schemas.openxmlformats.org/drawingml/2006/chart" xmlns:r="http://schemas.openxmlformats.org/officeDocument/2006/relationships" r:id="rId3"/>
          </a:graphicData>
        </a:graphic>
      </p:graphicFrame>
      <p:sp>
        <p:nvSpPr>
          <p:cNvPr id="27" name="cal-callout-bg"/>
          <p:cNvSpPr/>
          <p:nvPr/>
        </p:nvSpPr>
        <p:spPr>
          <a:xfrm>
            <a:off x="8636000" y="6070600"/>
            <a:ext cx="5397500" cy="1066800"/>
          </a:xfrm>
          <a:prstGeom prst="rect">
            <a:avLst/>
          </a:prstGeom>
          <a:solidFill>
            <a:srgbClr val="F2F2F2"/>
          </a:solidFill>
          <a:ln>
            <a:noFill/>
          </a:ln>
        </p:spPr>
        <p:txBody>
          <a:bodyPr/>
          <a:lstStyle/>
          <a:p>
            <a:endParaRPr lang="zh-CN" altLang="en-US"/>
          </a:p>
        </p:txBody>
      </p:sp>
      <p:sp>
        <p:nvSpPr>
          <p:cNvPr id="28" name="cal-callout-spine"/>
          <p:cNvSpPr/>
          <p:nvPr/>
        </p:nvSpPr>
        <p:spPr>
          <a:xfrm>
            <a:off x="8636000" y="6070600"/>
            <a:ext cx="50800" cy="1066800"/>
          </a:xfrm>
          <a:prstGeom prst="rect">
            <a:avLst/>
          </a:prstGeom>
          <a:solidFill>
            <a:srgbClr val="051C2C"/>
          </a:solidFill>
          <a:ln>
            <a:noFill/>
          </a:ln>
        </p:spPr>
        <p:txBody>
          <a:bodyPr/>
          <a:lstStyle/>
          <a:p>
            <a:endParaRPr lang="zh-CN" altLang="en-US"/>
          </a:p>
        </p:txBody>
      </p:sp>
      <p:sp>
        <p:nvSpPr>
          <p:cNvPr id="29" name="cal-callout-text"/>
          <p:cNvSpPr txBox="1"/>
          <p:nvPr/>
        </p:nvSpPr>
        <p:spPr>
          <a:xfrm>
            <a:off x="8839200" y="6172200"/>
            <a:ext cx="5041900" cy="863600"/>
          </a:xfrm>
          <a:prstGeom prst="rect">
            <a:avLst/>
          </a:prstGeom>
          <a:noFill/>
          <a:ln>
            <a:noFill/>
          </a:ln>
        </p:spPr>
        <p:txBody>
          <a:bodyPr wrap="square" lIns="0" tIns="0" rIns="0" bIns="0" rtlCol="0" anchor="t"/>
          <a:lstStyle/>
          <a:p>
            <a:pPr algn="l">
              <a:lnSpc>
                <a:spcPts val="2118"/>
              </a:lnSpc>
            </a:pPr>
            <a:r>
              <a:rPr lang="en-US" sz="1600" noProof="1">
                <a:solidFill>
                  <a:srgbClr val="333333"/>
                </a:solidFill>
                <a:latin typeface="Arial"/>
                <a:ea typeface="楷体"/>
              </a:rPr>
              <a:t>Scissors gap: output − sales = 87GWh (inventory and in-transit); recognition − installations 197GWh ≈ ESS 121GWh + channel/export stock</a:t>
            </a:r>
            <a:endParaRPr lang="en-US" sz="1600" noProof="1"/>
          </a:p>
        </p:txBody>
      </p:sp>
      <p:sp>
        <p:nvSpPr>
          <p:cNvPr id="30" name="cal-b1-dot"/>
          <p:cNvSpPr/>
          <p:nvPr/>
        </p:nvSpPr>
        <p:spPr>
          <a:xfrm>
            <a:off x="8661400" y="7340600"/>
            <a:ext cx="95250" cy="95250"/>
          </a:xfrm>
          <a:prstGeom prst="ellipse">
            <a:avLst/>
          </a:prstGeom>
          <a:solidFill>
            <a:srgbClr val="051C2C"/>
          </a:solidFill>
          <a:ln>
            <a:noFill/>
          </a:ln>
        </p:spPr>
        <p:txBody>
          <a:bodyPr/>
          <a:lstStyle/>
          <a:p>
            <a:endParaRPr lang="zh-CN" altLang="en-US"/>
          </a:p>
        </p:txBody>
      </p:sp>
      <p:sp>
        <p:nvSpPr>
          <p:cNvPr id="31" name="cal-b1-text"/>
          <p:cNvSpPr txBox="1"/>
          <p:nvPr/>
        </p:nvSpPr>
        <p:spPr>
          <a:xfrm>
            <a:off x="8864600" y="7239000"/>
            <a:ext cx="51689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1H26 grid-scale ESS tenders 304.8GWh (+193%), winning bids 263.9GWh (+298%); order books into 2027</a:t>
            </a:r>
            <a:r>
              <a:rPr lang="en-US" sz="1400" baseline="30000" noProof="1">
                <a:solidFill>
                  <a:srgbClr val="333333"/>
                </a:solidFill>
                <a:latin typeface="Arial"/>
                <a:ea typeface="楷体"/>
              </a:rPr>
              <a:t>3</a:t>
            </a:r>
            <a:endParaRPr lang="en-US" sz="1400" noProof="1"/>
          </a:p>
        </p:txBody>
      </p:sp>
      <p:sp>
        <p:nvSpPr>
          <p:cNvPr id="32" name="cal-b2-dot"/>
          <p:cNvSpPr/>
          <p:nvPr/>
        </p:nvSpPr>
        <p:spPr>
          <a:xfrm>
            <a:off x="8661400" y="7874000"/>
            <a:ext cx="95250" cy="95250"/>
          </a:xfrm>
          <a:prstGeom prst="ellipse">
            <a:avLst/>
          </a:prstGeom>
          <a:solidFill>
            <a:srgbClr val="006BA6"/>
          </a:solidFill>
          <a:ln>
            <a:noFill/>
          </a:ln>
        </p:spPr>
        <p:txBody>
          <a:bodyPr/>
          <a:lstStyle/>
          <a:p>
            <a:endParaRPr lang="zh-CN" altLang="en-US"/>
          </a:p>
        </p:txBody>
      </p:sp>
      <p:sp>
        <p:nvSpPr>
          <p:cNvPr id="33" name="cal-b2-text"/>
          <p:cNvSpPr txBox="1"/>
          <p:nvPr/>
        </p:nvSpPr>
        <p:spPr>
          <a:xfrm>
            <a:off x="8864600" y="7772400"/>
            <a:ext cx="51689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Aug new grid connections 11.42GWh (+20%), Jan–Aug +4.3% (CNESA) — recognition chasing schedules</a:t>
            </a:r>
            <a:endParaRPr lang="en-US" sz="1400" noProof="1"/>
          </a:p>
        </p:txBody>
      </p:sp>
      <p:sp>
        <p:nvSpPr>
          <p:cNvPr id="34" name="cal-b3-dot"/>
          <p:cNvSpPr/>
          <p:nvPr/>
        </p:nvSpPr>
        <p:spPr>
          <a:xfrm>
            <a:off x="8661400" y="8407400"/>
            <a:ext cx="95250" cy="95250"/>
          </a:xfrm>
          <a:prstGeom prst="ellipse">
            <a:avLst/>
          </a:prstGeom>
          <a:solidFill>
            <a:srgbClr val="666666"/>
          </a:solidFill>
          <a:ln>
            <a:noFill/>
          </a:ln>
        </p:spPr>
        <p:txBody>
          <a:bodyPr/>
          <a:lstStyle/>
          <a:p>
            <a:endParaRPr lang="zh-CN" altLang="en-US"/>
          </a:p>
        </p:txBody>
      </p:sp>
      <p:sp>
        <p:nvSpPr>
          <p:cNvPr id="35" name="cal-b3-text"/>
          <p:cNvSpPr txBox="1"/>
          <p:nvPr/>
        </p:nvSpPr>
        <p:spPr>
          <a:xfrm>
            <a:off x="8864600" y="8305800"/>
            <a:ext cx="51689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Tender → shipment leads by 2–4 quarters; current tenders map to 2027 revenue recognition</a:t>
            </a:r>
            <a:endParaRPr lang="en-US" sz="1400" noProof="1"/>
          </a:p>
        </p:txBody>
      </p:sp>
      <p:sp>
        <p:nvSpPr>
          <p:cNvPr id="36" name="panel-bg"/>
          <p:cNvSpPr/>
          <p:nvPr/>
        </p:nvSpPr>
        <p:spPr>
          <a:xfrm>
            <a:off x="14287500" y="1885950"/>
            <a:ext cx="3200400" cy="6851650"/>
          </a:xfrm>
          <a:prstGeom prst="rect">
            <a:avLst/>
          </a:prstGeom>
          <a:solidFill>
            <a:srgbClr val="F2F2F2"/>
          </a:solidFill>
          <a:ln>
            <a:noFill/>
          </a:ln>
        </p:spPr>
        <p:txBody>
          <a:bodyPr/>
          <a:lstStyle/>
          <a:p>
            <a:endParaRPr lang="zh-CN" altLang="en-US"/>
          </a:p>
        </p:txBody>
      </p:sp>
      <p:sp>
        <p:nvSpPr>
          <p:cNvPr id="37" name="panel-kicker"/>
          <p:cNvSpPr txBox="1"/>
          <p:nvPr/>
        </p:nvSpPr>
        <p:spPr>
          <a:xfrm>
            <a:off x="14522450" y="2082800"/>
            <a:ext cx="25400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KEY TAKEAWAYS</a:t>
            </a:r>
            <a:endParaRPr lang="en-US" sz="1400" noProof="1"/>
          </a:p>
        </p:txBody>
      </p:sp>
      <p:sp>
        <p:nvSpPr>
          <p:cNvPr id="38" name="panel-rule-top"/>
          <p:cNvSpPr/>
          <p:nvPr/>
        </p:nvSpPr>
        <p:spPr>
          <a:xfrm>
            <a:off x="14497050" y="2353310"/>
            <a:ext cx="2781300" cy="10160"/>
          </a:xfrm>
          <a:prstGeom prst="rect">
            <a:avLst/>
          </a:prstGeom>
          <a:solidFill>
            <a:srgbClr val="000000"/>
          </a:solidFill>
          <a:ln>
            <a:noFill/>
          </a:ln>
        </p:spPr>
        <p:txBody>
          <a:bodyPr/>
          <a:lstStyle/>
          <a:p>
            <a:endParaRPr lang="zh-CN" altLang="en-US"/>
          </a:p>
        </p:txBody>
      </p:sp>
      <p:sp>
        <p:nvSpPr>
          <p:cNvPr id="39" name="panel-item-1"/>
          <p:cNvSpPr txBox="1"/>
          <p:nvPr/>
        </p:nvSpPr>
        <p:spPr>
          <a:xfrm>
            <a:off x="14497050" y="266827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51C2C"/>
                </a:solidFill>
                <a:latin typeface="Arial"/>
                <a:ea typeface="楷体"/>
              </a:rPr>
              <a:t>• </a:t>
            </a:r>
            <a:r>
              <a:rPr lang="en-US" sz="1600" b="1" noProof="1">
                <a:solidFill>
                  <a:srgbClr val="051C2C"/>
                </a:solidFill>
                <a:latin typeface="Arial"/>
                <a:ea typeface="楷体"/>
              </a:rPr>
              <a:t>The scissors gap is mainly caliber and timing</a:t>
            </a:r>
            <a:endParaRPr lang="en-US" sz="1600" noProof="1"/>
          </a:p>
          <a:p>
            <a:pPr marL="203200" algn="l">
              <a:lnSpc>
                <a:spcPts val="2033"/>
              </a:lnSpc>
              <a:spcBef>
                <a:spcPts val="600"/>
              </a:spcBef>
            </a:pPr>
            <a:r>
              <a:rPr lang="en-US" sz="1400" noProof="1">
                <a:solidFill>
                  <a:srgbClr val="333333"/>
                </a:solidFill>
                <a:latin typeface="Arial"/>
                <a:ea typeface="楷体"/>
              </a:rPr>
              <a:t>The 87GWh output–sales gap is mainly the inventory pool (+111%); the 197GWh recognition–installation gap is ESS 121GWh</a:t>
            </a:r>
            <a:endParaRPr lang="en-US" sz="1600" noProof="1"/>
          </a:p>
        </p:txBody>
      </p:sp>
      <p:sp>
        <p:nvSpPr>
          <p:cNvPr id="40" name="panel-sep-1"/>
          <p:cNvSpPr/>
          <p:nvPr/>
        </p:nvSpPr>
        <p:spPr>
          <a:xfrm>
            <a:off x="14497050" y="4629150"/>
            <a:ext cx="2781300" cy="10160"/>
          </a:xfrm>
          <a:prstGeom prst="rect">
            <a:avLst/>
          </a:prstGeom>
          <a:solidFill>
            <a:srgbClr val="CCCCCC"/>
          </a:solidFill>
          <a:ln>
            <a:noFill/>
          </a:ln>
        </p:spPr>
        <p:txBody>
          <a:bodyPr/>
          <a:lstStyle/>
          <a:p>
            <a:endParaRPr lang="zh-CN" altLang="en-US"/>
          </a:p>
        </p:txBody>
      </p:sp>
      <p:sp>
        <p:nvSpPr>
          <p:cNvPr id="41" name="panel-item-2"/>
          <p:cNvSpPr txBox="1"/>
          <p:nvPr/>
        </p:nvSpPr>
        <p:spPr>
          <a:xfrm>
            <a:off x="14497050" y="47625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06BA6"/>
                </a:solidFill>
                <a:latin typeface="Arial"/>
                <a:ea typeface="楷体"/>
              </a:rPr>
              <a:t>• </a:t>
            </a:r>
            <a:r>
              <a:rPr lang="en-US" sz="1600" b="1" noProof="1">
                <a:solidFill>
                  <a:srgbClr val="051C2C"/>
                </a:solidFill>
                <a:latin typeface="Arial"/>
                <a:ea typeface="楷体"/>
              </a:rPr>
              <a:t>ESS recognition itself carries a 6–9-month lag</a:t>
            </a:r>
            <a:endParaRPr lang="en-US" sz="1600" noProof="1"/>
          </a:p>
          <a:p>
            <a:pPr marL="203200" algn="l">
              <a:lnSpc>
                <a:spcPts val="2033"/>
              </a:lnSpc>
              <a:spcBef>
                <a:spcPts val="600"/>
              </a:spcBef>
            </a:pPr>
            <a:r>
              <a:rPr lang="en-US" sz="1400" noProof="1">
                <a:solidFill>
                  <a:srgbClr val="333333"/>
                </a:solidFill>
                <a:latin typeface="Arial"/>
                <a:ea typeface="楷体"/>
              </a:rPr>
              <a:t>ESS revenue is recognized at grid connection; quarterly readings fluctuate — not necessarily demand change</a:t>
            </a:r>
            <a:endParaRPr lang="en-US" sz="1600" noProof="1"/>
          </a:p>
        </p:txBody>
      </p:sp>
      <p:sp>
        <p:nvSpPr>
          <p:cNvPr id="42" name="panel-sep-2"/>
          <p:cNvSpPr/>
          <p:nvPr/>
        </p:nvSpPr>
        <p:spPr>
          <a:xfrm>
            <a:off x="14497050" y="6540500"/>
            <a:ext cx="2781300" cy="10160"/>
          </a:xfrm>
          <a:prstGeom prst="rect">
            <a:avLst/>
          </a:prstGeom>
          <a:solidFill>
            <a:srgbClr val="CCCCCC"/>
          </a:solidFill>
          <a:ln>
            <a:noFill/>
          </a:ln>
        </p:spPr>
        <p:txBody>
          <a:bodyPr/>
          <a:lstStyle/>
          <a:p>
            <a:endParaRPr lang="zh-CN" altLang="en-US"/>
          </a:p>
        </p:txBody>
      </p:sp>
      <p:sp>
        <p:nvSpPr>
          <p:cNvPr id="43" name="panel-item-3"/>
          <p:cNvSpPr txBox="1"/>
          <p:nvPr/>
        </p:nvSpPr>
        <p:spPr>
          <a:xfrm>
            <a:off x="14497050" y="6667500"/>
            <a:ext cx="2781300" cy="1651000"/>
          </a:xfrm>
          <a:prstGeom prst="rect">
            <a:avLst/>
          </a:prstGeom>
          <a:noFill/>
          <a:ln>
            <a:noFill/>
          </a:ln>
        </p:spPr>
        <p:txBody>
          <a:bodyPr wrap="square" lIns="0" tIns="0" rIns="0" bIns="0" rtlCol="0" anchor="t"/>
          <a:lstStyle/>
          <a:p>
            <a:pPr algn="l">
              <a:lnSpc>
                <a:spcPts val="2033"/>
              </a:lnSpc>
            </a:pPr>
            <a:r>
              <a:rPr lang="en-US" sz="1600" b="1" noProof="1">
                <a:solidFill>
                  <a:srgbClr val="051B2B"/>
                </a:solidFill>
                <a:latin typeface="Arial"/>
                <a:ea typeface="楷体"/>
              </a:rPr>
              <a:t>• Verdict</a:t>
            </a:r>
            <a:endParaRPr lang="en-US" sz="1600" b="1" noProof="1">
              <a:solidFill>
                <a:srgbClr val="051B2B"/>
              </a:solidFill>
            </a:endParaRPr>
          </a:p>
          <a:p>
            <a:pPr marL="203200" algn="l">
              <a:lnSpc>
                <a:spcPts val="2033"/>
              </a:lnSpc>
              <a:spcBef>
                <a:spcPts val="600"/>
              </a:spcBef>
            </a:pPr>
            <a:r>
              <a:rPr lang="en-US" sz="1400" noProof="1">
                <a:solidFill>
                  <a:srgbClr val="333333"/>
                </a:solidFill>
                <a:latin typeface="Arial"/>
                <a:ea typeface="楷体"/>
              </a:rPr>
              <a:t>0.082 missed 0.09 — in-transit goods + tax caliber. Warning: Q3 CFO only RMB1.4bn; inventory RMB144.8bn (+53%), contract liabilities RMB40.7bn (−17%)</a:t>
            </a:r>
            <a:endParaRPr lang="en-US" sz="1600" noProof="1"/>
          </a:p>
        </p:txBody>
      </p:sp>
      <p:sp>
        <p:nvSpPr>
          <p:cNvPr id="44"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Pass-through mechanics: EV battery "annual framework + monthly rolling production schedule"; ESS systems recognized at grid connection (domestic tender → grid connection 6–9 months); lithium carbonate → customer repricing lags 1–2 quarters. Macquarie 2026-09-11; Soochow 2026 interim results review. 2. Output/sales are the company's 2025 annual report caliber (capacity 772GWh, utilization 96.9%); SNE installations of 464.7GWh are the global EV-battery-installation caliber (excluding ESS and non-installation channels), relayed via Soochow. 3. Finished goods RMB47.6bn (+111% vs start of year), goods shipped RMB40.5bn: company 2026 interim report (as of 2026-06-30); tenders/winning bids/grid connections: Macquarie 2026-09-11 (as of 2026-08).</a:t>
            </a:r>
            <a:endParaRPr lang="en-US" sz="1400" noProof="1"/>
          </a:p>
        </p:txBody>
      </p:sp>
      <p:sp>
        <p:nvSpPr>
          <p:cNvPr id="45"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46"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company 2025 annual report and 2026 interim report; Macquarie (2026-09-11); SNE; Soochow Securities</a:t>
            </a:r>
            <a:endParaRPr lang="en-US" sz="1400" noProof="1"/>
          </a:p>
        </p:txBody>
      </p:sp>
      <p:sp>
        <p:nvSpPr>
          <p:cNvPr id="47"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48"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34</a:t>
            </a:r>
            <a:endParaRPr lang="en-US" sz="1400" noProof="1"/>
          </a:p>
        </p:txBody>
      </p:sp>
      <p:pic>
        <p:nvPicPr>
          <p:cNvPr id="49" name="ic-s24-0"/>
          <p:cNvPicPr/>
          <p:nvPr/>
        </p:nvPicPr>
        <p:blipFill>
          <a:blip>
            <a:extLst>
              <a:ext uri="{96DAC541-7B7A-43D3-8B79-37D633B846F1}">
                <asvg:svgBlip xmlns:asvg="http://schemas.microsoft.com/office/drawing/2016/SVG/main" r:embed="rId4"/>
              </a:ext>
            </a:extLst>
          </a:blip>
          <a:stretch>
            <a:fillRect/>
          </a:stretch>
        </p:blipFill>
        <p:spPr>
          <a:xfrm>
            <a:off x="1231900" y="2565400"/>
            <a:ext cx="508000" cy="508000"/>
          </a:xfrm>
          <a:prstGeom prst="rect">
            <a:avLst/>
          </a:prstGeom>
          <a:ln>
            <a:noFill/>
          </a:ln>
        </p:spPr>
      </p:pic>
      <p:pic>
        <p:nvPicPr>
          <p:cNvPr id="50" name="ic-s24-1"/>
          <p:cNvPicPr/>
          <p:nvPr/>
        </p:nvPicPr>
        <p:blipFill>
          <a:blip>
            <a:extLst>
              <a:ext uri="{96DAC541-7B7A-43D3-8B79-37D633B846F1}">
                <asvg:svgBlip xmlns:asvg="http://schemas.microsoft.com/office/drawing/2016/SVG/main" r:embed="rId5"/>
              </a:ext>
            </a:extLst>
          </a:blip>
          <a:stretch>
            <a:fillRect/>
          </a:stretch>
        </p:blipFill>
        <p:spPr>
          <a:xfrm>
            <a:off x="1231900" y="4140200"/>
            <a:ext cx="508000" cy="508000"/>
          </a:xfrm>
          <a:prstGeom prst="rect">
            <a:avLst/>
          </a:prstGeom>
          <a:ln>
            <a:noFill/>
          </a:ln>
        </p:spPr>
      </p:pic>
      <p:pic>
        <p:nvPicPr>
          <p:cNvPr id="51" name="ic-s24-2"/>
          <p:cNvPicPr/>
          <p:nvPr/>
        </p:nvPicPr>
        <p:blipFill>
          <a:blip>
            <a:extLst>
              <a:ext uri="{96DAC541-7B7A-43D3-8B79-37D633B846F1}">
                <asvg:svgBlip xmlns:asvg="http://schemas.microsoft.com/office/drawing/2016/SVG/main" r:embed="rId6"/>
              </a:ext>
            </a:extLst>
          </a:blip>
          <a:stretch>
            <a:fillRect/>
          </a:stretch>
        </p:blipFill>
        <p:spPr>
          <a:xfrm>
            <a:off x="1231900" y="5715000"/>
            <a:ext cx="508000" cy="508000"/>
          </a:xfrm>
          <a:prstGeom prst="rect">
            <a:avLst/>
          </a:prstGeom>
          <a:ln>
            <a:noFill/>
          </a:ln>
        </p:spPr>
      </p:pic>
      <p:pic>
        <p:nvPicPr>
          <p:cNvPr id="52" name="ic-s24-3"/>
          <p:cNvPicPr/>
          <p:nvPr/>
        </p:nvPicPr>
        <p:blipFill>
          <a:blip>
            <a:extLst>
              <a:ext uri="{96DAC541-7B7A-43D3-8B79-37D633B846F1}">
                <asvg:svgBlip xmlns:asvg="http://schemas.microsoft.com/office/drawing/2016/SVG/main" r:embed="rId7"/>
              </a:ext>
            </a:extLst>
          </a:blip>
          <a:stretch>
            <a:fillRect/>
          </a:stretch>
        </p:blipFill>
        <p:spPr>
          <a:xfrm>
            <a:off x="1231900" y="7410450"/>
            <a:ext cx="508000" cy="508000"/>
          </a:xfrm>
          <a:prstGeom prst="rect">
            <a:avLst/>
          </a:prstGeom>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05 Company Deep Dive › Segments &amp; Margins</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3Q26 standalone GPM of 20.69% (9M 22.72%): ESS 23.96% vs EV battery 20.63%; 'Other' hides a RMB6.8bn profit pool</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Four businesses in one P&amp;L: EV battery on scale, ESS on integration, materials on the lithium cycle, 'Others' with licensing</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seg-title"/>
          <p:cNvSpPr txBox="1"/>
          <p:nvPr/>
        </p:nvSpPr>
        <p:spPr>
          <a:xfrm>
            <a:off x="825500" y="1943100"/>
            <a:ext cx="6096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Segment revenue and GPM: 1H26 (no 3Q26 disclosure)</a:t>
            </a:r>
            <a:endParaRPr lang="en-US" sz="1800" noProof="1"/>
          </a:p>
        </p:txBody>
      </p:sp>
      <p:sp>
        <p:nvSpPr>
          <p:cNvPr id="7" name="seg-title-rule"/>
          <p:cNvSpPr/>
          <p:nvPr/>
        </p:nvSpPr>
        <p:spPr>
          <a:xfrm>
            <a:off x="800100" y="2247900"/>
            <a:ext cx="7048500" cy="10160"/>
          </a:xfrm>
          <a:prstGeom prst="rect">
            <a:avLst/>
          </a:prstGeom>
          <a:solidFill>
            <a:srgbClr val="000000"/>
          </a:solidFill>
          <a:ln>
            <a:noFill/>
          </a:ln>
        </p:spPr>
        <p:txBody>
          <a:bodyPr/>
          <a:lstStyle/>
          <a:p>
            <a:endParaRPr lang="zh-CN" altLang="en-US"/>
          </a:p>
        </p:txBody>
      </p:sp>
      <p:sp>
        <p:nvSpPr>
          <p:cNvPr id="8" name="seg-hdr-1"/>
          <p:cNvSpPr txBox="1"/>
          <p:nvPr/>
        </p:nvSpPr>
        <p:spPr>
          <a:xfrm>
            <a:off x="825500" y="2413000"/>
            <a:ext cx="2286000" cy="20701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Segment</a:t>
            </a:r>
            <a:endParaRPr lang="en-US" sz="1400" noProof="1"/>
          </a:p>
        </p:txBody>
      </p:sp>
      <p:sp>
        <p:nvSpPr>
          <p:cNvPr id="9" name="seg-hdr-2"/>
          <p:cNvSpPr txBox="1"/>
          <p:nvPr/>
        </p:nvSpPr>
        <p:spPr>
          <a:xfrm>
            <a:off x="3175000" y="2413000"/>
            <a:ext cx="120650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Revenue (RMB bn)</a:t>
            </a:r>
            <a:endParaRPr lang="en-US" sz="1400" noProof="1"/>
          </a:p>
        </p:txBody>
      </p:sp>
      <p:sp>
        <p:nvSpPr>
          <p:cNvPr id="10" name="seg-hdr-3"/>
          <p:cNvSpPr txBox="1"/>
          <p:nvPr/>
        </p:nvSpPr>
        <p:spPr>
          <a:xfrm>
            <a:off x="4445000" y="2413000"/>
            <a:ext cx="88900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Share</a:t>
            </a:r>
            <a:endParaRPr lang="en-US" sz="1400" noProof="1"/>
          </a:p>
        </p:txBody>
      </p:sp>
      <p:sp>
        <p:nvSpPr>
          <p:cNvPr id="11" name="seg-hdr-4"/>
          <p:cNvSpPr txBox="1"/>
          <p:nvPr/>
        </p:nvSpPr>
        <p:spPr>
          <a:xfrm>
            <a:off x="5397500" y="2413000"/>
            <a:ext cx="88900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GPM</a:t>
            </a:r>
            <a:endParaRPr lang="en-US" sz="1400" noProof="1"/>
          </a:p>
        </p:txBody>
      </p:sp>
      <p:sp>
        <p:nvSpPr>
          <p:cNvPr id="12" name="seg-hdr-5"/>
          <p:cNvSpPr txBox="1"/>
          <p:nvPr/>
        </p:nvSpPr>
        <p:spPr>
          <a:xfrm>
            <a:off x="6350000" y="2413000"/>
            <a:ext cx="146050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Revenue YoY</a:t>
            </a:r>
            <a:endParaRPr lang="en-US" sz="1400" noProof="1"/>
          </a:p>
        </p:txBody>
      </p:sp>
      <p:sp>
        <p:nvSpPr>
          <p:cNvPr id="13" name="seg-hdr-rule"/>
          <p:cNvSpPr/>
          <p:nvPr/>
        </p:nvSpPr>
        <p:spPr>
          <a:xfrm>
            <a:off x="800100" y="2673350"/>
            <a:ext cx="7048500" cy="10160"/>
          </a:xfrm>
          <a:prstGeom prst="rect">
            <a:avLst/>
          </a:prstGeom>
          <a:solidFill>
            <a:srgbClr val="000000"/>
          </a:solidFill>
          <a:ln>
            <a:noFill/>
          </a:ln>
        </p:spPr>
        <p:txBody>
          <a:bodyPr/>
          <a:lstStyle/>
          <a:p>
            <a:endParaRPr lang="zh-CN" altLang="en-US"/>
          </a:p>
        </p:txBody>
      </p:sp>
      <p:sp>
        <p:nvSpPr>
          <p:cNvPr id="14" name="seg-r1-c1"/>
          <p:cNvSpPr txBox="1"/>
          <p:nvPr/>
        </p:nvSpPr>
        <p:spPr>
          <a:xfrm>
            <a:off x="825500" y="2819400"/>
            <a:ext cx="2286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EV battery systems</a:t>
            </a:r>
            <a:endParaRPr lang="en-US" sz="1600" noProof="1"/>
          </a:p>
        </p:txBody>
      </p:sp>
      <p:sp>
        <p:nvSpPr>
          <p:cNvPr id="15" name="seg-r1-c2"/>
          <p:cNvSpPr txBox="1"/>
          <p:nvPr/>
        </p:nvSpPr>
        <p:spPr>
          <a:xfrm>
            <a:off x="3175000" y="2819400"/>
            <a:ext cx="12065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192.1</a:t>
            </a:r>
            <a:endParaRPr lang="en-US" sz="1600" noProof="1"/>
          </a:p>
        </p:txBody>
      </p:sp>
      <p:sp>
        <p:nvSpPr>
          <p:cNvPr id="16" name="seg-r1-c3"/>
          <p:cNvSpPr txBox="1"/>
          <p:nvPr/>
        </p:nvSpPr>
        <p:spPr>
          <a:xfrm>
            <a:off x="4445000" y="2819400"/>
            <a:ext cx="8890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69.4%</a:t>
            </a:r>
            <a:endParaRPr lang="en-US" sz="1600" noProof="1"/>
          </a:p>
        </p:txBody>
      </p:sp>
      <p:sp>
        <p:nvSpPr>
          <p:cNvPr id="17" name="seg-r1-c4"/>
          <p:cNvSpPr txBox="1"/>
          <p:nvPr/>
        </p:nvSpPr>
        <p:spPr>
          <a:xfrm>
            <a:off x="5397500" y="2819400"/>
            <a:ext cx="8890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20.63%</a:t>
            </a:r>
            <a:endParaRPr lang="en-US" sz="1600" noProof="1"/>
          </a:p>
        </p:txBody>
      </p:sp>
      <p:sp>
        <p:nvSpPr>
          <p:cNvPr id="18" name="seg-r1-c5"/>
          <p:cNvSpPr txBox="1"/>
          <p:nvPr/>
        </p:nvSpPr>
        <p:spPr>
          <a:xfrm>
            <a:off x="6350000" y="2819400"/>
            <a:ext cx="14605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+46%</a:t>
            </a:r>
            <a:endParaRPr lang="en-US" sz="1600" noProof="1"/>
          </a:p>
        </p:txBody>
      </p:sp>
      <p:sp>
        <p:nvSpPr>
          <p:cNvPr id="19" name="seg-rule-1"/>
          <p:cNvSpPr/>
          <p:nvPr/>
        </p:nvSpPr>
        <p:spPr>
          <a:xfrm>
            <a:off x="800100" y="3263900"/>
            <a:ext cx="7048500" cy="10160"/>
          </a:xfrm>
          <a:prstGeom prst="rect">
            <a:avLst/>
          </a:prstGeom>
          <a:solidFill>
            <a:srgbClr val="CCCCCC"/>
          </a:solidFill>
          <a:ln>
            <a:noFill/>
          </a:ln>
        </p:spPr>
        <p:txBody>
          <a:bodyPr/>
          <a:lstStyle/>
          <a:p>
            <a:endParaRPr lang="zh-CN" altLang="en-US"/>
          </a:p>
        </p:txBody>
      </p:sp>
      <p:sp>
        <p:nvSpPr>
          <p:cNvPr id="20" name="seg-r2-c1"/>
          <p:cNvSpPr txBox="1"/>
          <p:nvPr/>
        </p:nvSpPr>
        <p:spPr>
          <a:xfrm>
            <a:off x="825500" y="3517900"/>
            <a:ext cx="2286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ESS battery systems</a:t>
            </a:r>
            <a:endParaRPr lang="en-US" sz="1600" noProof="1"/>
          </a:p>
        </p:txBody>
      </p:sp>
      <p:sp>
        <p:nvSpPr>
          <p:cNvPr id="21" name="seg-r2-c2"/>
          <p:cNvSpPr txBox="1"/>
          <p:nvPr/>
        </p:nvSpPr>
        <p:spPr>
          <a:xfrm>
            <a:off x="3175000" y="3517900"/>
            <a:ext cx="12065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53.3</a:t>
            </a:r>
            <a:endParaRPr lang="en-US" sz="1600" noProof="1"/>
          </a:p>
        </p:txBody>
      </p:sp>
      <p:sp>
        <p:nvSpPr>
          <p:cNvPr id="22" name="seg-r2-c3"/>
          <p:cNvSpPr txBox="1"/>
          <p:nvPr/>
        </p:nvSpPr>
        <p:spPr>
          <a:xfrm>
            <a:off x="4445000" y="3517900"/>
            <a:ext cx="8890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19.2%</a:t>
            </a:r>
            <a:endParaRPr lang="en-US" sz="1600" noProof="1"/>
          </a:p>
        </p:txBody>
      </p:sp>
      <p:sp>
        <p:nvSpPr>
          <p:cNvPr id="23" name="seg-r2-c4"/>
          <p:cNvSpPr txBox="1"/>
          <p:nvPr/>
        </p:nvSpPr>
        <p:spPr>
          <a:xfrm>
            <a:off x="5397500" y="3517900"/>
            <a:ext cx="8890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23.96%</a:t>
            </a:r>
            <a:endParaRPr lang="en-US" sz="1600" noProof="1"/>
          </a:p>
        </p:txBody>
      </p:sp>
      <p:sp>
        <p:nvSpPr>
          <p:cNvPr id="24" name="seg-r2-c5"/>
          <p:cNvSpPr txBox="1"/>
          <p:nvPr/>
        </p:nvSpPr>
        <p:spPr>
          <a:xfrm>
            <a:off x="6350000" y="3517900"/>
            <a:ext cx="14605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+88%</a:t>
            </a:r>
            <a:endParaRPr lang="en-US" sz="1600" noProof="1"/>
          </a:p>
        </p:txBody>
      </p:sp>
      <p:sp>
        <p:nvSpPr>
          <p:cNvPr id="25" name="seg-rule-2"/>
          <p:cNvSpPr/>
          <p:nvPr/>
        </p:nvSpPr>
        <p:spPr>
          <a:xfrm>
            <a:off x="800100" y="3962400"/>
            <a:ext cx="7048500" cy="10160"/>
          </a:xfrm>
          <a:prstGeom prst="rect">
            <a:avLst/>
          </a:prstGeom>
          <a:solidFill>
            <a:srgbClr val="CCCCCC"/>
          </a:solidFill>
          <a:ln>
            <a:noFill/>
          </a:ln>
        </p:spPr>
        <p:txBody>
          <a:bodyPr/>
          <a:lstStyle/>
          <a:p>
            <a:endParaRPr lang="zh-CN" altLang="en-US"/>
          </a:p>
        </p:txBody>
      </p:sp>
      <p:sp>
        <p:nvSpPr>
          <p:cNvPr id="26" name="seg-r3-c1"/>
          <p:cNvSpPr txBox="1"/>
          <p:nvPr/>
        </p:nvSpPr>
        <p:spPr>
          <a:xfrm>
            <a:off x="825500" y="4216400"/>
            <a:ext cx="2286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Materials, recycling &amp; mining</a:t>
            </a:r>
            <a:endParaRPr lang="en-US" sz="1600" noProof="1"/>
          </a:p>
        </p:txBody>
      </p:sp>
      <p:sp>
        <p:nvSpPr>
          <p:cNvPr id="27" name="seg-r3-c2"/>
          <p:cNvSpPr txBox="1"/>
          <p:nvPr/>
        </p:nvSpPr>
        <p:spPr>
          <a:xfrm>
            <a:off x="3175000" y="4216400"/>
            <a:ext cx="12065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18.8</a:t>
            </a:r>
            <a:endParaRPr lang="en-US" sz="1600" noProof="1"/>
          </a:p>
        </p:txBody>
      </p:sp>
      <p:sp>
        <p:nvSpPr>
          <p:cNvPr id="28" name="seg-r3-c3"/>
          <p:cNvSpPr txBox="1"/>
          <p:nvPr/>
        </p:nvSpPr>
        <p:spPr>
          <a:xfrm>
            <a:off x="4445000" y="4216400"/>
            <a:ext cx="8890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6.8%</a:t>
            </a:r>
            <a:endParaRPr lang="en-US" sz="1600" noProof="1"/>
          </a:p>
        </p:txBody>
      </p:sp>
      <p:sp>
        <p:nvSpPr>
          <p:cNvPr id="29" name="seg-r3-c4"/>
          <p:cNvSpPr txBox="1"/>
          <p:nvPr/>
        </p:nvSpPr>
        <p:spPr>
          <a:xfrm>
            <a:off x="5397500" y="4216400"/>
            <a:ext cx="8890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27.04%</a:t>
            </a:r>
            <a:endParaRPr lang="en-US" sz="1600" noProof="1"/>
          </a:p>
        </p:txBody>
      </p:sp>
      <p:sp>
        <p:nvSpPr>
          <p:cNvPr id="30" name="seg-r3-c5"/>
          <p:cNvSpPr txBox="1"/>
          <p:nvPr/>
        </p:nvSpPr>
        <p:spPr>
          <a:xfrm>
            <a:off x="6350000" y="4216400"/>
            <a:ext cx="14605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+67%</a:t>
            </a:r>
            <a:endParaRPr lang="en-US" sz="1600" noProof="1"/>
          </a:p>
        </p:txBody>
      </p:sp>
      <p:sp>
        <p:nvSpPr>
          <p:cNvPr id="31" name="seg-rule-3"/>
          <p:cNvSpPr/>
          <p:nvPr/>
        </p:nvSpPr>
        <p:spPr>
          <a:xfrm>
            <a:off x="800100" y="4660900"/>
            <a:ext cx="7048500" cy="10160"/>
          </a:xfrm>
          <a:prstGeom prst="rect">
            <a:avLst/>
          </a:prstGeom>
          <a:solidFill>
            <a:srgbClr val="CCCCCC"/>
          </a:solidFill>
          <a:ln>
            <a:noFill/>
          </a:ln>
        </p:spPr>
        <p:txBody>
          <a:bodyPr/>
          <a:lstStyle/>
          <a:p>
            <a:endParaRPr lang="zh-CN" altLang="en-US"/>
          </a:p>
        </p:txBody>
      </p:sp>
      <p:sp>
        <p:nvSpPr>
          <p:cNvPr id="32" name="seg-r4-tint"/>
          <p:cNvSpPr/>
          <p:nvPr/>
        </p:nvSpPr>
        <p:spPr>
          <a:xfrm>
            <a:off x="800100" y="4686300"/>
            <a:ext cx="7048500" cy="647700"/>
          </a:xfrm>
          <a:prstGeom prst="rect">
            <a:avLst/>
          </a:prstGeom>
          <a:solidFill>
            <a:srgbClr val="E3F2FD"/>
          </a:solidFill>
          <a:ln>
            <a:noFill/>
          </a:ln>
        </p:spPr>
        <p:txBody>
          <a:bodyPr/>
          <a:lstStyle/>
          <a:p>
            <a:endParaRPr lang="zh-CN" altLang="en-US"/>
          </a:p>
        </p:txBody>
      </p:sp>
      <p:sp>
        <p:nvSpPr>
          <p:cNvPr id="33" name="seg-r4-c1"/>
          <p:cNvSpPr txBox="1"/>
          <p:nvPr/>
        </p:nvSpPr>
        <p:spPr>
          <a:xfrm>
            <a:off x="825500" y="4914900"/>
            <a:ext cx="2286000" cy="20701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Others (licensing/services etc.)</a:t>
            </a:r>
            <a:endParaRPr lang="en-US" sz="1600" noProof="1"/>
          </a:p>
        </p:txBody>
      </p:sp>
      <p:sp>
        <p:nvSpPr>
          <p:cNvPr id="34" name="seg-r4-c2"/>
          <p:cNvSpPr txBox="1"/>
          <p:nvPr/>
        </p:nvSpPr>
        <p:spPr>
          <a:xfrm>
            <a:off x="3175000" y="4914900"/>
            <a:ext cx="12065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12.7</a:t>
            </a:r>
            <a:endParaRPr lang="en-US" sz="1600" noProof="1"/>
          </a:p>
        </p:txBody>
      </p:sp>
      <p:sp>
        <p:nvSpPr>
          <p:cNvPr id="35" name="seg-r4-c3"/>
          <p:cNvSpPr txBox="1"/>
          <p:nvPr/>
        </p:nvSpPr>
        <p:spPr>
          <a:xfrm>
            <a:off x="4445000" y="4914900"/>
            <a:ext cx="8890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4.6%</a:t>
            </a:r>
            <a:endParaRPr lang="en-US" sz="1600" noProof="1"/>
          </a:p>
        </p:txBody>
      </p:sp>
      <p:sp>
        <p:nvSpPr>
          <p:cNvPr id="36" name="seg-r4-c4"/>
          <p:cNvSpPr txBox="1"/>
          <p:nvPr/>
        </p:nvSpPr>
        <p:spPr>
          <a:xfrm>
            <a:off x="5397500" y="4914900"/>
            <a:ext cx="8890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69.04%</a:t>
            </a:r>
            <a:endParaRPr lang="en-US" sz="1600" noProof="1"/>
          </a:p>
        </p:txBody>
      </p:sp>
      <p:sp>
        <p:nvSpPr>
          <p:cNvPr id="37" name="seg-r4-c5"/>
          <p:cNvSpPr txBox="1"/>
          <p:nvPr/>
        </p:nvSpPr>
        <p:spPr>
          <a:xfrm>
            <a:off x="6350000" y="4914900"/>
            <a:ext cx="14605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+66%</a:t>
            </a:r>
            <a:endParaRPr lang="en-US" sz="1600" noProof="1"/>
          </a:p>
        </p:txBody>
      </p:sp>
      <p:sp>
        <p:nvSpPr>
          <p:cNvPr id="38" name="seg-rule-4"/>
          <p:cNvSpPr/>
          <p:nvPr/>
        </p:nvSpPr>
        <p:spPr>
          <a:xfrm>
            <a:off x="800100" y="5359400"/>
            <a:ext cx="7048500" cy="10160"/>
          </a:xfrm>
          <a:prstGeom prst="rect">
            <a:avLst/>
          </a:prstGeom>
          <a:solidFill>
            <a:srgbClr val="CCCCCC"/>
          </a:solidFill>
          <a:ln>
            <a:noFill/>
          </a:ln>
        </p:spPr>
        <p:txBody>
          <a:bodyPr/>
          <a:lstStyle/>
          <a:p>
            <a:endParaRPr lang="zh-CN" altLang="en-US"/>
          </a:p>
        </p:txBody>
      </p:sp>
      <p:sp>
        <p:nvSpPr>
          <p:cNvPr id="39" name="seg-r5-c1"/>
          <p:cNvSpPr txBox="1"/>
          <p:nvPr/>
        </p:nvSpPr>
        <p:spPr>
          <a:xfrm>
            <a:off x="825500" y="5613400"/>
            <a:ext cx="2286000" cy="20701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Total</a:t>
            </a:r>
            <a:endParaRPr lang="en-US" sz="1400" noProof="1"/>
          </a:p>
        </p:txBody>
      </p:sp>
      <p:sp>
        <p:nvSpPr>
          <p:cNvPr id="40" name="seg-r5-c2"/>
          <p:cNvSpPr txBox="1"/>
          <p:nvPr/>
        </p:nvSpPr>
        <p:spPr>
          <a:xfrm>
            <a:off x="3175000" y="5613400"/>
            <a:ext cx="120650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276.9</a:t>
            </a:r>
            <a:endParaRPr lang="en-US" sz="1400" noProof="1"/>
          </a:p>
        </p:txBody>
      </p:sp>
      <p:sp>
        <p:nvSpPr>
          <p:cNvPr id="41" name="seg-r5-c3"/>
          <p:cNvSpPr txBox="1"/>
          <p:nvPr/>
        </p:nvSpPr>
        <p:spPr>
          <a:xfrm>
            <a:off x="4445000" y="5613400"/>
            <a:ext cx="88900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100.0%</a:t>
            </a:r>
            <a:endParaRPr lang="en-US" sz="1400" noProof="1"/>
          </a:p>
        </p:txBody>
      </p:sp>
      <p:sp>
        <p:nvSpPr>
          <p:cNvPr id="42" name="seg-r5-c4"/>
          <p:cNvSpPr txBox="1"/>
          <p:nvPr/>
        </p:nvSpPr>
        <p:spPr>
          <a:xfrm>
            <a:off x="5397500" y="5613400"/>
            <a:ext cx="88900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23.93%</a:t>
            </a:r>
            <a:r>
              <a:rPr lang="en-US" sz="1400" b="1" baseline="30000" noProof="1">
                <a:solidFill>
                  <a:srgbClr val="666666"/>
                </a:solidFill>
                <a:latin typeface="Arial"/>
                <a:ea typeface="楷体"/>
              </a:rPr>
              <a:t>2</a:t>
            </a:r>
            <a:endParaRPr lang="en-US" sz="1400" noProof="1"/>
          </a:p>
        </p:txBody>
      </p:sp>
      <p:sp>
        <p:nvSpPr>
          <p:cNvPr id="43" name="seg-r5-c5"/>
          <p:cNvSpPr txBox="1"/>
          <p:nvPr/>
        </p:nvSpPr>
        <p:spPr>
          <a:xfrm>
            <a:off x="6350000" y="5613400"/>
            <a:ext cx="146050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+54.8%</a:t>
            </a:r>
            <a:endParaRPr lang="en-US" sz="1400" noProof="1"/>
          </a:p>
        </p:txBody>
      </p:sp>
      <p:sp>
        <p:nvSpPr>
          <p:cNvPr id="44" name="seg-rule-end"/>
          <p:cNvSpPr/>
          <p:nvPr/>
        </p:nvSpPr>
        <p:spPr>
          <a:xfrm>
            <a:off x="800100" y="6057900"/>
            <a:ext cx="7048500" cy="10160"/>
          </a:xfrm>
          <a:prstGeom prst="rect">
            <a:avLst/>
          </a:prstGeom>
          <a:solidFill>
            <a:srgbClr val="000000"/>
          </a:solidFill>
          <a:ln>
            <a:noFill/>
          </a:ln>
        </p:spPr>
        <p:txBody>
          <a:bodyPr/>
          <a:lstStyle/>
          <a:p>
            <a:endParaRPr lang="zh-CN" altLang="en-US"/>
          </a:p>
        </p:txBody>
      </p:sp>
      <p:sp>
        <p:nvSpPr>
          <p:cNvPr id="45" name="mini-ground"/>
          <p:cNvSpPr/>
          <p:nvPr/>
        </p:nvSpPr>
        <p:spPr>
          <a:xfrm>
            <a:off x="800100" y="6362700"/>
            <a:ext cx="7048500" cy="914400"/>
          </a:xfrm>
          <a:prstGeom prst="rect">
            <a:avLst/>
          </a:prstGeom>
          <a:solidFill>
            <a:srgbClr val="CCCCCC"/>
          </a:solidFill>
          <a:ln>
            <a:noFill/>
          </a:ln>
        </p:spPr>
        <p:txBody>
          <a:bodyPr/>
          <a:lstStyle/>
          <a:p>
            <a:endParaRPr lang="zh-CN" altLang="en-US"/>
          </a:p>
        </p:txBody>
      </p:sp>
      <p:sp>
        <p:nvSpPr>
          <p:cNvPr id="46" name="mini-cell-1"/>
          <p:cNvSpPr/>
          <p:nvPr/>
        </p:nvSpPr>
        <p:spPr>
          <a:xfrm>
            <a:off x="787743" y="6372860"/>
            <a:ext cx="1752600" cy="895350"/>
          </a:xfrm>
          <a:prstGeom prst="rect">
            <a:avLst/>
          </a:prstGeom>
          <a:solidFill>
            <a:srgbClr val="FFFFFF"/>
          </a:solidFill>
          <a:ln>
            <a:noFill/>
          </a:ln>
        </p:spPr>
        <p:txBody>
          <a:bodyPr/>
          <a:lstStyle/>
          <a:p>
            <a:endParaRPr lang="zh-CN" altLang="en-US"/>
          </a:p>
        </p:txBody>
      </p:sp>
      <p:sp>
        <p:nvSpPr>
          <p:cNvPr id="47" name="mini-label-1"/>
          <p:cNvSpPr txBox="1"/>
          <p:nvPr/>
        </p:nvSpPr>
        <p:spPr>
          <a:xfrm>
            <a:off x="876300" y="6483350"/>
            <a:ext cx="16002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9M26 GPM</a:t>
            </a:r>
            <a:endParaRPr lang="en-US" sz="1400" noProof="1"/>
          </a:p>
        </p:txBody>
      </p:sp>
      <p:sp>
        <p:nvSpPr>
          <p:cNvPr id="48" name="mini-num-1"/>
          <p:cNvSpPr txBox="1"/>
          <p:nvPr/>
        </p:nvSpPr>
        <p:spPr>
          <a:xfrm>
            <a:off x="876300" y="6731000"/>
            <a:ext cx="1600200" cy="283210"/>
          </a:xfrm>
          <a:prstGeom prst="rect">
            <a:avLst/>
          </a:prstGeom>
          <a:noFill/>
          <a:ln>
            <a:noFill/>
          </a:ln>
        </p:spPr>
        <p:txBody>
          <a:bodyPr wrap="none" lIns="0" tIns="0" rIns="0" bIns="0" rtlCol="0" anchor="t"/>
          <a:lstStyle/>
          <a:p>
            <a:pPr algn="l">
              <a:lnSpc>
                <a:spcPts val="2904"/>
              </a:lnSpc>
            </a:pPr>
            <a:r>
              <a:rPr lang="en-US" sz="2400" b="1" noProof="1">
                <a:solidFill>
                  <a:srgbClr val="051C2C"/>
                </a:solidFill>
                <a:latin typeface="Arial"/>
                <a:ea typeface="楷体"/>
              </a:rPr>
              <a:t>22.72%</a:t>
            </a:r>
            <a:endParaRPr lang="en-US" sz="2400" noProof="1"/>
          </a:p>
        </p:txBody>
      </p:sp>
      <p:sp>
        <p:nvSpPr>
          <p:cNvPr id="49" name="mini-cell-2"/>
          <p:cNvSpPr/>
          <p:nvPr/>
        </p:nvSpPr>
        <p:spPr>
          <a:xfrm>
            <a:off x="2562860" y="6372860"/>
            <a:ext cx="1751330" cy="895350"/>
          </a:xfrm>
          <a:prstGeom prst="rect">
            <a:avLst/>
          </a:prstGeom>
          <a:solidFill>
            <a:srgbClr val="FFFFFF"/>
          </a:solidFill>
          <a:ln>
            <a:noFill/>
          </a:ln>
        </p:spPr>
        <p:txBody>
          <a:bodyPr/>
          <a:lstStyle/>
          <a:p>
            <a:endParaRPr lang="zh-CN" altLang="en-US"/>
          </a:p>
        </p:txBody>
      </p:sp>
      <p:sp>
        <p:nvSpPr>
          <p:cNvPr id="50" name="mini-label-2"/>
          <p:cNvSpPr txBox="1"/>
          <p:nvPr/>
        </p:nvSpPr>
        <p:spPr>
          <a:xfrm>
            <a:off x="2639060" y="6483350"/>
            <a:ext cx="16002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EV battery GP/Wh</a:t>
            </a:r>
            <a:endParaRPr lang="en-US" sz="1400" noProof="1"/>
          </a:p>
        </p:txBody>
      </p:sp>
      <p:sp>
        <p:nvSpPr>
          <p:cNvPr id="51" name="mini-num-2"/>
          <p:cNvSpPr txBox="1"/>
          <p:nvPr/>
        </p:nvSpPr>
        <p:spPr>
          <a:xfrm>
            <a:off x="2639060" y="6731000"/>
            <a:ext cx="1600200" cy="283210"/>
          </a:xfrm>
          <a:prstGeom prst="rect">
            <a:avLst/>
          </a:prstGeom>
          <a:noFill/>
          <a:ln>
            <a:noFill/>
          </a:ln>
        </p:spPr>
        <p:txBody>
          <a:bodyPr wrap="none" lIns="0" tIns="0" rIns="0" bIns="0" rtlCol="0" anchor="t"/>
          <a:lstStyle/>
          <a:p>
            <a:pPr algn="l">
              <a:lnSpc>
                <a:spcPts val="2904"/>
              </a:lnSpc>
            </a:pPr>
            <a:r>
              <a:rPr lang="en-US" sz="2400" b="1" noProof="1">
                <a:solidFill>
                  <a:srgbClr val="051C2C"/>
                </a:solidFill>
                <a:latin typeface="Arial"/>
                <a:ea typeface="楷体"/>
              </a:rPr>
              <a:t>RMB0.12</a:t>
            </a:r>
            <a:r>
              <a:rPr lang="en-US" sz="2400" b="1" baseline="30000" noProof="1">
                <a:solidFill>
                  <a:srgbClr val="051C2C"/>
                </a:solidFill>
                <a:latin typeface="Arial"/>
                <a:ea typeface="楷体"/>
              </a:rPr>
              <a:t>2</a:t>
            </a:r>
            <a:endParaRPr lang="en-US" sz="2400" noProof="1"/>
          </a:p>
        </p:txBody>
      </p:sp>
      <p:sp>
        <p:nvSpPr>
          <p:cNvPr id="52" name="mini-cell-3"/>
          <p:cNvSpPr/>
          <p:nvPr/>
        </p:nvSpPr>
        <p:spPr>
          <a:xfrm>
            <a:off x="4324350" y="6372860"/>
            <a:ext cx="1752600" cy="895350"/>
          </a:xfrm>
          <a:prstGeom prst="rect">
            <a:avLst/>
          </a:prstGeom>
          <a:solidFill>
            <a:srgbClr val="FFFFFF"/>
          </a:solidFill>
          <a:ln>
            <a:noFill/>
          </a:ln>
        </p:spPr>
        <p:txBody>
          <a:bodyPr/>
          <a:lstStyle/>
          <a:p>
            <a:endParaRPr lang="zh-CN" altLang="en-US"/>
          </a:p>
        </p:txBody>
      </p:sp>
      <p:sp>
        <p:nvSpPr>
          <p:cNvPr id="53" name="mini-label-3"/>
          <p:cNvSpPr txBox="1"/>
          <p:nvPr/>
        </p:nvSpPr>
        <p:spPr>
          <a:xfrm>
            <a:off x="4400550" y="6483350"/>
            <a:ext cx="16002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ESS GP/Wh</a:t>
            </a:r>
            <a:endParaRPr lang="en-US" sz="1400" noProof="1"/>
          </a:p>
        </p:txBody>
      </p:sp>
      <p:sp>
        <p:nvSpPr>
          <p:cNvPr id="54" name="mini-num-3"/>
          <p:cNvSpPr txBox="1"/>
          <p:nvPr/>
        </p:nvSpPr>
        <p:spPr>
          <a:xfrm>
            <a:off x="4400550" y="6731000"/>
            <a:ext cx="1600200" cy="283210"/>
          </a:xfrm>
          <a:prstGeom prst="rect">
            <a:avLst/>
          </a:prstGeom>
          <a:noFill/>
          <a:ln>
            <a:noFill/>
          </a:ln>
        </p:spPr>
        <p:txBody>
          <a:bodyPr wrap="none" lIns="0" tIns="0" rIns="0" bIns="0" rtlCol="0" anchor="t"/>
          <a:lstStyle/>
          <a:p>
            <a:pPr algn="l">
              <a:lnSpc>
                <a:spcPts val="2904"/>
              </a:lnSpc>
            </a:pPr>
            <a:r>
              <a:rPr lang="en-US" sz="2400" b="1" noProof="1">
                <a:solidFill>
                  <a:srgbClr val="051C2C"/>
                </a:solidFill>
                <a:latin typeface="Arial"/>
                <a:ea typeface="楷体"/>
              </a:rPr>
              <a:t>RMB0.12</a:t>
            </a:r>
            <a:r>
              <a:rPr lang="en-US" sz="2400" b="1" baseline="30000" noProof="1">
                <a:solidFill>
                  <a:srgbClr val="051C2C"/>
                </a:solidFill>
                <a:latin typeface="Arial"/>
                <a:ea typeface="楷体"/>
              </a:rPr>
              <a:t>2</a:t>
            </a:r>
            <a:endParaRPr lang="en-US" sz="2400" noProof="1"/>
          </a:p>
        </p:txBody>
      </p:sp>
      <p:sp>
        <p:nvSpPr>
          <p:cNvPr id="55" name="mini-cell-4"/>
          <p:cNvSpPr/>
          <p:nvPr/>
        </p:nvSpPr>
        <p:spPr>
          <a:xfrm>
            <a:off x="6087110" y="6372860"/>
            <a:ext cx="1762760" cy="895350"/>
          </a:xfrm>
          <a:prstGeom prst="rect">
            <a:avLst/>
          </a:prstGeom>
          <a:solidFill>
            <a:srgbClr val="FFFFFF"/>
          </a:solidFill>
          <a:ln>
            <a:noFill/>
          </a:ln>
        </p:spPr>
        <p:txBody>
          <a:bodyPr/>
          <a:lstStyle/>
          <a:p>
            <a:endParaRPr lang="zh-CN" altLang="en-US"/>
          </a:p>
        </p:txBody>
      </p:sp>
      <p:sp>
        <p:nvSpPr>
          <p:cNvPr id="56" name="mini-label-4"/>
          <p:cNvSpPr txBox="1"/>
          <p:nvPr/>
        </p:nvSpPr>
        <p:spPr>
          <a:xfrm>
            <a:off x="6163310" y="6483350"/>
            <a:ext cx="16256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"Others" NP share</a:t>
            </a:r>
            <a:endParaRPr lang="en-US" sz="1400" noProof="1"/>
          </a:p>
        </p:txBody>
      </p:sp>
      <p:sp>
        <p:nvSpPr>
          <p:cNvPr id="57" name="mini-num-4"/>
          <p:cNvSpPr txBox="1"/>
          <p:nvPr/>
        </p:nvSpPr>
        <p:spPr>
          <a:xfrm>
            <a:off x="6163310" y="6731000"/>
            <a:ext cx="1625600" cy="283210"/>
          </a:xfrm>
          <a:prstGeom prst="rect">
            <a:avLst/>
          </a:prstGeom>
          <a:noFill/>
          <a:ln>
            <a:noFill/>
          </a:ln>
        </p:spPr>
        <p:txBody>
          <a:bodyPr wrap="none" lIns="0" tIns="0" rIns="0" bIns="0" rtlCol="0" anchor="t"/>
          <a:lstStyle/>
          <a:p>
            <a:pPr algn="l">
              <a:lnSpc>
                <a:spcPts val="2904"/>
              </a:lnSpc>
            </a:pPr>
            <a:r>
              <a:rPr lang="en-US" sz="2400" b="1" noProof="1">
                <a:solidFill>
                  <a:srgbClr val="051C2C"/>
                </a:solidFill>
                <a:latin typeface="Arial"/>
                <a:ea typeface="楷体"/>
              </a:rPr>
              <a:t>15.7%</a:t>
            </a:r>
            <a:r>
              <a:rPr lang="en-US" sz="2400" b="1" baseline="30000" noProof="1">
                <a:solidFill>
                  <a:srgbClr val="051C2C"/>
                </a:solidFill>
                <a:latin typeface="Arial"/>
                <a:ea typeface="楷体"/>
              </a:rPr>
              <a:t>3</a:t>
            </a:r>
            <a:endParaRPr lang="en-US" sz="2400" noProof="1"/>
          </a:p>
        </p:txBody>
      </p:sp>
      <p:sp>
        <p:nvSpPr>
          <p:cNvPr id="58" name="seg-callout-bg"/>
          <p:cNvSpPr/>
          <p:nvPr/>
        </p:nvSpPr>
        <p:spPr>
          <a:xfrm>
            <a:off x="800100" y="7556500"/>
            <a:ext cx="7048500" cy="1066800"/>
          </a:xfrm>
          <a:prstGeom prst="rect">
            <a:avLst/>
          </a:prstGeom>
          <a:solidFill>
            <a:srgbClr val="F2F2F2"/>
          </a:solidFill>
          <a:ln>
            <a:noFill/>
          </a:ln>
        </p:spPr>
        <p:txBody>
          <a:bodyPr/>
          <a:lstStyle/>
          <a:p>
            <a:endParaRPr lang="zh-CN" altLang="en-US"/>
          </a:p>
        </p:txBody>
      </p:sp>
      <p:sp>
        <p:nvSpPr>
          <p:cNvPr id="59" name="seg-callout-spine"/>
          <p:cNvSpPr/>
          <p:nvPr/>
        </p:nvSpPr>
        <p:spPr>
          <a:xfrm>
            <a:off x="800100" y="7556500"/>
            <a:ext cx="50800" cy="1066800"/>
          </a:xfrm>
          <a:prstGeom prst="rect">
            <a:avLst/>
          </a:prstGeom>
          <a:solidFill>
            <a:srgbClr val="051C2C"/>
          </a:solidFill>
          <a:ln>
            <a:noFill/>
          </a:ln>
        </p:spPr>
        <p:txBody>
          <a:bodyPr/>
          <a:lstStyle/>
          <a:p>
            <a:endParaRPr lang="zh-CN" altLang="en-US"/>
          </a:p>
        </p:txBody>
      </p:sp>
      <p:sp>
        <p:nvSpPr>
          <p:cNvPr id="60" name="seg-callout-text"/>
          <p:cNvSpPr txBox="1"/>
          <p:nvPr/>
        </p:nvSpPr>
        <p:spPr>
          <a:xfrm>
            <a:off x="1003300" y="7658100"/>
            <a:ext cx="6785610" cy="863600"/>
          </a:xfrm>
          <a:prstGeom prst="rect">
            <a:avLst/>
          </a:prstGeom>
          <a:noFill/>
          <a:ln>
            <a:noFill/>
          </a:ln>
        </p:spPr>
        <p:txBody>
          <a:bodyPr wrap="square" lIns="0" tIns="0" rIns="0" bIns="0" rtlCol="0" anchor="t"/>
          <a:lstStyle/>
          <a:p>
            <a:pPr>
              <a:lnSpc>
                <a:spcPts val="2118"/>
              </a:lnSpc>
            </a:pPr>
            <a:r>
              <a:rPr lang="en-US" altLang="zh-CN" sz="1400" noProof="1">
                <a:solidFill>
                  <a:srgbClr val="333333"/>
                </a:solidFill>
                <a:latin typeface="Arial"/>
                <a:ea typeface="楷体"/>
              </a:rPr>
              <a:t>3Q26 revenue RMB165.22bn (+58.6%), NP RMB21.25bn (+14.5%); table shows 1H26; "Other" (licensing, 69% GPM) ~15.7% of NP on 4.6% of revenue; GPM 9M26 22.72%, 3Q26 20.69%</a:t>
            </a:r>
            <a:endParaRPr lang="en-US" altLang="zh-CN" sz="1400" noProof="1"/>
          </a:p>
        </p:txBody>
      </p:sp>
      <p:sp>
        <p:nvSpPr>
          <p:cNvPr id="61" name="mix-title"/>
          <p:cNvSpPr txBox="1"/>
          <p:nvPr/>
        </p:nvSpPr>
        <p:spPr>
          <a:xfrm>
            <a:off x="8255000" y="1943100"/>
            <a:ext cx="57785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Revenue mix: four-layer business (2026H1)</a:t>
            </a:r>
            <a:endParaRPr lang="en-US" sz="1800" noProof="1"/>
          </a:p>
        </p:txBody>
      </p:sp>
      <p:sp>
        <p:nvSpPr>
          <p:cNvPr id="62" name="mix-rule"/>
          <p:cNvSpPr/>
          <p:nvPr/>
        </p:nvSpPr>
        <p:spPr>
          <a:xfrm>
            <a:off x="8229600" y="2247900"/>
            <a:ext cx="5803900" cy="10160"/>
          </a:xfrm>
          <a:prstGeom prst="rect">
            <a:avLst/>
          </a:prstGeom>
          <a:solidFill>
            <a:srgbClr val="000000"/>
          </a:solidFill>
          <a:ln>
            <a:noFill/>
          </a:ln>
        </p:spPr>
        <p:txBody>
          <a:bodyPr/>
          <a:lstStyle/>
          <a:p>
            <a:endParaRPr lang="zh-CN" altLang="en-US"/>
          </a:p>
        </p:txBody>
      </p:sp>
      <p:graphicFrame>
        <p:nvGraphicFramePr>
          <p:cNvPr id="63" name="chart-mix"/>
          <p:cNvGraphicFramePr/>
          <p:nvPr/>
        </p:nvGraphicFramePr>
        <p:xfrm>
          <a:off x="8229600" y="2413000"/>
          <a:ext cx="5803900" cy="5080000"/>
        </p:xfrm>
        <a:graphic>
          <a:graphicData uri="http://schemas.openxmlformats.org/drawingml/2006/chart">
            <c:chart xmlns:c="http://schemas.openxmlformats.org/drawingml/2006/chart" xmlns:r="http://schemas.openxmlformats.org/officeDocument/2006/relationships" r:id="rId3"/>
          </a:graphicData>
        </a:graphic>
      </p:graphicFrame>
      <p:sp>
        <p:nvSpPr>
          <p:cNvPr id="64" name="mix-center-num"/>
          <p:cNvSpPr txBox="1"/>
          <p:nvPr/>
        </p:nvSpPr>
        <p:spPr>
          <a:xfrm>
            <a:off x="10115550" y="4673600"/>
            <a:ext cx="2032000" cy="431800"/>
          </a:xfrm>
          <a:prstGeom prst="rect">
            <a:avLst/>
          </a:prstGeom>
          <a:noFill/>
          <a:ln>
            <a:noFill/>
          </a:ln>
        </p:spPr>
        <p:txBody>
          <a:bodyPr wrap="none" lIns="0" tIns="0" rIns="0" bIns="0" rtlCol="0" anchor="ctr"/>
          <a:lstStyle/>
          <a:p>
            <a:pPr algn="ctr">
              <a:lnSpc>
                <a:spcPts val="3388"/>
              </a:lnSpc>
            </a:pPr>
            <a:r>
              <a:rPr lang="en-US" sz="2400" b="1" noProof="1">
                <a:solidFill>
                  <a:srgbClr val="051C2C"/>
                </a:solidFill>
                <a:latin typeface="Georgia"/>
                <a:ea typeface="楷体"/>
              </a:rPr>
              <a:t>RMB276.9bn</a:t>
            </a:r>
            <a:endParaRPr lang="en-US" sz="2400" noProof="1"/>
          </a:p>
        </p:txBody>
      </p:sp>
      <p:sp>
        <p:nvSpPr>
          <p:cNvPr id="65" name="mix-center-label"/>
          <p:cNvSpPr txBox="1"/>
          <p:nvPr/>
        </p:nvSpPr>
        <p:spPr>
          <a:xfrm>
            <a:off x="10115550" y="5130800"/>
            <a:ext cx="2032000" cy="187960"/>
          </a:xfrm>
          <a:prstGeom prst="rect">
            <a:avLst/>
          </a:prstGeom>
          <a:noFill/>
          <a:ln>
            <a:noFill/>
          </a:ln>
        </p:spPr>
        <p:txBody>
          <a:bodyPr wrap="none" lIns="0" tIns="0" rIns="0" bIns="0" rtlCol="0" anchor="ctr"/>
          <a:lstStyle/>
          <a:p>
            <a:pPr algn="ctr">
              <a:lnSpc>
                <a:spcPts val="2168"/>
              </a:lnSpc>
            </a:pPr>
            <a:r>
              <a:rPr lang="en-US" sz="1400" noProof="1">
                <a:solidFill>
                  <a:srgbClr val="666666"/>
                </a:solidFill>
                <a:latin typeface="Arial"/>
                <a:ea typeface="楷体"/>
              </a:rPr>
              <a:t>2026H1 revenue</a:t>
            </a:r>
            <a:endParaRPr lang="en-US" sz="1400" noProof="1"/>
          </a:p>
        </p:txBody>
      </p:sp>
      <p:sp>
        <p:nvSpPr>
          <p:cNvPr id="66" name="mix-caption"/>
          <p:cNvSpPr txBox="1"/>
          <p:nvPr/>
        </p:nvSpPr>
        <p:spPr>
          <a:xfrm>
            <a:off x="8255000" y="7772400"/>
            <a:ext cx="5778500" cy="762000"/>
          </a:xfrm>
          <a:prstGeom prst="rect">
            <a:avLst/>
          </a:prstGeom>
          <a:noFill/>
          <a:ln>
            <a:noFill/>
          </a:ln>
        </p:spPr>
        <p:txBody>
          <a:bodyPr wrap="square" lIns="0" tIns="0" rIns="0" bIns="0" rtlCol="0" anchor="t"/>
          <a:lstStyle/>
          <a:p>
            <a:pPr algn="l">
              <a:lnSpc>
                <a:spcPts val="2168"/>
              </a:lnSpc>
            </a:pPr>
            <a:r>
              <a:rPr lang="en-US" sz="1400" noProof="1">
                <a:solidFill>
                  <a:srgbClr val="666666"/>
                </a:solidFill>
                <a:latin typeface="Arial"/>
                <a:ea typeface="楷体"/>
              </a:rPr>
              <a:t>"Others" GPM swung violently in the 52–74% range over 2023–2026H1, consistent with shifts in the licensing/services revenue mix (attributed to Changjiang Securities)</a:t>
            </a:r>
            <a:endParaRPr lang="en-US" sz="1400" noProof="1"/>
          </a:p>
        </p:txBody>
      </p:sp>
      <p:sp>
        <p:nvSpPr>
          <p:cNvPr id="67" name="panel-bg"/>
          <p:cNvSpPr/>
          <p:nvPr/>
        </p:nvSpPr>
        <p:spPr>
          <a:xfrm>
            <a:off x="14287500" y="1885950"/>
            <a:ext cx="3200400" cy="6700520"/>
          </a:xfrm>
          <a:prstGeom prst="rect">
            <a:avLst/>
          </a:prstGeom>
          <a:solidFill>
            <a:srgbClr val="F2F2F2"/>
          </a:solidFill>
          <a:ln>
            <a:noFill/>
          </a:ln>
        </p:spPr>
        <p:txBody>
          <a:bodyPr/>
          <a:lstStyle/>
          <a:p>
            <a:endParaRPr lang="zh-CN" altLang="en-US"/>
          </a:p>
        </p:txBody>
      </p:sp>
      <p:sp>
        <p:nvSpPr>
          <p:cNvPr id="68" name="panel-kicker"/>
          <p:cNvSpPr txBox="1"/>
          <p:nvPr/>
        </p:nvSpPr>
        <p:spPr>
          <a:xfrm>
            <a:off x="14522450" y="2082800"/>
            <a:ext cx="25400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KEY TAKEAWAYS</a:t>
            </a:r>
            <a:endParaRPr lang="en-US" sz="1400" noProof="1"/>
          </a:p>
        </p:txBody>
      </p:sp>
      <p:sp>
        <p:nvSpPr>
          <p:cNvPr id="69" name="panel-rule-top"/>
          <p:cNvSpPr/>
          <p:nvPr/>
        </p:nvSpPr>
        <p:spPr>
          <a:xfrm>
            <a:off x="14497050" y="2353310"/>
            <a:ext cx="2781300" cy="10160"/>
          </a:xfrm>
          <a:prstGeom prst="rect">
            <a:avLst/>
          </a:prstGeom>
          <a:solidFill>
            <a:srgbClr val="000000"/>
          </a:solidFill>
          <a:ln>
            <a:noFill/>
          </a:ln>
        </p:spPr>
        <p:txBody>
          <a:bodyPr/>
          <a:lstStyle/>
          <a:p>
            <a:endParaRPr lang="zh-CN" altLang="en-US"/>
          </a:p>
        </p:txBody>
      </p:sp>
      <p:sp>
        <p:nvSpPr>
          <p:cNvPr id="70" name="panel-item-1"/>
          <p:cNvSpPr txBox="1"/>
          <p:nvPr/>
        </p:nvSpPr>
        <p:spPr>
          <a:xfrm>
            <a:off x="14497050" y="2844800"/>
            <a:ext cx="2781300" cy="1651000"/>
          </a:xfrm>
          <a:prstGeom prst="rect">
            <a:avLst/>
          </a:prstGeom>
          <a:noFill/>
          <a:ln>
            <a:noFill/>
          </a:ln>
        </p:spPr>
        <p:txBody>
          <a:bodyPr wrap="square" lIns="0" tIns="0" rIns="0" bIns="0" rtlCol="0" anchor="t"/>
          <a:lstStyle/>
          <a:p>
            <a:pPr algn="l">
              <a:lnSpc>
                <a:spcPts val="2033"/>
              </a:lnSpc>
            </a:pPr>
            <a:r>
              <a:rPr lang="en-US" sz="1600" b="1" noProof="1">
                <a:solidFill>
                  <a:srgbClr val="051B2B"/>
                </a:solidFill>
                <a:latin typeface="Arial"/>
                <a:ea typeface="楷体"/>
              </a:rPr>
              <a:t>• EV battery: scale base</a:t>
            </a:r>
            <a:endParaRPr lang="en-US" sz="1600" b="1" noProof="1">
              <a:solidFill>
                <a:srgbClr val="051B2B"/>
              </a:solidFill>
            </a:endParaRPr>
          </a:p>
          <a:p>
            <a:pPr marL="203200" algn="l">
              <a:lnSpc>
                <a:spcPts val="2033"/>
              </a:lnSpc>
              <a:spcBef>
                <a:spcPts val="600"/>
              </a:spcBef>
            </a:pPr>
            <a:r>
              <a:rPr lang="en-US" sz="1400" noProof="1">
                <a:solidFill>
                  <a:srgbClr val="333333"/>
                </a:solidFill>
                <a:latin typeface="Arial"/>
                <a:ea typeface="楷体"/>
              </a:rPr>
              <a:t>69.4% of revenue, GPM 20.63%; top-5 customers take 58.6% of domestic passenger-vehicle supply; volume was the sole driver of 26H1 growth</a:t>
            </a:r>
            <a:endParaRPr lang="en-US" sz="1600" noProof="1"/>
          </a:p>
        </p:txBody>
      </p:sp>
      <p:sp>
        <p:nvSpPr>
          <p:cNvPr id="71" name="panel-sep-1"/>
          <p:cNvSpPr/>
          <p:nvPr/>
        </p:nvSpPr>
        <p:spPr>
          <a:xfrm>
            <a:off x="14497050" y="4629150"/>
            <a:ext cx="2781300" cy="10160"/>
          </a:xfrm>
          <a:prstGeom prst="rect">
            <a:avLst/>
          </a:prstGeom>
          <a:solidFill>
            <a:srgbClr val="CCCCCC"/>
          </a:solidFill>
          <a:ln>
            <a:noFill/>
          </a:ln>
        </p:spPr>
        <p:txBody>
          <a:bodyPr/>
          <a:lstStyle/>
          <a:p>
            <a:endParaRPr lang="zh-CN" altLang="en-US"/>
          </a:p>
        </p:txBody>
      </p:sp>
      <p:sp>
        <p:nvSpPr>
          <p:cNvPr id="72" name="panel-item-2"/>
          <p:cNvSpPr txBox="1"/>
          <p:nvPr/>
        </p:nvSpPr>
        <p:spPr>
          <a:xfrm>
            <a:off x="14497050" y="4762500"/>
            <a:ext cx="2781300" cy="1651000"/>
          </a:xfrm>
          <a:prstGeom prst="rect">
            <a:avLst/>
          </a:prstGeom>
          <a:noFill/>
          <a:ln>
            <a:noFill/>
          </a:ln>
        </p:spPr>
        <p:txBody>
          <a:bodyPr wrap="square" lIns="0" tIns="0" rIns="0" bIns="0" rtlCol="0" anchor="t"/>
          <a:lstStyle/>
          <a:p>
            <a:pPr algn="l">
              <a:lnSpc>
                <a:spcPts val="2033"/>
              </a:lnSpc>
            </a:pPr>
            <a:r>
              <a:rPr lang="en-US" sz="1600" b="1" noProof="1">
                <a:solidFill>
                  <a:srgbClr val="051B2B"/>
                </a:solidFill>
                <a:latin typeface="Arial"/>
                <a:ea typeface="楷体"/>
              </a:rPr>
              <a:t>• ESS &amp; materials</a:t>
            </a:r>
            <a:endParaRPr lang="en-US" sz="1600" b="1" noProof="1">
              <a:solidFill>
                <a:srgbClr val="051B2B"/>
              </a:solidFill>
            </a:endParaRPr>
          </a:p>
          <a:p>
            <a:pPr marL="203200" algn="l">
              <a:lnSpc>
                <a:spcPts val="2033"/>
              </a:lnSpc>
              <a:spcBef>
                <a:spcPts val="600"/>
              </a:spcBef>
            </a:pPr>
            <a:r>
              <a:rPr lang="en-US" sz="1400" noProof="1">
                <a:solidFill>
                  <a:srgbClr val="333333"/>
                </a:solidFill>
                <a:latin typeface="Arial"/>
                <a:ea typeface="楷体"/>
              </a:rPr>
              <a:t>ESS GPM 23.96% (above EV battery yearly) rises with integration mix; materials GPM 27.04%, ~RMB4.0bn (Soochow est.), tied to lithium</a:t>
            </a:r>
            <a:endParaRPr lang="en-US" sz="1600" noProof="1"/>
          </a:p>
        </p:txBody>
      </p:sp>
      <p:sp>
        <p:nvSpPr>
          <p:cNvPr id="73" name="panel-sep-2"/>
          <p:cNvSpPr/>
          <p:nvPr/>
        </p:nvSpPr>
        <p:spPr>
          <a:xfrm>
            <a:off x="14497050" y="6540500"/>
            <a:ext cx="2781300" cy="10160"/>
          </a:xfrm>
          <a:prstGeom prst="rect">
            <a:avLst/>
          </a:prstGeom>
          <a:solidFill>
            <a:srgbClr val="CCCCCC"/>
          </a:solidFill>
          <a:ln>
            <a:noFill/>
          </a:ln>
        </p:spPr>
        <p:txBody>
          <a:bodyPr/>
          <a:lstStyle/>
          <a:p>
            <a:endParaRPr lang="zh-CN" altLang="en-US"/>
          </a:p>
        </p:txBody>
      </p:sp>
      <p:sp>
        <p:nvSpPr>
          <p:cNvPr id="74" name="panel-item-3"/>
          <p:cNvSpPr txBox="1"/>
          <p:nvPr/>
        </p:nvSpPr>
        <p:spPr>
          <a:xfrm>
            <a:off x="14497050" y="6667500"/>
            <a:ext cx="2781300" cy="1651000"/>
          </a:xfrm>
          <a:prstGeom prst="rect">
            <a:avLst/>
          </a:prstGeom>
          <a:noFill/>
          <a:ln>
            <a:noFill/>
          </a:ln>
        </p:spPr>
        <p:txBody>
          <a:bodyPr wrap="square" lIns="0" tIns="0" rIns="0" bIns="0" rtlCol="0" anchor="t"/>
          <a:lstStyle/>
          <a:p>
            <a:pPr algn="l">
              <a:lnSpc>
                <a:spcPts val="2033"/>
              </a:lnSpc>
            </a:pPr>
            <a:r>
              <a:rPr lang="en-US" sz="1600" b="1" noProof="1">
                <a:solidFill>
                  <a:srgbClr val="051B2B"/>
                </a:solidFill>
                <a:latin typeface="Arial"/>
                <a:ea typeface="楷体"/>
              </a:rPr>
              <a:t>• "Others" = 15.7% of NP</a:t>
            </a:r>
            <a:endParaRPr lang="en-US" sz="1600" b="1" noProof="1">
              <a:solidFill>
                <a:srgbClr val="051B2B"/>
              </a:solidFill>
            </a:endParaRPr>
          </a:p>
          <a:p>
            <a:pPr marL="203200" algn="l">
              <a:lnSpc>
                <a:spcPts val="2033"/>
              </a:lnSpc>
              <a:spcBef>
                <a:spcPts val="600"/>
              </a:spcBef>
            </a:pPr>
            <a:r>
              <a:rPr lang="en-US" sz="1400" noProof="1">
                <a:solidFill>
                  <a:srgbClr val="333333"/>
                </a:solidFill>
                <a:latin typeface="Arial"/>
                <a:ea typeface="楷体"/>
              </a:rPr>
              <a:t>4.6% of revenue → ~RMB6.8bn profit (Soochow est.); JPM caliber: licensing + royalty + R&amp;D service fees</a:t>
            </a:r>
            <a:endParaRPr lang="en-US" sz="1600" noProof="1"/>
          </a:p>
        </p:txBody>
      </p:sp>
      <p:sp>
        <p:nvSpPr>
          <p:cNvPr id="75"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Segment data: East Money 2026H1 segments (YTD basis, as of 2026-06-30); revenue YoY is Soochow's 2026 interim-review caliber (EV battery +46%/ESS +88%/materials +67%/others +66%). 2. Total GPM of 23.93% is calculated by this report (East Money); per-Wh gross profit is Soochow's estimate (tax-inclusive ASP: EV battery RMB0.67/ESS RMB0.55 per Wh). 3. "Others" profit of ~RMB6.8bn (15.7% of NP attributable to shareholders) is Soochow's estimate (no company breakdown); JPM caliber: includes licensing fees, royalty and R&amp;D service fees</a:t>
            </a:r>
            <a:endParaRPr lang="en-US" sz="1400" noProof="1"/>
          </a:p>
        </p:txBody>
      </p:sp>
      <p:sp>
        <p:nvSpPr>
          <p:cNvPr id="76"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77"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company 3Q26 report (iFinD); East Money segment data (as of 2026-06-30); Soochow Securities; JPMorgan</a:t>
            </a:r>
            <a:endParaRPr lang="en-US" sz="1400" noProof="1"/>
          </a:p>
        </p:txBody>
      </p:sp>
      <p:sp>
        <p:nvSpPr>
          <p:cNvPr id="78"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79"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35</a:t>
            </a:r>
            <a:endParaRPr lang="en-US" sz="1400" noProof="1"/>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05 Company Deep Dive › EV Battery</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FY25 EV battery shipments 541GWh (+42%): volume up, price steady; premium wallet share 75% (5M26)</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Shipments 4.6x in four years; tax-incl. ASP RMB0.66/Wh stable since 2025 — volume-led, price −3% YoY; premium external supply at 75% (5M26, GS)</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vol-title"/>
          <p:cNvSpPr txBox="1"/>
          <p:nvPr/>
        </p:nvSpPr>
        <p:spPr>
          <a:xfrm>
            <a:off x="825500" y="1943100"/>
            <a:ext cx="6096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EV battery shipments 2021–2025: 4.6x in four years</a:t>
            </a:r>
            <a:r>
              <a:rPr lang="en-US" sz="1800" b="1" baseline="30000" noProof="1">
                <a:solidFill>
                  <a:srgbClr val="051C2C"/>
                </a:solidFill>
                <a:latin typeface="Arial"/>
                <a:ea typeface="楷体"/>
              </a:rPr>
              <a:t>1</a:t>
            </a:r>
            <a:endParaRPr lang="en-US" sz="1800" noProof="1"/>
          </a:p>
        </p:txBody>
      </p:sp>
      <p:sp>
        <p:nvSpPr>
          <p:cNvPr id="7" name="vol-rule"/>
          <p:cNvSpPr/>
          <p:nvPr/>
        </p:nvSpPr>
        <p:spPr>
          <a:xfrm>
            <a:off x="800100" y="2247900"/>
            <a:ext cx="7302500" cy="10160"/>
          </a:xfrm>
          <a:prstGeom prst="rect">
            <a:avLst/>
          </a:prstGeom>
          <a:solidFill>
            <a:srgbClr val="000000"/>
          </a:solidFill>
          <a:ln>
            <a:noFill/>
          </a:ln>
        </p:spPr>
        <p:txBody>
          <a:bodyPr/>
          <a:lstStyle/>
          <a:p>
            <a:endParaRPr lang="zh-CN" altLang="en-US"/>
          </a:p>
        </p:txBody>
      </p:sp>
      <p:sp>
        <p:nvSpPr>
          <p:cNvPr id="8" name="lbl-unit"/>
          <p:cNvSpPr txBox="1"/>
          <p:nvPr/>
        </p:nvSpPr>
        <p:spPr>
          <a:xfrm>
            <a:off x="825500" y="2362200"/>
            <a:ext cx="1016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GWh</a:t>
            </a:r>
            <a:endParaRPr lang="en-US" sz="1400" noProof="1"/>
          </a:p>
        </p:txBody>
      </p:sp>
      <p:graphicFrame>
        <p:nvGraphicFramePr>
          <p:cNvPr id="9" name="chart-vol"/>
          <p:cNvGraphicFramePr/>
          <p:nvPr/>
        </p:nvGraphicFramePr>
        <p:xfrm>
          <a:off x="800100" y="2311400"/>
          <a:ext cx="7302500"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10" name="vol-callout-bg"/>
          <p:cNvSpPr/>
          <p:nvPr/>
        </p:nvSpPr>
        <p:spPr>
          <a:xfrm>
            <a:off x="800100" y="6731000"/>
            <a:ext cx="7302500" cy="1066800"/>
          </a:xfrm>
          <a:prstGeom prst="rect">
            <a:avLst/>
          </a:prstGeom>
          <a:solidFill>
            <a:srgbClr val="F2F2F2"/>
          </a:solidFill>
          <a:ln>
            <a:noFill/>
          </a:ln>
        </p:spPr>
        <p:txBody>
          <a:bodyPr/>
          <a:lstStyle/>
          <a:p>
            <a:endParaRPr lang="zh-CN" altLang="en-US"/>
          </a:p>
        </p:txBody>
      </p:sp>
      <p:sp>
        <p:nvSpPr>
          <p:cNvPr id="11" name="vol-callout-spine"/>
          <p:cNvSpPr/>
          <p:nvPr/>
        </p:nvSpPr>
        <p:spPr>
          <a:xfrm>
            <a:off x="800100" y="6731000"/>
            <a:ext cx="50800" cy="1066800"/>
          </a:xfrm>
          <a:prstGeom prst="rect">
            <a:avLst/>
          </a:prstGeom>
          <a:solidFill>
            <a:srgbClr val="051C2C"/>
          </a:solidFill>
          <a:ln>
            <a:noFill/>
          </a:ln>
        </p:spPr>
        <p:txBody>
          <a:bodyPr/>
          <a:lstStyle/>
          <a:p>
            <a:endParaRPr lang="zh-CN" altLang="en-US"/>
          </a:p>
        </p:txBody>
      </p:sp>
      <p:sp>
        <p:nvSpPr>
          <p:cNvPr id="12" name="vol-callout-text"/>
          <p:cNvSpPr txBox="1"/>
          <p:nvPr/>
        </p:nvSpPr>
        <p:spPr>
          <a:xfrm>
            <a:off x="1003300" y="6832600"/>
            <a:ext cx="6946900" cy="8636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1H26 EV battery shipments ~330GWh (Soochow estimate, +51% YoY); 3Q26 combined EV battery + ESS sales over 260GWh (ESS ~25%, earnings-call caliber); 26H1 EV battery revenue +46% is mainly volume (+51%), price −3% YoY and +4% QoQ in 2Q26</a:t>
            </a:r>
            <a:endParaRPr lang="en-US" sz="1400" noProof="1"/>
          </a:p>
        </p:txBody>
      </p:sp>
      <p:sp>
        <p:nvSpPr>
          <p:cNvPr id="13" name="vol-b1-dot"/>
          <p:cNvSpPr/>
          <p:nvPr/>
        </p:nvSpPr>
        <p:spPr>
          <a:xfrm>
            <a:off x="825500" y="8102600"/>
            <a:ext cx="95250" cy="95250"/>
          </a:xfrm>
          <a:prstGeom prst="ellipse">
            <a:avLst/>
          </a:prstGeom>
          <a:solidFill>
            <a:srgbClr val="051C2C"/>
          </a:solidFill>
          <a:ln>
            <a:noFill/>
          </a:ln>
        </p:spPr>
        <p:txBody>
          <a:bodyPr/>
          <a:lstStyle/>
          <a:p>
            <a:endParaRPr lang="zh-CN" altLang="en-US"/>
          </a:p>
        </p:txBody>
      </p:sp>
      <p:sp>
        <p:nvSpPr>
          <p:cNvPr id="14" name="vol-b1-text"/>
          <p:cNvSpPr txBox="1"/>
          <p:nvPr/>
        </p:nvSpPr>
        <p:spPr>
          <a:xfrm>
            <a:off x="1028700" y="8001000"/>
            <a:ext cx="70739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2026H1 EV battery revenue RMB192.1bn (+46%) ≈ volume +51% × price −3% (Soochow caliber)</a:t>
            </a:r>
            <a:endParaRPr lang="en-US" sz="1400" noProof="1"/>
          </a:p>
        </p:txBody>
      </p:sp>
      <p:sp>
        <p:nvSpPr>
          <p:cNvPr id="15" name="vol-b2-dot"/>
          <p:cNvSpPr/>
          <p:nvPr/>
        </p:nvSpPr>
        <p:spPr>
          <a:xfrm>
            <a:off x="825500" y="8559800"/>
            <a:ext cx="95250" cy="95250"/>
          </a:xfrm>
          <a:prstGeom prst="ellipse">
            <a:avLst/>
          </a:prstGeom>
          <a:solidFill>
            <a:srgbClr val="006BA6"/>
          </a:solidFill>
          <a:ln>
            <a:noFill/>
          </a:ln>
        </p:spPr>
        <p:txBody>
          <a:bodyPr/>
          <a:lstStyle/>
          <a:p>
            <a:endParaRPr lang="zh-CN" altLang="en-US"/>
          </a:p>
        </p:txBody>
      </p:sp>
      <p:sp>
        <p:nvSpPr>
          <p:cNvPr id="16" name="vol-b2-text"/>
          <p:cNvSpPr txBox="1"/>
          <p:nvPr/>
        </p:nvSpPr>
        <p:spPr>
          <a:xfrm>
            <a:off x="1028700" y="8458200"/>
            <a:ext cx="70739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Gross profit per Wh RMB0.12 (about −14% YoY); scale provides a partial offset; unit net profit slipped slightly QoQ</a:t>
            </a:r>
            <a:endParaRPr lang="en-US" sz="1400" noProof="1"/>
          </a:p>
        </p:txBody>
      </p:sp>
      <p:sp>
        <p:nvSpPr>
          <p:cNvPr id="17" name="asp-title"/>
          <p:cNvSpPr txBox="1"/>
          <p:nvPr/>
        </p:nvSpPr>
        <p:spPr>
          <a:xfrm>
            <a:off x="8661400" y="1943100"/>
            <a:ext cx="53721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Tax-inclusive ASP has stabilized since 2025</a:t>
            </a:r>
            <a:r>
              <a:rPr lang="en-US" sz="1800" b="1" baseline="30000" noProof="1">
                <a:solidFill>
                  <a:srgbClr val="051C2C"/>
                </a:solidFill>
                <a:latin typeface="Arial"/>
                <a:ea typeface="楷体"/>
              </a:rPr>
              <a:t>2</a:t>
            </a:r>
            <a:endParaRPr lang="en-US" sz="1800" noProof="1"/>
          </a:p>
        </p:txBody>
      </p:sp>
      <p:sp>
        <p:nvSpPr>
          <p:cNvPr id="18" name="asp-rule"/>
          <p:cNvSpPr/>
          <p:nvPr/>
        </p:nvSpPr>
        <p:spPr>
          <a:xfrm>
            <a:off x="8636000" y="2247900"/>
            <a:ext cx="5397500" cy="10160"/>
          </a:xfrm>
          <a:prstGeom prst="rect">
            <a:avLst/>
          </a:prstGeom>
          <a:solidFill>
            <a:srgbClr val="000000"/>
          </a:solidFill>
          <a:ln>
            <a:noFill/>
          </a:ln>
        </p:spPr>
        <p:txBody>
          <a:bodyPr/>
          <a:lstStyle/>
          <a:p>
            <a:endParaRPr lang="zh-CN" altLang="en-US"/>
          </a:p>
        </p:txBody>
      </p:sp>
      <p:sp>
        <p:nvSpPr>
          <p:cNvPr id="19" name="lbl-unit-asp"/>
          <p:cNvSpPr txBox="1"/>
          <p:nvPr/>
        </p:nvSpPr>
        <p:spPr>
          <a:xfrm>
            <a:off x="8661400" y="2302240"/>
            <a:ext cx="1778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RMB/kWh (tax-inclusive)</a:t>
            </a:r>
            <a:endParaRPr lang="en-US" sz="1400" noProof="1"/>
          </a:p>
        </p:txBody>
      </p:sp>
      <p:graphicFrame>
        <p:nvGraphicFramePr>
          <p:cNvPr id="20" name="chart-asp"/>
          <p:cNvGraphicFramePr/>
          <p:nvPr/>
        </p:nvGraphicFramePr>
        <p:xfrm>
          <a:off x="8636000" y="2311400"/>
          <a:ext cx="5397500" cy="2667000"/>
        </p:xfrm>
        <a:graphic>
          <a:graphicData uri="http://schemas.openxmlformats.org/drawingml/2006/chart">
            <c:chart xmlns:c="http://schemas.openxmlformats.org/drawingml/2006/chart" xmlns:r="http://schemas.openxmlformats.org/officeDocument/2006/relationships" r:id="rId4"/>
          </a:graphicData>
        </a:graphic>
      </p:graphicFrame>
      <p:sp>
        <p:nvSpPr>
          <p:cNvPr id="21" name="wal-title"/>
          <p:cNvSpPr txBox="1"/>
          <p:nvPr/>
        </p:nvSpPr>
        <p:spPr>
          <a:xfrm>
            <a:off x="8661400" y="5334000"/>
            <a:ext cx="53721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Wallet share: premium solid, OEMs diversify3</a:t>
            </a:r>
            <a:r>
              <a:rPr lang="en-US" sz="1800" b="1" baseline="30000" noProof="1">
                <a:solidFill>
                  <a:srgbClr val="051C2C"/>
                </a:solidFill>
                <a:latin typeface="Arial"/>
                <a:ea typeface="楷体"/>
              </a:rPr>
              <a:t>3</a:t>
            </a:r>
            <a:endParaRPr lang="en-US" sz="1800" noProof="1"/>
          </a:p>
        </p:txBody>
      </p:sp>
      <p:sp>
        <p:nvSpPr>
          <p:cNvPr id="22" name="wal-rule"/>
          <p:cNvSpPr/>
          <p:nvPr/>
        </p:nvSpPr>
        <p:spPr>
          <a:xfrm>
            <a:off x="8636000" y="5638800"/>
            <a:ext cx="5397500" cy="10160"/>
          </a:xfrm>
          <a:prstGeom prst="rect">
            <a:avLst/>
          </a:prstGeom>
          <a:solidFill>
            <a:srgbClr val="000000"/>
          </a:solidFill>
          <a:ln>
            <a:noFill/>
          </a:ln>
        </p:spPr>
        <p:txBody>
          <a:bodyPr/>
          <a:lstStyle/>
          <a:p>
            <a:endParaRPr lang="zh-CN" altLang="en-US"/>
          </a:p>
        </p:txBody>
      </p:sp>
      <p:sp>
        <p:nvSpPr>
          <p:cNvPr id="23" name="wal-hdr-1"/>
          <p:cNvSpPr txBox="1"/>
          <p:nvPr/>
        </p:nvSpPr>
        <p:spPr>
          <a:xfrm>
            <a:off x="8661400" y="5816600"/>
            <a:ext cx="3810000" cy="20701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Caliber (2025–5M26)</a:t>
            </a:r>
            <a:endParaRPr lang="en-US" sz="1400" noProof="1"/>
          </a:p>
        </p:txBody>
      </p:sp>
      <p:sp>
        <p:nvSpPr>
          <p:cNvPr id="24" name="wal-hdr-2"/>
          <p:cNvSpPr txBox="1"/>
          <p:nvPr/>
        </p:nvSpPr>
        <p:spPr>
          <a:xfrm>
            <a:off x="12700000" y="5816600"/>
            <a:ext cx="133350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Share</a:t>
            </a:r>
            <a:endParaRPr lang="en-US" sz="1400" noProof="1"/>
          </a:p>
        </p:txBody>
      </p:sp>
      <p:sp>
        <p:nvSpPr>
          <p:cNvPr id="25" name="wal-hdr-rule"/>
          <p:cNvSpPr/>
          <p:nvPr/>
        </p:nvSpPr>
        <p:spPr>
          <a:xfrm>
            <a:off x="8636000" y="6076950"/>
            <a:ext cx="5397500" cy="10160"/>
          </a:xfrm>
          <a:prstGeom prst="rect">
            <a:avLst/>
          </a:prstGeom>
          <a:solidFill>
            <a:srgbClr val="000000"/>
          </a:solidFill>
          <a:ln>
            <a:noFill/>
          </a:ln>
        </p:spPr>
        <p:txBody>
          <a:bodyPr/>
          <a:lstStyle/>
          <a:p>
            <a:endParaRPr lang="zh-CN" altLang="en-US"/>
          </a:p>
        </p:txBody>
      </p:sp>
      <p:sp>
        <p:nvSpPr>
          <p:cNvPr id="26" name="wal-r1-c1"/>
          <p:cNvSpPr txBox="1"/>
          <p:nvPr/>
        </p:nvSpPr>
        <p:spPr>
          <a:xfrm>
            <a:off x="8661400" y="6223000"/>
            <a:ext cx="3937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Premium external supply (≥RMB250k, 5M26, GS)</a:t>
            </a:r>
            <a:endParaRPr lang="en-US" sz="1600" noProof="1"/>
          </a:p>
        </p:txBody>
      </p:sp>
      <p:sp>
        <p:nvSpPr>
          <p:cNvPr id="27" name="wal-r1-c2"/>
          <p:cNvSpPr txBox="1"/>
          <p:nvPr/>
        </p:nvSpPr>
        <p:spPr>
          <a:xfrm>
            <a:off x="12700000" y="6223000"/>
            <a:ext cx="13335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75%</a:t>
            </a:r>
            <a:endParaRPr lang="en-US" sz="1600" noProof="1"/>
          </a:p>
        </p:txBody>
      </p:sp>
      <p:sp>
        <p:nvSpPr>
          <p:cNvPr id="28" name="wal-rule-1"/>
          <p:cNvSpPr/>
          <p:nvPr/>
        </p:nvSpPr>
        <p:spPr>
          <a:xfrm>
            <a:off x="8636000" y="6515100"/>
            <a:ext cx="5397500" cy="10160"/>
          </a:xfrm>
          <a:prstGeom prst="rect">
            <a:avLst/>
          </a:prstGeom>
          <a:solidFill>
            <a:srgbClr val="CCCCCC"/>
          </a:solidFill>
          <a:ln>
            <a:noFill/>
          </a:ln>
        </p:spPr>
        <p:txBody>
          <a:bodyPr/>
          <a:lstStyle/>
          <a:p>
            <a:endParaRPr lang="zh-CN" altLang="en-US"/>
          </a:p>
        </p:txBody>
      </p:sp>
      <p:sp>
        <p:nvSpPr>
          <p:cNvPr id="29" name="wal-r2-c1"/>
          <p:cNvSpPr txBox="1"/>
          <p:nvPr/>
        </p:nvSpPr>
        <p:spPr>
          <a:xfrm>
            <a:off x="8661400" y="6807200"/>
            <a:ext cx="3937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New-model wallet share</a:t>
            </a:r>
            <a:endParaRPr lang="en-US" sz="1600" noProof="1"/>
          </a:p>
        </p:txBody>
      </p:sp>
      <p:sp>
        <p:nvSpPr>
          <p:cNvPr id="30" name="wal-r2-c2"/>
          <p:cNvSpPr txBox="1"/>
          <p:nvPr/>
        </p:nvSpPr>
        <p:spPr>
          <a:xfrm>
            <a:off x="12700000" y="6807200"/>
            <a:ext cx="13335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75-76%</a:t>
            </a:r>
            <a:endParaRPr lang="en-US" sz="1600" noProof="1"/>
          </a:p>
        </p:txBody>
      </p:sp>
      <p:sp>
        <p:nvSpPr>
          <p:cNvPr id="31" name="wal-rule-2"/>
          <p:cNvSpPr/>
          <p:nvPr/>
        </p:nvSpPr>
        <p:spPr>
          <a:xfrm>
            <a:off x="8636000" y="7099300"/>
            <a:ext cx="5397500" cy="10160"/>
          </a:xfrm>
          <a:prstGeom prst="rect">
            <a:avLst/>
          </a:prstGeom>
          <a:solidFill>
            <a:srgbClr val="CCCCCC"/>
          </a:solidFill>
          <a:ln>
            <a:noFill/>
          </a:ln>
        </p:spPr>
        <p:txBody>
          <a:bodyPr/>
          <a:lstStyle/>
          <a:p>
            <a:endParaRPr lang="zh-CN" altLang="en-US"/>
          </a:p>
        </p:txBody>
      </p:sp>
      <p:sp>
        <p:nvSpPr>
          <p:cNvPr id="32" name="wal-r3-c1"/>
          <p:cNvSpPr txBox="1"/>
          <p:nvPr/>
        </p:nvSpPr>
        <p:spPr>
          <a:xfrm>
            <a:off x="8661400" y="7391400"/>
            <a:ext cx="3937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Seres</a:t>
            </a:r>
            <a:endParaRPr lang="en-US" sz="1600" noProof="1"/>
          </a:p>
        </p:txBody>
      </p:sp>
      <p:sp>
        <p:nvSpPr>
          <p:cNvPr id="33" name="wal-r3-c2"/>
          <p:cNvSpPr txBox="1"/>
          <p:nvPr/>
        </p:nvSpPr>
        <p:spPr>
          <a:xfrm>
            <a:off x="12700000" y="7391400"/>
            <a:ext cx="13335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96.7%</a:t>
            </a:r>
            <a:endParaRPr lang="en-US" sz="1600" noProof="1"/>
          </a:p>
        </p:txBody>
      </p:sp>
      <p:sp>
        <p:nvSpPr>
          <p:cNvPr id="34" name="wal-rule-3"/>
          <p:cNvSpPr/>
          <p:nvPr/>
        </p:nvSpPr>
        <p:spPr>
          <a:xfrm>
            <a:off x="8636000" y="7683500"/>
            <a:ext cx="5397500" cy="10160"/>
          </a:xfrm>
          <a:prstGeom prst="rect">
            <a:avLst/>
          </a:prstGeom>
          <a:solidFill>
            <a:srgbClr val="CCCCCC"/>
          </a:solidFill>
          <a:ln>
            <a:noFill/>
          </a:ln>
        </p:spPr>
        <p:txBody>
          <a:bodyPr/>
          <a:lstStyle/>
          <a:p>
            <a:endParaRPr lang="zh-CN" altLang="en-US"/>
          </a:p>
        </p:txBody>
      </p:sp>
      <p:sp>
        <p:nvSpPr>
          <p:cNvPr id="35" name="wal-r4-c1"/>
          <p:cNvSpPr txBox="1"/>
          <p:nvPr/>
        </p:nvSpPr>
        <p:spPr>
          <a:xfrm>
            <a:off x="8661400" y="7975600"/>
            <a:ext cx="3937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Xiaomi (adding a second supplier)</a:t>
            </a:r>
            <a:endParaRPr lang="en-US" sz="1600" noProof="1"/>
          </a:p>
        </p:txBody>
      </p:sp>
      <p:sp>
        <p:nvSpPr>
          <p:cNvPr id="36" name="wal-r4-c2"/>
          <p:cNvSpPr txBox="1"/>
          <p:nvPr/>
        </p:nvSpPr>
        <p:spPr>
          <a:xfrm>
            <a:off x="12700000" y="7975600"/>
            <a:ext cx="13335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73.9%</a:t>
            </a:r>
            <a:endParaRPr lang="en-US" sz="1600" noProof="1"/>
          </a:p>
        </p:txBody>
      </p:sp>
      <p:sp>
        <p:nvSpPr>
          <p:cNvPr id="37" name="wal-rule-4"/>
          <p:cNvSpPr/>
          <p:nvPr/>
        </p:nvSpPr>
        <p:spPr>
          <a:xfrm>
            <a:off x="8636000" y="8267700"/>
            <a:ext cx="5397500" cy="10160"/>
          </a:xfrm>
          <a:prstGeom prst="rect">
            <a:avLst/>
          </a:prstGeom>
          <a:solidFill>
            <a:srgbClr val="CCCCCC"/>
          </a:solidFill>
          <a:ln>
            <a:noFill/>
          </a:ln>
        </p:spPr>
        <p:txBody>
          <a:bodyPr/>
          <a:lstStyle/>
          <a:p>
            <a:endParaRPr lang="zh-CN" altLang="en-US"/>
          </a:p>
        </p:txBody>
      </p:sp>
      <p:sp>
        <p:nvSpPr>
          <p:cNvPr id="38" name="wal-r5-c1"/>
          <p:cNvSpPr txBox="1"/>
          <p:nvPr/>
        </p:nvSpPr>
        <p:spPr>
          <a:xfrm>
            <a:off x="8661400" y="8559800"/>
            <a:ext cx="3937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Tesla (down YoY in 2025)</a:t>
            </a:r>
            <a:endParaRPr lang="en-US" sz="1600" noProof="1"/>
          </a:p>
        </p:txBody>
      </p:sp>
      <p:sp>
        <p:nvSpPr>
          <p:cNvPr id="39" name="wal-r5-c2"/>
          <p:cNvSpPr txBox="1"/>
          <p:nvPr/>
        </p:nvSpPr>
        <p:spPr>
          <a:xfrm>
            <a:off x="12700000" y="8559800"/>
            <a:ext cx="13335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70.8%</a:t>
            </a:r>
            <a:endParaRPr lang="en-US" sz="1600" noProof="1"/>
          </a:p>
        </p:txBody>
      </p:sp>
      <p:sp>
        <p:nvSpPr>
          <p:cNvPr id="40" name="wal-rule-end"/>
          <p:cNvSpPr/>
          <p:nvPr/>
        </p:nvSpPr>
        <p:spPr>
          <a:xfrm>
            <a:off x="8636000" y="8851900"/>
            <a:ext cx="5397500" cy="10160"/>
          </a:xfrm>
          <a:prstGeom prst="rect">
            <a:avLst/>
          </a:prstGeom>
          <a:solidFill>
            <a:srgbClr val="000000"/>
          </a:solidFill>
          <a:ln>
            <a:noFill/>
          </a:ln>
        </p:spPr>
        <p:txBody>
          <a:bodyPr/>
          <a:lstStyle/>
          <a:p>
            <a:endParaRPr lang="zh-CN" altLang="en-US"/>
          </a:p>
        </p:txBody>
      </p:sp>
      <p:sp>
        <p:nvSpPr>
          <p:cNvPr id="41" name="panel-bg"/>
          <p:cNvSpPr/>
          <p:nvPr/>
        </p:nvSpPr>
        <p:spPr>
          <a:xfrm>
            <a:off x="14287500" y="1885950"/>
            <a:ext cx="3200400" cy="7029450"/>
          </a:xfrm>
          <a:prstGeom prst="rect">
            <a:avLst/>
          </a:prstGeom>
          <a:solidFill>
            <a:srgbClr val="F2F2F2"/>
          </a:solidFill>
          <a:ln>
            <a:noFill/>
          </a:ln>
        </p:spPr>
        <p:txBody>
          <a:bodyPr/>
          <a:lstStyle/>
          <a:p>
            <a:endParaRPr lang="zh-CN" altLang="en-US"/>
          </a:p>
        </p:txBody>
      </p:sp>
      <p:sp>
        <p:nvSpPr>
          <p:cNvPr id="42" name="panel-kicker"/>
          <p:cNvSpPr txBox="1"/>
          <p:nvPr/>
        </p:nvSpPr>
        <p:spPr>
          <a:xfrm>
            <a:off x="14522450" y="2082800"/>
            <a:ext cx="25400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KEY TAKEAWAYS</a:t>
            </a:r>
            <a:endParaRPr lang="en-US" sz="1400" noProof="1"/>
          </a:p>
        </p:txBody>
      </p:sp>
      <p:sp>
        <p:nvSpPr>
          <p:cNvPr id="43" name="panel-rule-top"/>
          <p:cNvSpPr/>
          <p:nvPr/>
        </p:nvSpPr>
        <p:spPr>
          <a:xfrm>
            <a:off x="14497050" y="2353310"/>
            <a:ext cx="2781300" cy="10160"/>
          </a:xfrm>
          <a:prstGeom prst="rect">
            <a:avLst/>
          </a:prstGeom>
          <a:solidFill>
            <a:srgbClr val="000000"/>
          </a:solidFill>
          <a:ln>
            <a:noFill/>
          </a:ln>
        </p:spPr>
        <p:txBody>
          <a:bodyPr/>
          <a:lstStyle/>
          <a:p>
            <a:endParaRPr lang="zh-CN" altLang="en-US"/>
          </a:p>
        </p:txBody>
      </p:sp>
      <p:sp>
        <p:nvSpPr>
          <p:cNvPr id="44" name="panel-item-1"/>
          <p:cNvSpPr txBox="1"/>
          <p:nvPr/>
        </p:nvSpPr>
        <p:spPr>
          <a:xfrm>
            <a:off x="14497050" y="28448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51C2C"/>
                </a:solidFill>
                <a:latin typeface="Arial"/>
                <a:ea typeface="楷体"/>
              </a:rPr>
              <a:t>• </a:t>
            </a:r>
            <a:r>
              <a:rPr lang="en-US" sz="1600" b="1" noProof="1">
                <a:solidFill>
                  <a:srgbClr val="051C2C"/>
                </a:solidFill>
                <a:latin typeface="Arial"/>
                <a:ea typeface="楷体"/>
              </a:rPr>
              <a:t>Volume is the main growth engine</a:t>
            </a:r>
            <a:endParaRPr lang="en-US" sz="1600" noProof="1"/>
          </a:p>
          <a:p>
            <a:pPr marL="203200" algn="l">
              <a:lnSpc>
                <a:spcPts val="2033"/>
              </a:lnSpc>
              <a:spcBef>
                <a:spcPts val="600"/>
              </a:spcBef>
            </a:pPr>
            <a:r>
              <a:rPr lang="en-US" sz="1400" noProof="1">
                <a:solidFill>
                  <a:srgbClr val="333333"/>
                </a:solidFill>
                <a:latin typeface="Arial"/>
                <a:ea typeface="楷体"/>
              </a:rPr>
              <a:t>Shipments 4.6x in four years (CAGR +46.7%), +51% again in 1H26; 26H1 EV battery revenue +46% is mainly volume</a:t>
            </a:r>
            <a:endParaRPr lang="en-US" sz="1600" noProof="1"/>
          </a:p>
        </p:txBody>
      </p:sp>
      <p:sp>
        <p:nvSpPr>
          <p:cNvPr id="45" name="panel-sep-1"/>
          <p:cNvSpPr/>
          <p:nvPr/>
        </p:nvSpPr>
        <p:spPr>
          <a:xfrm>
            <a:off x="14497050" y="4629150"/>
            <a:ext cx="2781300" cy="10160"/>
          </a:xfrm>
          <a:prstGeom prst="rect">
            <a:avLst/>
          </a:prstGeom>
          <a:solidFill>
            <a:srgbClr val="CCCCCC"/>
          </a:solidFill>
          <a:ln>
            <a:noFill/>
          </a:ln>
        </p:spPr>
        <p:txBody>
          <a:bodyPr/>
          <a:lstStyle/>
          <a:p>
            <a:endParaRPr lang="zh-CN" altLang="en-US"/>
          </a:p>
        </p:txBody>
      </p:sp>
      <p:sp>
        <p:nvSpPr>
          <p:cNvPr id="46" name="panel-item-2"/>
          <p:cNvSpPr txBox="1"/>
          <p:nvPr/>
        </p:nvSpPr>
        <p:spPr>
          <a:xfrm>
            <a:off x="14497050" y="4762500"/>
            <a:ext cx="2781300" cy="1651000"/>
          </a:xfrm>
          <a:prstGeom prst="rect">
            <a:avLst/>
          </a:prstGeom>
          <a:noFill/>
          <a:ln>
            <a:noFill/>
          </a:ln>
        </p:spPr>
        <p:txBody>
          <a:bodyPr wrap="square" lIns="0" tIns="0" rIns="0" bIns="0" rtlCol="0" anchor="t"/>
          <a:lstStyle/>
          <a:p>
            <a:pPr algn="l">
              <a:lnSpc>
                <a:spcPts val="2033"/>
              </a:lnSpc>
            </a:pPr>
            <a:r>
              <a:rPr lang="en-US" sz="1600" b="1" noProof="1">
                <a:solidFill>
                  <a:srgbClr val="051B2B"/>
                </a:solidFill>
                <a:latin typeface="Arial"/>
                <a:ea typeface="楷体"/>
              </a:rPr>
              <a:t>• Price stabilized; bottom unconfirmed</a:t>
            </a:r>
            <a:endParaRPr lang="en-US" sz="1600" b="1" noProof="1">
              <a:solidFill>
                <a:srgbClr val="051B2B"/>
              </a:solidFill>
            </a:endParaRPr>
          </a:p>
          <a:p>
            <a:pPr marL="203200" algn="l">
              <a:lnSpc>
                <a:spcPts val="2033"/>
              </a:lnSpc>
              <a:spcBef>
                <a:spcPts val="600"/>
              </a:spcBef>
            </a:pPr>
            <a:r>
              <a:rPr lang="en-US" sz="1400" noProof="1">
                <a:solidFill>
                  <a:srgbClr val="333333"/>
                </a:solidFill>
                <a:latin typeface="Arial"/>
                <a:ea typeface="楷体"/>
              </a:rPr>
              <a:t>Tax-incl. ASP RMB0.66/Wh stable since 2025, +4% QoQ in 2Q26; lithium pass-through lags 1–2 quarters</a:t>
            </a:r>
            <a:endParaRPr lang="en-US" sz="1600" noProof="1"/>
          </a:p>
        </p:txBody>
      </p:sp>
      <p:sp>
        <p:nvSpPr>
          <p:cNvPr id="47" name="panel-sep-2"/>
          <p:cNvSpPr/>
          <p:nvPr/>
        </p:nvSpPr>
        <p:spPr>
          <a:xfrm>
            <a:off x="14497050" y="6540500"/>
            <a:ext cx="2781300" cy="10160"/>
          </a:xfrm>
          <a:prstGeom prst="rect">
            <a:avLst/>
          </a:prstGeom>
          <a:solidFill>
            <a:srgbClr val="CCCCCC"/>
          </a:solidFill>
          <a:ln>
            <a:noFill/>
          </a:ln>
        </p:spPr>
        <p:txBody>
          <a:bodyPr/>
          <a:lstStyle/>
          <a:p>
            <a:endParaRPr lang="zh-CN" altLang="en-US"/>
          </a:p>
        </p:txBody>
      </p:sp>
      <p:sp>
        <p:nvSpPr>
          <p:cNvPr id="48" name="panel-item-3"/>
          <p:cNvSpPr txBox="1"/>
          <p:nvPr/>
        </p:nvSpPr>
        <p:spPr>
          <a:xfrm>
            <a:off x="14497050" y="6667500"/>
            <a:ext cx="2781300" cy="1651000"/>
          </a:xfrm>
          <a:prstGeom prst="rect">
            <a:avLst/>
          </a:prstGeom>
          <a:noFill/>
          <a:ln>
            <a:noFill/>
          </a:ln>
        </p:spPr>
        <p:txBody>
          <a:bodyPr wrap="square" lIns="0" tIns="0" rIns="0" bIns="0" rtlCol="0" anchor="t"/>
          <a:lstStyle/>
          <a:p>
            <a:pPr algn="l">
              <a:lnSpc>
                <a:spcPts val="2033"/>
              </a:lnSpc>
            </a:pPr>
            <a:r>
              <a:rPr lang="en-US" sz="1600" b="1" noProof="1">
                <a:solidFill>
                  <a:srgbClr val="051B2B"/>
                </a:solidFill>
                <a:latin typeface="Arial"/>
                <a:ea typeface="楷体"/>
              </a:rPr>
              <a:t>• Premium wallet solid</a:t>
            </a:r>
            <a:endParaRPr lang="en-US" sz="1600" b="1" noProof="1">
              <a:solidFill>
                <a:srgbClr val="051B2B"/>
              </a:solidFill>
            </a:endParaRPr>
          </a:p>
          <a:p>
            <a:pPr marL="203200" algn="l">
              <a:lnSpc>
                <a:spcPts val="2033"/>
              </a:lnSpc>
              <a:spcBef>
                <a:spcPts val="600"/>
              </a:spcBef>
            </a:pPr>
            <a:r>
              <a:rPr lang="en-US" sz="1400" noProof="1">
                <a:solidFill>
                  <a:srgbClr val="333333"/>
                </a:solidFill>
                <a:latin typeface="Arial"/>
                <a:ea typeface="楷体"/>
              </a:rPr>
              <a:t>Premium external supply 75% (5M26), new models 75–76%; i6 share fell 100% (Q1) → ~60% (Q3, third-party caliber) — de-CATL-ization p. 19</a:t>
            </a:r>
            <a:endParaRPr lang="en-US" sz="1600" noProof="1"/>
          </a:p>
        </p:txBody>
      </p:sp>
      <p:sp>
        <p:nvSpPr>
          <p:cNvPr id="49"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Shipments: 2021–2025 company disclosures (541GWh in 2025, +41.85%; 116.71GWh in 2021); 1H26 ~330GWh, +51% YoY is Soochow's estimate. 2. Tax-inclusive ASP: China Merchants Securities Table 9 (RMB0.89/1.10/1.00/0.75/0.66/0.66 per Wh, 2021–2026H1); 2Q26 ASP +4% QoQ is Soochow's interim-review caliber. 3. Wallet share: premium external supply 75% (5M26) and new models 75–76% are Goldman Sachs citing ThinkerCar (5M26); customer wallet shares are Soochow (2025, CPCA caliber); NIO wallet share 60% (2025) → 77% (first 8 months, JPM 10/8); domestic passenger-vehicle share 44% in the first 8 months (+3pct), 56% ex-BYD (JPM).</a:t>
            </a:r>
            <a:endParaRPr lang="en-US" sz="1400" noProof="1"/>
          </a:p>
        </p:txBody>
      </p:sp>
      <p:sp>
        <p:nvSpPr>
          <p:cNvPr id="50"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51"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company disclosures; China Merchants Securities; Soochow Securities; Goldman Sachs (ThinkerCar)</a:t>
            </a:r>
            <a:endParaRPr lang="en-US" sz="1400" noProof="1"/>
          </a:p>
        </p:txBody>
      </p:sp>
      <p:sp>
        <p:nvSpPr>
          <p:cNvPr id="52"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53"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36</a:t>
            </a:r>
            <a:endParaRPr lang="en-US" sz="1400" noProof="1"/>
          </a:p>
        </p:txBody>
      </p:sp>
      <p:sp>
        <p:nvSpPr>
          <p:cNvPr id="54" name="cagr-vol-line-0-4"/>
          <p:cNvSpPr/>
          <p:nvPr>
            <p:extLst>
              <p:ext uri="{F5677B7D-0D2A-4D9B-9A5C-6D8D7D0E5A5D}">
                <pptd:line xmlns:pptd="https://kimi-design.msh.team/pptd/2026" xmlns:mc="http://schemas.openxmlformats.org/markup-compatibility/2006" xmlns:m="http://schemas.openxmlformats.org/officeDocument/2006/math" xmlns:cx="http://schemas.microsoft.com/office/drawing/2014/chartex" xmlns:c="http://schemas.openxmlformats.org/drawingml/2006/chart" xmlns:a14="http://schemas.microsoft.com/office/drawing/2010/main" xmlns="" encoding="base64url">eyJ2aWV3Qm94IjpbNDQ2LjEyLDE5NS40OF0sInBvaW50cyI6IjAsMTk1LjQ4IDQ0Ni4xMiwwIiwiY3VydmUiOiJzaGFycCJ9</pptd:line>
              </p:ext>
            </p:extLst>
          </p:nvPr>
        </p:nvSpPr>
        <p:spPr>
          <a:xfrm>
            <a:off x="1510030" y="2585720"/>
            <a:ext cx="5665470" cy="2482850"/>
          </a:xfrm>
          <a:custGeom>
            <a:avLst/>
            <a:gdLst/>
            <a:ahLst/>
            <a:cxnLst/>
            <a:rect l="l" t="t" r="r" b="b"/>
            <a:pathLst>
              <a:path w="446" h="195">
                <a:moveTo>
                  <a:pt x="0" y="195"/>
                </a:moveTo>
                <a:lnTo>
                  <a:pt x="446" y="0"/>
                </a:lnTo>
              </a:path>
            </a:pathLst>
          </a:custGeom>
          <a:noFill/>
          <a:ln w="19050">
            <a:solidFill>
              <a:srgbClr val="051C2C"/>
            </a:solidFill>
            <a:tailEnd type="arrow"/>
          </a:ln>
        </p:spPr>
        <p:txBody>
          <a:bodyPr/>
          <a:lstStyle/>
          <a:p>
            <a:endParaRPr lang="zh-CN" altLang="en-US"/>
          </a:p>
        </p:txBody>
      </p:sp>
      <p:sp>
        <p:nvSpPr>
          <p:cNvPr id="55" name="cagr-vol-bubble-0-4"/>
          <p:cNvSpPr/>
          <p:nvPr/>
        </p:nvSpPr>
        <p:spPr>
          <a:xfrm>
            <a:off x="4095750" y="3531870"/>
            <a:ext cx="711200" cy="431800"/>
          </a:xfrm>
          <a:prstGeom prst="ellipse">
            <a:avLst/>
          </a:prstGeom>
          <a:solidFill>
            <a:srgbClr val="FFFFFF"/>
          </a:solidFill>
          <a:ln w="12700">
            <a:solidFill>
              <a:srgbClr val="051C2C"/>
            </a:solidFill>
          </a:ln>
        </p:spPr>
        <p:txBody>
          <a:bodyPr/>
          <a:lstStyle/>
          <a:p>
            <a:endParaRPr lang="zh-CN" altLang="en-US"/>
          </a:p>
        </p:txBody>
      </p:sp>
      <p:sp>
        <p:nvSpPr>
          <p:cNvPr id="56" name="cagr-vol-bubble-0-4-txt"/>
          <p:cNvSpPr txBox="1"/>
          <p:nvPr/>
        </p:nvSpPr>
        <p:spPr>
          <a:xfrm>
            <a:off x="4095750" y="3531870"/>
            <a:ext cx="711200" cy="431800"/>
          </a:xfrm>
          <a:prstGeom prst="rect">
            <a:avLst/>
          </a:prstGeom>
          <a:noFill/>
          <a:ln>
            <a:noFill/>
          </a:ln>
        </p:spPr>
        <p:txBody>
          <a:bodyPr wrap="none" lIns="0" tIns="0" rIns="0" bIns="0" rtlCol="0" anchor="ctr"/>
          <a:lstStyle/>
          <a:p>
            <a:pPr algn="ctr">
              <a:lnSpc>
                <a:spcPts val="2033"/>
              </a:lnSpc>
            </a:pPr>
            <a:r>
              <a:rPr lang="en-US" sz="1400" b="1" noProof="1">
                <a:solidFill>
                  <a:srgbClr val="051C2C"/>
                </a:solidFill>
                <a:latin typeface="Arial"/>
                <a:ea typeface="楷体"/>
              </a:rPr>
              <a:t>47%</a:t>
            </a:r>
            <a:endParaRPr lang="en-US" sz="1400" noProof="1"/>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05 Company Deep-Dive › ESS</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ESS revenue +88%: 587Ah cuts cost 42%; GS sees integration mix going 1/3→2/3</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Volume +102% × price -7% = revenue +88%; scaled 587Ah delivery cuts cost 42%; integration lifts unit gross profit from RMB138 to RMB200/kWh</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ess-title"/>
          <p:cNvSpPr txBox="1"/>
          <p:nvPr/>
        </p:nvSpPr>
        <p:spPr>
          <a:xfrm>
            <a:off x="825500" y="1943100"/>
            <a:ext cx="6096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ESS shipments: 2026E median nearly doubles</a:t>
            </a:r>
            <a:r>
              <a:rPr lang="en-US" sz="1800" b="1" baseline="30000" noProof="1">
                <a:solidFill>
                  <a:srgbClr val="051C2C"/>
                </a:solidFill>
                <a:latin typeface="Arial"/>
                <a:ea typeface="楷体"/>
              </a:rPr>
              <a:t>1</a:t>
            </a:r>
            <a:endParaRPr lang="en-US" sz="1800" noProof="1"/>
          </a:p>
        </p:txBody>
      </p:sp>
      <p:sp>
        <p:nvSpPr>
          <p:cNvPr id="7" name="ess-rule"/>
          <p:cNvSpPr/>
          <p:nvPr/>
        </p:nvSpPr>
        <p:spPr>
          <a:xfrm>
            <a:off x="800100" y="2247900"/>
            <a:ext cx="7302500" cy="10160"/>
          </a:xfrm>
          <a:prstGeom prst="rect">
            <a:avLst/>
          </a:prstGeom>
          <a:solidFill>
            <a:srgbClr val="000000"/>
          </a:solidFill>
          <a:ln>
            <a:noFill/>
          </a:ln>
        </p:spPr>
        <p:txBody>
          <a:bodyPr/>
          <a:lstStyle/>
          <a:p>
            <a:endParaRPr lang="zh-CN" altLang="en-US"/>
          </a:p>
        </p:txBody>
      </p:sp>
      <p:sp>
        <p:nvSpPr>
          <p:cNvPr id="8" name="lbl-unit"/>
          <p:cNvSpPr txBox="1"/>
          <p:nvPr/>
        </p:nvSpPr>
        <p:spPr>
          <a:xfrm>
            <a:off x="825500" y="2362200"/>
            <a:ext cx="1016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GWh</a:t>
            </a:r>
            <a:endParaRPr lang="en-US" sz="1400" noProof="1"/>
          </a:p>
        </p:txBody>
      </p:sp>
      <p:graphicFrame>
        <p:nvGraphicFramePr>
          <p:cNvPr id="9" name="chart-ess"/>
          <p:cNvGraphicFramePr/>
          <p:nvPr/>
        </p:nvGraphicFramePr>
        <p:xfrm>
          <a:off x="800100" y="2311400"/>
          <a:ext cx="7302500"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10" name="ess-callout-bg"/>
          <p:cNvSpPr/>
          <p:nvPr/>
        </p:nvSpPr>
        <p:spPr>
          <a:xfrm>
            <a:off x="800100" y="6731000"/>
            <a:ext cx="7302500" cy="1066800"/>
          </a:xfrm>
          <a:prstGeom prst="rect">
            <a:avLst/>
          </a:prstGeom>
          <a:solidFill>
            <a:srgbClr val="F2F2F2"/>
          </a:solidFill>
          <a:ln>
            <a:noFill/>
          </a:ln>
        </p:spPr>
        <p:txBody>
          <a:bodyPr/>
          <a:lstStyle/>
          <a:p>
            <a:endParaRPr lang="zh-CN" altLang="en-US"/>
          </a:p>
        </p:txBody>
      </p:sp>
      <p:sp>
        <p:nvSpPr>
          <p:cNvPr id="11" name="ess-callout-spine"/>
          <p:cNvSpPr/>
          <p:nvPr/>
        </p:nvSpPr>
        <p:spPr>
          <a:xfrm>
            <a:off x="800100" y="6731000"/>
            <a:ext cx="50800" cy="1066800"/>
          </a:xfrm>
          <a:prstGeom prst="rect">
            <a:avLst/>
          </a:prstGeom>
          <a:solidFill>
            <a:srgbClr val="051C2C"/>
          </a:solidFill>
          <a:ln>
            <a:noFill/>
          </a:ln>
        </p:spPr>
        <p:txBody>
          <a:bodyPr/>
          <a:lstStyle/>
          <a:p>
            <a:endParaRPr lang="zh-CN" altLang="en-US"/>
          </a:p>
        </p:txBody>
      </p:sp>
      <p:sp>
        <p:nvSpPr>
          <p:cNvPr id="12" name="ess-callout-text"/>
          <p:cNvSpPr txBox="1"/>
          <p:nvPr/>
        </p:nvSpPr>
        <p:spPr>
          <a:xfrm>
            <a:off x="1003300" y="6832600"/>
            <a:ext cx="6946900" cy="8636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Revenue +88% = volume +102% × price -7% (26H1, Soochow basis): revenue RMB53.3bn, tax-included ASP RMB0.55/Wh; 2026E broker range 142-280GWh, a ~2x gap — fastest-growing segment, widest disagreement</a:t>
            </a:r>
            <a:endParaRPr lang="en-US" sz="1400" noProof="1"/>
          </a:p>
        </p:txBody>
      </p:sp>
      <p:sp>
        <p:nvSpPr>
          <p:cNvPr id="13" name="ess-b1-dot"/>
          <p:cNvSpPr/>
          <p:nvPr/>
        </p:nvSpPr>
        <p:spPr>
          <a:xfrm>
            <a:off x="825500" y="8102600"/>
            <a:ext cx="95250" cy="95250"/>
          </a:xfrm>
          <a:prstGeom prst="ellipse">
            <a:avLst/>
          </a:prstGeom>
          <a:solidFill>
            <a:srgbClr val="051C2C"/>
          </a:solidFill>
          <a:ln>
            <a:noFill/>
          </a:ln>
        </p:spPr>
        <p:txBody>
          <a:bodyPr/>
          <a:lstStyle/>
          <a:p>
            <a:endParaRPr lang="zh-CN" altLang="en-US"/>
          </a:p>
        </p:txBody>
      </p:sp>
      <p:sp>
        <p:nvSpPr>
          <p:cNvPr id="14" name="ess-b1-text"/>
          <p:cNvSpPr txBox="1"/>
          <p:nvPr/>
        </p:nvSpPr>
        <p:spPr>
          <a:xfrm>
            <a:off x="1028700" y="8001000"/>
            <a:ext cx="70739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587Ah large cell in scaled delivery, cost down 42%; Jining output exceeds 220k cells/day</a:t>
            </a:r>
            <a:r>
              <a:rPr lang="en-US" sz="1400" baseline="30000" noProof="1">
                <a:solidFill>
                  <a:srgbClr val="333333"/>
                </a:solidFill>
                <a:latin typeface="Arial"/>
                <a:ea typeface="楷体"/>
              </a:rPr>
              <a:t>2</a:t>
            </a:r>
            <a:endParaRPr lang="en-US" sz="1400" noProof="1"/>
          </a:p>
        </p:txBody>
      </p:sp>
      <p:sp>
        <p:nvSpPr>
          <p:cNvPr id="15" name="ess-b2-dot"/>
          <p:cNvSpPr/>
          <p:nvPr/>
        </p:nvSpPr>
        <p:spPr>
          <a:xfrm>
            <a:off x="825500" y="8559800"/>
            <a:ext cx="95250" cy="95250"/>
          </a:xfrm>
          <a:prstGeom prst="ellipse">
            <a:avLst/>
          </a:prstGeom>
          <a:solidFill>
            <a:srgbClr val="006BA6"/>
          </a:solidFill>
          <a:ln>
            <a:noFill/>
          </a:ln>
        </p:spPr>
        <p:txBody>
          <a:bodyPr/>
          <a:lstStyle/>
          <a:p>
            <a:endParaRPr lang="zh-CN" altLang="en-US"/>
          </a:p>
        </p:txBody>
      </p:sp>
      <p:sp>
        <p:nvSpPr>
          <p:cNvPr id="16" name="ess-b2-text"/>
          <p:cNvSpPr txBox="1"/>
          <p:nvPr/>
        </p:nvSpPr>
        <p:spPr>
          <a:xfrm>
            <a:off x="1028700" y="8458200"/>
            <a:ext cx="70739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Tianheng 6.25MWh container, TENER Stack 9MWh world-first; generation lead drives orders</a:t>
            </a:r>
            <a:endParaRPr lang="en-US" sz="1400" noProof="1"/>
          </a:p>
        </p:txBody>
      </p:sp>
      <p:sp>
        <p:nvSpPr>
          <p:cNvPr id="17" name="lay-title"/>
          <p:cNvSpPr txBox="1"/>
          <p:nvPr/>
        </p:nvSpPr>
        <p:spPr>
          <a:xfrm>
            <a:off x="8661400" y="1943100"/>
            <a:ext cx="53721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Three-layer integration: cells → solutions3</a:t>
            </a:r>
            <a:r>
              <a:rPr lang="en-US" sz="1800" b="1" baseline="30000" noProof="1">
                <a:solidFill>
                  <a:srgbClr val="051C2C"/>
                </a:solidFill>
                <a:latin typeface="Arial"/>
                <a:ea typeface="楷体"/>
              </a:rPr>
              <a:t>3</a:t>
            </a:r>
            <a:endParaRPr lang="en-US" sz="1800" noProof="1"/>
          </a:p>
        </p:txBody>
      </p:sp>
      <p:sp>
        <p:nvSpPr>
          <p:cNvPr id="18" name="lay-rule"/>
          <p:cNvSpPr/>
          <p:nvPr/>
        </p:nvSpPr>
        <p:spPr>
          <a:xfrm>
            <a:off x="8636000" y="2247900"/>
            <a:ext cx="5397500" cy="10160"/>
          </a:xfrm>
          <a:prstGeom prst="rect">
            <a:avLst/>
          </a:prstGeom>
          <a:solidFill>
            <a:srgbClr val="000000"/>
          </a:solidFill>
          <a:ln>
            <a:noFill/>
          </a:ln>
        </p:spPr>
        <p:txBody>
          <a:bodyPr/>
          <a:lstStyle/>
          <a:p>
            <a:endParaRPr lang="zh-CN" altLang="en-US"/>
          </a:p>
        </p:txBody>
      </p:sp>
      <p:sp>
        <p:nvSpPr>
          <p:cNvPr id="19" name="lay-hdr-2"/>
          <p:cNvSpPr txBox="1"/>
          <p:nvPr/>
        </p:nvSpPr>
        <p:spPr>
          <a:xfrm>
            <a:off x="11430000" y="2413000"/>
            <a:ext cx="114300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2025</a:t>
            </a:r>
            <a:endParaRPr lang="en-US" sz="1400" noProof="1"/>
          </a:p>
        </p:txBody>
      </p:sp>
      <p:sp>
        <p:nvSpPr>
          <p:cNvPr id="20" name="lay-hdr-3"/>
          <p:cNvSpPr txBox="1"/>
          <p:nvPr/>
        </p:nvSpPr>
        <p:spPr>
          <a:xfrm>
            <a:off x="12636500" y="2413000"/>
            <a:ext cx="139700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2030E</a:t>
            </a:r>
            <a:endParaRPr lang="en-US" sz="1400" noProof="1"/>
          </a:p>
        </p:txBody>
      </p:sp>
      <p:sp>
        <p:nvSpPr>
          <p:cNvPr id="21" name="lay-hdr-rule"/>
          <p:cNvSpPr/>
          <p:nvPr/>
        </p:nvSpPr>
        <p:spPr>
          <a:xfrm>
            <a:off x="8636000" y="2673350"/>
            <a:ext cx="5397500" cy="10160"/>
          </a:xfrm>
          <a:prstGeom prst="rect">
            <a:avLst/>
          </a:prstGeom>
          <a:solidFill>
            <a:srgbClr val="000000"/>
          </a:solidFill>
          <a:ln>
            <a:noFill/>
          </a:ln>
        </p:spPr>
        <p:txBody>
          <a:bodyPr/>
          <a:lstStyle/>
          <a:p>
            <a:endParaRPr lang="zh-CN" altLang="en-US"/>
          </a:p>
        </p:txBody>
      </p:sp>
      <p:sp>
        <p:nvSpPr>
          <p:cNvPr id="22" name="lay-r1-c1"/>
          <p:cNvSpPr txBox="1"/>
          <p:nvPr/>
        </p:nvSpPr>
        <p:spPr>
          <a:xfrm>
            <a:off x="9271000" y="2997200"/>
            <a:ext cx="2095500" cy="508000"/>
          </a:xfrm>
          <a:prstGeom prst="rect">
            <a:avLst/>
          </a:prstGeom>
          <a:noFill/>
          <a:ln>
            <a:noFill/>
          </a:ln>
        </p:spPr>
        <p:txBody>
          <a:bodyPr wrap="square" lIns="0" tIns="0" rIns="0" bIns="0" rtlCol="0" anchor="t"/>
          <a:lstStyle/>
          <a:p>
            <a:pPr algn="l">
              <a:lnSpc>
                <a:spcPts val="2323"/>
              </a:lnSpc>
            </a:pPr>
            <a:r>
              <a:rPr lang="en-US" sz="1600" noProof="1">
                <a:solidFill>
                  <a:srgbClr val="333333"/>
                </a:solidFill>
                <a:latin typeface="Arial"/>
                <a:ea typeface="楷体"/>
              </a:rPr>
              <a:t>Cell sales</a:t>
            </a:r>
            <a:endParaRPr lang="en-US" sz="1600" noProof="1"/>
          </a:p>
        </p:txBody>
      </p:sp>
      <p:sp>
        <p:nvSpPr>
          <p:cNvPr id="23" name="lay-r1-c2"/>
          <p:cNvSpPr txBox="1"/>
          <p:nvPr/>
        </p:nvSpPr>
        <p:spPr>
          <a:xfrm>
            <a:off x="11430000" y="2997200"/>
            <a:ext cx="11430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~2/3</a:t>
            </a:r>
            <a:endParaRPr lang="en-US" sz="1600" noProof="1"/>
          </a:p>
        </p:txBody>
      </p:sp>
      <p:sp>
        <p:nvSpPr>
          <p:cNvPr id="24" name="lay-r1-c3"/>
          <p:cNvSpPr txBox="1"/>
          <p:nvPr/>
        </p:nvSpPr>
        <p:spPr>
          <a:xfrm>
            <a:off x="12636500" y="2997200"/>
            <a:ext cx="13970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~1/3</a:t>
            </a:r>
            <a:endParaRPr lang="en-US" sz="1600" noProof="1"/>
          </a:p>
        </p:txBody>
      </p:sp>
      <p:sp>
        <p:nvSpPr>
          <p:cNvPr id="25" name="lay-rule-1"/>
          <p:cNvSpPr/>
          <p:nvPr/>
        </p:nvSpPr>
        <p:spPr>
          <a:xfrm>
            <a:off x="8636000" y="3657600"/>
            <a:ext cx="5397500" cy="10160"/>
          </a:xfrm>
          <a:prstGeom prst="rect">
            <a:avLst/>
          </a:prstGeom>
          <a:solidFill>
            <a:srgbClr val="CCCCCC"/>
          </a:solidFill>
          <a:ln>
            <a:noFill/>
          </a:ln>
        </p:spPr>
        <p:txBody>
          <a:bodyPr/>
          <a:lstStyle/>
          <a:p>
            <a:endParaRPr lang="zh-CN" altLang="en-US"/>
          </a:p>
        </p:txBody>
      </p:sp>
      <p:sp>
        <p:nvSpPr>
          <p:cNvPr id="26" name="lay-r2-c1"/>
          <p:cNvSpPr txBox="1"/>
          <p:nvPr/>
        </p:nvSpPr>
        <p:spPr>
          <a:xfrm>
            <a:off x="9271000" y="3835400"/>
            <a:ext cx="2095500" cy="508000"/>
          </a:xfrm>
          <a:prstGeom prst="rect">
            <a:avLst/>
          </a:prstGeom>
          <a:noFill/>
          <a:ln>
            <a:noFill/>
          </a:ln>
        </p:spPr>
        <p:txBody>
          <a:bodyPr wrap="square" lIns="0" tIns="0" rIns="0" bIns="0" rtlCol="0" anchor="t"/>
          <a:lstStyle/>
          <a:p>
            <a:pPr algn="l">
              <a:lnSpc>
                <a:spcPts val="2323"/>
              </a:lnSpc>
            </a:pPr>
            <a:r>
              <a:rPr lang="en-US" sz="1600" b="1" noProof="1">
                <a:solidFill>
                  <a:srgbClr val="051C2C"/>
                </a:solidFill>
                <a:latin typeface="Arial"/>
                <a:ea typeface="楷体"/>
              </a:rPr>
              <a:t>AC/DC integration solutions</a:t>
            </a:r>
            <a:endParaRPr lang="en-US" sz="1600" noProof="1"/>
          </a:p>
        </p:txBody>
      </p:sp>
      <p:sp>
        <p:nvSpPr>
          <p:cNvPr id="27" name="lay-r2-c2"/>
          <p:cNvSpPr txBox="1"/>
          <p:nvPr/>
        </p:nvSpPr>
        <p:spPr>
          <a:xfrm>
            <a:off x="11430000" y="3835400"/>
            <a:ext cx="11430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~1/3</a:t>
            </a:r>
            <a:endParaRPr lang="en-US" sz="1600" noProof="1"/>
          </a:p>
        </p:txBody>
      </p:sp>
      <p:sp>
        <p:nvSpPr>
          <p:cNvPr id="28" name="lay-r2-c3"/>
          <p:cNvSpPr txBox="1"/>
          <p:nvPr/>
        </p:nvSpPr>
        <p:spPr>
          <a:xfrm>
            <a:off x="12636500" y="3835400"/>
            <a:ext cx="13970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~2/3</a:t>
            </a:r>
            <a:endParaRPr lang="en-US" sz="1600" noProof="1"/>
          </a:p>
        </p:txBody>
      </p:sp>
      <p:sp>
        <p:nvSpPr>
          <p:cNvPr id="29" name="lay-rule-2"/>
          <p:cNvSpPr/>
          <p:nvPr/>
        </p:nvSpPr>
        <p:spPr>
          <a:xfrm>
            <a:off x="8636000" y="4495800"/>
            <a:ext cx="5397500" cy="10160"/>
          </a:xfrm>
          <a:prstGeom prst="rect">
            <a:avLst/>
          </a:prstGeom>
          <a:solidFill>
            <a:srgbClr val="CCCCCC"/>
          </a:solidFill>
          <a:ln>
            <a:noFill/>
          </a:ln>
        </p:spPr>
        <p:txBody>
          <a:bodyPr/>
          <a:lstStyle/>
          <a:p>
            <a:endParaRPr lang="zh-CN" altLang="en-US"/>
          </a:p>
        </p:txBody>
      </p:sp>
      <p:sp>
        <p:nvSpPr>
          <p:cNvPr id="30" name="lay-r3-c1"/>
          <p:cNvSpPr txBox="1"/>
          <p:nvPr/>
        </p:nvSpPr>
        <p:spPr>
          <a:xfrm>
            <a:off x="9271000" y="4673600"/>
            <a:ext cx="2095500" cy="508000"/>
          </a:xfrm>
          <a:prstGeom prst="rect">
            <a:avLst/>
          </a:prstGeom>
          <a:noFill/>
          <a:ln>
            <a:noFill/>
          </a:ln>
        </p:spPr>
        <p:txBody>
          <a:bodyPr wrap="square" lIns="0" tIns="0" rIns="0" bIns="0" rtlCol="0" anchor="t"/>
          <a:lstStyle/>
          <a:p>
            <a:pPr algn="l">
              <a:lnSpc>
                <a:spcPts val="2323"/>
              </a:lnSpc>
            </a:pPr>
            <a:r>
              <a:rPr lang="en-US" sz="1600" noProof="1">
                <a:solidFill>
                  <a:srgbClr val="333333"/>
                </a:solidFill>
                <a:latin typeface="Arial"/>
                <a:ea typeface="楷体"/>
              </a:rPr>
              <a:t>LTSA long-term services</a:t>
            </a:r>
            <a:endParaRPr lang="en-US" sz="1600" noProof="1"/>
          </a:p>
        </p:txBody>
      </p:sp>
      <p:sp>
        <p:nvSpPr>
          <p:cNvPr id="31" name="lay-r3-c2"/>
          <p:cNvSpPr txBox="1"/>
          <p:nvPr/>
        </p:nvSpPr>
        <p:spPr>
          <a:xfrm>
            <a:off x="11430000" y="4673600"/>
            <a:ext cx="11430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Nascent</a:t>
            </a:r>
            <a:endParaRPr lang="en-US" sz="1600" noProof="1"/>
          </a:p>
        </p:txBody>
      </p:sp>
      <p:sp>
        <p:nvSpPr>
          <p:cNvPr id="32" name="lay-r3-c3"/>
          <p:cNvSpPr txBox="1"/>
          <p:nvPr/>
        </p:nvSpPr>
        <p:spPr>
          <a:xfrm>
            <a:off x="12636500" y="4673600"/>
            <a:ext cx="13970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GM 60-70%</a:t>
            </a:r>
            <a:endParaRPr lang="en-US" sz="1600" noProof="1"/>
          </a:p>
        </p:txBody>
      </p:sp>
      <p:sp>
        <p:nvSpPr>
          <p:cNvPr id="33" name="lay-rule-3"/>
          <p:cNvSpPr/>
          <p:nvPr/>
        </p:nvSpPr>
        <p:spPr>
          <a:xfrm>
            <a:off x="8636000" y="5334000"/>
            <a:ext cx="5397500" cy="10160"/>
          </a:xfrm>
          <a:prstGeom prst="rect">
            <a:avLst/>
          </a:prstGeom>
          <a:solidFill>
            <a:srgbClr val="000000"/>
          </a:solidFill>
          <a:ln>
            <a:noFill/>
          </a:ln>
        </p:spPr>
        <p:txBody>
          <a:bodyPr/>
          <a:lstStyle/>
          <a:p>
            <a:endParaRPr lang="zh-CN" altLang="en-US"/>
          </a:p>
        </p:txBody>
      </p:sp>
      <p:sp>
        <p:nvSpPr>
          <p:cNvPr id="34" name="lay-callout-bg"/>
          <p:cNvSpPr/>
          <p:nvPr/>
        </p:nvSpPr>
        <p:spPr>
          <a:xfrm>
            <a:off x="8636000" y="5435600"/>
            <a:ext cx="5397500" cy="1066800"/>
          </a:xfrm>
          <a:prstGeom prst="rect">
            <a:avLst/>
          </a:prstGeom>
          <a:solidFill>
            <a:srgbClr val="F2F2F2"/>
          </a:solidFill>
          <a:ln>
            <a:noFill/>
          </a:ln>
        </p:spPr>
        <p:txBody>
          <a:bodyPr/>
          <a:lstStyle/>
          <a:p>
            <a:endParaRPr lang="zh-CN" altLang="en-US"/>
          </a:p>
        </p:txBody>
      </p:sp>
      <p:sp>
        <p:nvSpPr>
          <p:cNvPr id="35" name="lay-callout-spine"/>
          <p:cNvSpPr/>
          <p:nvPr/>
        </p:nvSpPr>
        <p:spPr>
          <a:xfrm>
            <a:off x="8636000" y="5435600"/>
            <a:ext cx="50800" cy="1066800"/>
          </a:xfrm>
          <a:prstGeom prst="rect">
            <a:avLst/>
          </a:prstGeom>
          <a:solidFill>
            <a:srgbClr val="051C2C"/>
          </a:solidFill>
          <a:ln>
            <a:noFill/>
          </a:ln>
        </p:spPr>
        <p:txBody>
          <a:bodyPr/>
          <a:lstStyle/>
          <a:p>
            <a:endParaRPr lang="zh-CN" altLang="en-US"/>
          </a:p>
        </p:txBody>
      </p:sp>
      <p:sp>
        <p:nvSpPr>
          <p:cNvPr id="36" name="lay-callout-text"/>
          <p:cNvSpPr txBox="1"/>
          <p:nvPr/>
        </p:nvSpPr>
        <p:spPr>
          <a:xfrm>
            <a:off x="8839200" y="5537200"/>
            <a:ext cx="5041900" cy="8636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Comparable basis: GS's ~27% for 2025 (incl. integration premium) is close to the reported FY2025 figure of 26.71%; the dip to 23.96% in 1H26 is a period effect</a:t>
            </a:r>
            <a:endParaRPr lang="en-US" sz="1400" noProof="1"/>
          </a:p>
        </p:txBody>
      </p:sp>
      <p:sp>
        <p:nvSpPr>
          <p:cNvPr id="37" name="lay-b1-dot"/>
          <p:cNvSpPr/>
          <p:nvPr/>
        </p:nvSpPr>
        <p:spPr>
          <a:xfrm>
            <a:off x="8661400" y="6807200"/>
            <a:ext cx="95250" cy="95250"/>
          </a:xfrm>
          <a:prstGeom prst="ellipse">
            <a:avLst/>
          </a:prstGeom>
          <a:solidFill>
            <a:srgbClr val="051C2C"/>
          </a:solidFill>
          <a:ln>
            <a:noFill/>
          </a:ln>
        </p:spPr>
        <p:txBody>
          <a:bodyPr/>
          <a:lstStyle/>
          <a:p>
            <a:endParaRPr lang="zh-CN" altLang="en-US"/>
          </a:p>
        </p:txBody>
      </p:sp>
      <p:sp>
        <p:nvSpPr>
          <p:cNvPr id="38" name="lay-b1-text"/>
          <p:cNvSpPr txBox="1"/>
          <p:nvPr/>
        </p:nvSpPr>
        <p:spPr>
          <a:xfrm>
            <a:off x="8864600" y="6705600"/>
            <a:ext cx="51689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BESS GPM ~27% → 30%+, unit gross profit RMB138 → ~RMB200/kWh (GS)</a:t>
            </a:r>
            <a:r>
              <a:rPr lang="en-US" sz="1400" baseline="30000" noProof="1">
                <a:solidFill>
                  <a:srgbClr val="333333"/>
                </a:solidFill>
                <a:latin typeface="Arial"/>
                <a:ea typeface="楷体"/>
              </a:rPr>
              <a:t>3</a:t>
            </a:r>
            <a:endParaRPr lang="en-US" sz="1400" noProof="1"/>
          </a:p>
        </p:txBody>
      </p:sp>
      <p:sp>
        <p:nvSpPr>
          <p:cNvPr id="39" name="lay-b2-dot"/>
          <p:cNvSpPr/>
          <p:nvPr/>
        </p:nvSpPr>
        <p:spPr>
          <a:xfrm>
            <a:off x="8661400" y="7467600"/>
            <a:ext cx="95250" cy="95250"/>
          </a:xfrm>
          <a:prstGeom prst="ellipse">
            <a:avLst/>
          </a:prstGeom>
          <a:solidFill>
            <a:srgbClr val="006BA6"/>
          </a:solidFill>
          <a:ln>
            <a:noFill/>
          </a:ln>
        </p:spPr>
        <p:txBody>
          <a:bodyPr/>
          <a:lstStyle/>
          <a:p>
            <a:endParaRPr lang="zh-CN" altLang="en-US"/>
          </a:p>
        </p:txBody>
      </p:sp>
      <p:sp>
        <p:nvSpPr>
          <p:cNvPr id="40" name="lay-b2-text"/>
          <p:cNvSpPr txBox="1"/>
          <p:nvPr/>
        </p:nvSpPr>
        <p:spPr>
          <a:xfrm>
            <a:off x="8864600" y="7366000"/>
            <a:ext cx="51689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Forward integration captures 1.7-3.5x project value; LTSA fee 1.5-2.5% of capex/yr</a:t>
            </a:r>
            <a:endParaRPr lang="en-US" sz="1400" noProof="1"/>
          </a:p>
        </p:txBody>
      </p:sp>
      <p:sp>
        <p:nvSpPr>
          <p:cNvPr id="41" name="lay-b3-dot"/>
          <p:cNvSpPr/>
          <p:nvPr/>
        </p:nvSpPr>
        <p:spPr>
          <a:xfrm>
            <a:off x="8661400" y="8128000"/>
            <a:ext cx="95250" cy="95250"/>
          </a:xfrm>
          <a:prstGeom prst="ellipse">
            <a:avLst/>
          </a:prstGeom>
          <a:solidFill>
            <a:srgbClr val="666666"/>
          </a:solidFill>
          <a:ln>
            <a:noFill/>
          </a:ln>
        </p:spPr>
        <p:txBody>
          <a:bodyPr/>
          <a:lstStyle/>
          <a:p>
            <a:endParaRPr lang="zh-CN" altLang="en-US"/>
          </a:p>
        </p:txBody>
      </p:sp>
      <p:sp>
        <p:nvSpPr>
          <p:cNvPr id="42" name="lay-b3-text"/>
          <p:cNvSpPr txBox="1"/>
          <p:nvPr/>
        </p:nvSpPr>
        <p:spPr>
          <a:xfrm>
            <a:off x="8864600" y="8026400"/>
            <a:ext cx="51689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Overseas systems earn ~RMB0.2/Wh, far above cells; won bids for European black-start and Saudi 8GWh projects</a:t>
            </a:r>
            <a:endParaRPr lang="en-US" sz="1400" noProof="1"/>
          </a:p>
        </p:txBody>
      </p:sp>
      <p:sp>
        <p:nvSpPr>
          <p:cNvPr id="43" name="panel-bg"/>
          <p:cNvSpPr/>
          <p:nvPr/>
        </p:nvSpPr>
        <p:spPr>
          <a:xfrm>
            <a:off x="14287500" y="1885950"/>
            <a:ext cx="3200400" cy="6783070"/>
          </a:xfrm>
          <a:prstGeom prst="rect">
            <a:avLst/>
          </a:prstGeom>
          <a:solidFill>
            <a:srgbClr val="F2F2F2"/>
          </a:solidFill>
          <a:ln>
            <a:noFill/>
          </a:ln>
        </p:spPr>
        <p:txBody>
          <a:bodyPr/>
          <a:lstStyle/>
          <a:p>
            <a:endParaRPr lang="zh-CN" altLang="en-US"/>
          </a:p>
        </p:txBody>
      </p:sp>
      <p:sp>
        <p:nvSpPr>
          <p:cNvPr id="44" name="panel-kicker"/>
          <p:cNvSpPr txBox="1"/>
          <p:nvPr/>
        </p:nvSpPr>
        <p:spPr>
          <a:xfrm>
            <a:off x="14522450" y="2082800"/>
            <a:ext cx="25400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KEY TAKEAWAYS</a:t>
            </a:r>
            <a:endParaRPr lang="en-US" sz="1400" noProof="1"/>
          </a:p>
        </p:txBody>
      </p:sp>
      <p:sp>
        <p:nvSpPr>
          <p:cNvPr id="45" name="panel-rule-top"/>
          <p:cNvSpPr/>
          <p:nvPr/>
        </p:nvSpPr>
        <p:spPr>
          <a:xfrm>
            <a:off x="14497050" y="2353310"/>
            <a:ext cx="2781300" cy="10160"/>
          </a:xfrm>
          <a:prstGeom prst="rect">
            <a:avLst/>
          </a:prstGeom>
          <a:solidFill>
            <a:srgbClr val="000000"/>
          </a:solidFill>
          <a:ln>
            <a:noFill/>
          </a:ln>
        </p:spPr>
        <p:txBody>
          <a:bodyPr/>
          <a:lstStyle/>
          <a:p>
            <a:endParaRPr lang="zh-CN" altLang="en-US"/>
          </a:p>
        </p:txBody>
      </p:sp>
      <p:sp>
        <p:nvSpPr>
          <p:cNvPr id="46" name="panel-item-1"/>
          <p:cNvSpPr txBox="1"/>
          <p:nvPr/>
        </p:nvSpPr>
        <p:spPr>
          <a:xfrm>
            <a:off x="14497050" y="28448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51C2C"/>
                </a:solidFill>
                <a:latin typeface="Arial"/>
                <a:ea typeface="楷体"/>
              </a:rPr>
              <a:t>• </a:t>
            </a:r>
            <a:r>
              <a:rPr lang="en-US" sz="1600" b="1" noProof="1">
                <a:solidFill>
                  <a:srgbClr val="051C2C"/>
                </a:solidFill>
                <a:latin typeface="Arial"/>
                <a:ea typeface="楷体"/>
              </a:rPr>
              <a:t>587Ah cuts cost 42%</a:t>
            </a:r>
            <a:endParaRPr lang="en-US" sz="1600" noProof="1"/>
          </a:p>
          <a:p>
            <a:pPr marL="203200" algn="l">
              <a:lnSpc>
                <a:spcPts val="2033"/>
              </a:lnSpc>
              <a:spcBef>
                <a:spcPts val="600"/>
              </a:spcBef>
            </a:pPr>
            <a:r>
              <a:rPr lang="en-US" sz="1400" noProof="1">
                <a:solidFill>
                  <a:srgbClr val="333333"/>
                </a:solidFill>
                <a:latin typeface="Arial"/>
                <a:ea typeface="楷体"/>
              </a:rPr>
              <a:t>Scaled delivery cuts cost 42%; 314Ah cell price at RMB0.363/Wh (InfoLink 9/30), +15-22% vs six months ago, newly signed prices trending up</a:t>
            </a:r>
            <a:endParaRPr lang="en-US" sz="1600" noProof="1"/>
          </a:p>
        </p:txBody>
      </p:sp>
      <p:sp>
        <p:nvSpPr>
          <p:cNvPr id="47" name="panel-sep-1"/>
          <p:cNvSpPr/>
          <p:nvPr/>
        </p:nvSpPr>
        <p:spPr>
          <a:xfrm>
            <a:off x="14497050" y="4629150"/>
            <a:ext cx="2781300" cy="10160"/>
          </a:xfrm>
          <a:prstGeom prst="rect">
            <a:avLst/>
          </a:prstGeom>
          <a:solidFill>
            <a:srgbClr val="CCCCCC"/>
          </a:solidFill>
          <a:ln>
            <a:noFill/>
          </a:ln>
        </p:spPr>
        <p:txBody>
          <a:bodyPr/>
          <a:lstStyle/>
          <a:p>
            <a:endParaRPr lang="zh-CN" altLang="en-US"/>
          </a:p>
        </p:txBody>
      </p:sp>
      <p:sp>
        <p:nvSpPr>
          <p:cNvPr id="48" name="panel-item-2"/>
          <p:cNvSpPr txBox="1"/>
          <p:nvPr/>
        </p:nvSpPr>
        <p:spPr>
          <a:xfrm>
            <a:off x="14497050" y="4762500"/>
            <a:ext cx="2781300" cy="1651000"/>
          </a:xfrm>
          <a:prstGeom prst="rect">
            <a:avLst/>
          </a:prstGeom>
          <a:noFill/>
          <a:ln>
            <a:noFill/>
          </a:ln>
        </p:spPr>
        <p:txBody>
          <a:bodyPr wrap="square" lIns="0" tIns="0" rIns="0" bIns="0" rtlCol="0" anchor="t"/>
          <a:lstStyle/>
          <a:p>
            <a:pPr>
              <a:lnSpc>
                <a:spcPts val="2033"/>
              </a:lnSpc>
            </a:pPr>
            <a:r>
              <a:rPr lang="en-US" altLang="zh-CN" sz="1400" noProof="1">
                <a:solidFill>
                  <a:srgbClr val="006BA6"/>
                </a:solidFill>
                <a:latin typeface="Arial"/>
                <a:ea typeface="楷体"/>
              </a:rPr>
              <a:t>• </a:t>
            </a:r>
            <a:r>
              <a:rPr lang="en-US" altLang="zh-CN" sz="1600" b="1" noProof="1">
                <a:solidFill>
                  <a:srgbClr val="051C2C"/>
                </a:solidFill>
                <a:latin typeface="Arial"/>
                <a:ea typeface="楷体"/>
              </a:rPr>
              <a:t>Higher integration mix grows gross profit</a:t>
            </a:r>
            <a:endParaRPr lang="en-US" altLang="zh-CN" sz="1600" noProof="1"/>
          </a:p>
          <a:p>
            <a:pPr marL="203200">
              <a:lnSpc>
                <a:spcPts val="2033"/>
              </a:lnSpc>
              <a:spcBef>
                <a:spcPts val="600"/>
              </a:spcBef>
            </a:pPr>
            <a:r>
              <a:rPr lang="en-US" altLang="zh-CN" sz="1400" noProof="1">
                <a:solidFill>
                  <a:srgbClr val="333333"/>
                </a:solidFill>
                <a:latin typeface="Arial"/>
                <a:ea typeface="楷体"/>
              </a:rPr>
              <a:t>1/3→2/3 (2025→2030E): BESS GM 27%→30%+, RMB138→200/kWh (GS forecast)</a:t>
            </a:r>
            <a:endParaRPr lang="en-US" altLang="zh-CN" sz="1600" noProof="1"/>
          </a:p>
        </p:txBody>
      </p:sp>
      <p:sp>
        <p:nvSpPr>
          <p:cNvPr id="49" name="panel-sep-2"/>
          <p:cNvSpPr/>
          <p:nvPr/>
        </p:nvSpPr>
        <p:spPr>
          <a:xfrm>
            <a:off x="14497050" y="6540500"/>
            <a:ext cx="2781300" cy="10160"/>
          </a:xfrm>
          <a:prstGeom prst="rect">
            <a:avLst/>
          </a:prstGeom>
          <a:solidFill>
            <a:srgbClr val="CCCCCC"/>
          </a:solidFill>
          <a:ln>
            <a:noFill/>
          </a:ln>
        </p:spPr>
        <p:txBody>
          <a:bodyPr/>
          <a:lstStyle/>
          <a:p>
            <a:endParaRPr lang="zh-CN" altLang="en-US"/>
          </a:p>
        </p:txBody>
      </p:sp>
      <p:sp>
        <p:nvSpPr>
          <p:cNvPr id="50" name="panel-item-3"/>
          <p:cNvSpPr txBox="1"/>
          <p:nvPr/>
        </p:nvSpPr>
        <p:spPr>
          <a:xfrm>
            <a:off x="14497050" y="6667500"/>
            <a:ext cx="2781300" cy="1651000"/>
          </a:xfrm>
          <a:prstGeom prst="rect">
            <a:avLst/>
          </a:prstGeom>
          <a:noFill/>
          <a:ln>
            <a:noFill/>
          </a:ln>
        </p:spPr>
        <p:txBody>
          <a:bodyPr wrap="square" lIns="0" tIns="0" rIns="0" bIns="0" rtlCol="0" anchor="t"/>
          <a:lstStyle/>
          <a:p>
            <a:pPr algn="l">
              <a:lnSpc>
                <a:spcPts val="2033"/>
              </a:lnSpc>
            </a:pPr>
            <a:r>
              <a:rPr lang="en-US" sz="1600" b="1" noProof="1">
                <a:solidFill>
                  <a:srgbClr val="051B2B"/>
                </a:solidFill>
                <a:latin typeface="Arial"/>
                <a:ea typeface="楷体"/>
              </a:rPr>
              <a:t>• Second-curve elasticity</a:t>
            </a:r>
            <a:endParaRPr lang="en-US" sz="1600" b="1" noProof="1">
              <a:solidFill>
                <a:srgbClr val="051B2B"/>
              </a:solidFill>
            </a:endParaRPr>
          </a:p>
          <a:p>
            <a:pPr marL="203200" algn="l">
              <a:lnSpc>
                <a:spcPts val="2033"/>
              </a:lnSpc>
              <a:spcBef>
                <a:spcPts val="600"/>
              </a:spcBef>
            </a:pPr>
            <a:r>
              <a:rPr lang="en-US" sz="1400" noProof="1">
                <a:solidFill>
                  <a:srgbClr val="333333"/>
                </a:solidFill>
                <a:latin typeface="Arial"/>
                <a:ea typeface="楷体"/>
              </a:rPr>
              <a:t>ESS GM beats EV battery, so a higher mix does not dilute GPM; 2026E forecasts span 142-280GWh — upside room</a:t>
            </a:r>
            <a:endParaRPr lang="en-US" sz="1600" noProof="1"/>
          </a:p>
        </p:txBody>
      </p:sp>
      <p:sp>
        <p:nvSpPr>
          <p:cNvPr id="51"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Shipments: company disclosures 2021-2025 (2025: 121GWh, +29.13%); 2026E is the median of 10 brokers' forecasts at 238.5GWh (range 142-280; this report's calculation, as of 2026-09). 2. 587Ah 42% cost cut, Jining &gt;220k cells/day: Bernstein (2025-12-08), Soochow; 314Ah cell price: SMM (2026-09-24), +15-22% per Macquarie basis. 3. Three-layer system integration model and BESS/LTSA assumptions: Goldman Sachs initiation (2026-07-09, forward-looking assumptions); reported segment GM 23.96% per East Money 2026H1; overseas system profit ~RMB0.2/Wh: Soochow.</a:t>
            </a:r>
            <a:endParaRPr lang="en-US" sz="1400" noProof="1"/>
          </a:p>
        </p:txBody>
      </p:sp>
      <p:sp>
        <p:nvSpPr>
          <p:cNvPr id="52"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53"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company disclosures; Goldman Sachs; Bernstein; Soochow Securities; Macquarie</a:t>
            </a:r>
            <a:endParaRPr lang="en-US" sz="1400" noProof="1"/>
          </a:p>
        </p:txBody>
      </p:sp>
      <p:sp>
        <p:nvSpPr>
          <p:cNvPr id="54"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55"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37</a:t>
            </a:r>
            <a:endParaRPr lang="en-US" sz="1400" noProof="1"/>
          </a:p>
        </p:txBody>
      </p:sp>
      <p:sp>
        <p:nvSpPr>
          <p:cNvPr id="56" name="cagr-ess-line-0-4"/>
          <p:cNvSpPr/>
          <p:nvPr>
            <p:extLst>
              <p:ext uri="{F5677B7D-0D2A-4D9B-9A5C-6D8D7D0E5A5D}">
                <pptd:line xmlns:pptd="https://kimi-design.msh.team/pptd/2026" xmlns:mc="http://schemas.openxmlformats.org/markup-compatibility/2006" xmlns:m="http://schemas.openxmlformats.org/officeDocument/2006/math" xmlns:cx="http://schemas.microsoft.com/office/drawing/2014/chartex" xmlns:c="http://schemas.openxmlformats.org/drawingml/2006/chart" xmlns:a14="http://schemas.microsoft.com/office/drawing/2010/main" xmlns="" encoding="base64url">eyJ2aWV3Qm94IjpbMzc2LjAxLDg0Ljc5XSwicG9pbnRzIjoiMCw4NC43OSAzNzYuMDEsMCIsImN1cnZlIjoic2hhcnAifQ</pptd:line>
              </p:ext>
            </p:extLst>
          </p:nvPr>
        </p:nvSpPr>
        <p:spPr>
          <a:xfrm>
            <a:off x="1584960" y="3458210"/>
            <a:ext cx="4775200" cy="1076960"/>
          </a:xfrm>
          <a:custGeom>
            <a:avLst/>
            <a:gdLst/>
            <a:ahLst/>
            <a:cxnLst/>
            <a:rect l="l" t="t" r="r" b="b"/>
            <a:pathLst>
              <a:path w="376" h="85">
                <a:moveTo>
                  <a:pt x="0" y="85"/>
                </a:moveTo>
                <a:lnTo>
                  <a:pt x="376" y="0"/>
                </a:lnTo>
              </a:path>
            </a:pathLst>
          </a:custGeom>
          <a:noFill/>
          <a:ln w="19050">
            <a:solidFill>
              <a:srgbClr val="051C2C"/>
            </a:solidFill>
            <a:tailEnd type="arrow"/>
          </a:ln>
        </p:spPr>
        <p:txBody>
          <a:bodyPr/>
          <a:lstStyle/>
          <a:p>
            <a:endParaRPr lang="zh-CN" altLang="en-US"/>
          </a:p>
        </p:txBody>
      </p:sp>
      <p:sp>
        <p:nvSpPr>
          <p:cNvPr id="57" name="cagr-ess-bubble-0-4"/>
          <p:cNvSpPr/>
          <p:nvPr/>
        </p:nvSpPr>
        <p:spPr>
          <a:xfrm>
            <a:off x="3493770" y="3808730"/>
            <a:ext cx="711200" cy="431800"/>
          </a:xfrm>
          <a:prstGeom prst="ellipse">
            <a:avLst/>
          </a:prstGeom>
          <a:solidFill>
            <a:srgbClr val="FFFFFF"/>
          </a:solidFill>
          <a:ln w="12700">
            <a:solidFill>
              <a:srgbClr val="051C2C"/>
            </a:solidFill>
          </a:ln>
        </p:spPr>
        <p:txBody>
          <a:bodyPr/>
          <a:lstStyle/>
          <a:p>
            <a:endParaRPr lang="zh-CN" altLang="en-US"/>
          </a:p>
        </p:txBody>
      </p:sp>
      <p:sp>
        <p:nvSpPr>
          <p:cNvPr id="58" name="cagr-ess-bubble-0-4-txt"/>
          <p:cNvSpPr txBox="1"/>
          <p:nvPr/>
        </p:nvSpPr>
        <p:spPr>
          <a:xfrm>
            <a:off x="3493770" y="3808730"/>
            <a:ext cx="711200" cy="431800"/>
          </a:xfrm>
          <a:prstGeom prst="rect">
            <a:avLst/>
          </a:prstGeom>
          <a:noFill/>
          <a:ln>
            <a:noFill/>
          </a:ln>
        </p:spPr>
        <p:txBody>
          <a:bodyPr wrap="none" lIns="0" tIns="0" rIns="0" bIns="0" rtlCol="0" anchor="ctr"/>
          <a:lstStyle/>
          <a:p>
            <a:pPr algn="ctr">
              <a:lnSpc>
                <a:spcPts val="2033"/>
              </a:lnSpc>
            </a:pPr>
            <a:r>
              <a:rPr lang="en-US" sz="1400" b="1" noProof="1">
                <a:solidFill>
                  <a:srgbClr val="051C2C"/>
                </a:solidFill>
                <a:latin typeface="Arial"/>
                <a:ea typeface="楷体"/>
              </a:rPr>
              <a:t>64%</a:t>
            </a:r>
            <a:endParaRPr lang="en-US" sz="1400" noProof="1"/>
          </a:p>
        </p:txBody>
      </p:sp>
      <p:pic>
        <p:nvPicPr>
          <p:cNvPr id="59" name="ic-s27-0"/>
          <p:cNvPicPr/>
          <p:nvPr/>
        </p:nvPicPr>
        <p:blipFill>
          <a:blip>
            <a:extLst>
              <a:ext uri="{96DAC541-7B7A-43D3-8B79-37D633B846F1}">
                <asvg:svgBlip xmlns:asvg="http://schemas.microsoft.com/office/drawing/2016/SVG/main" r:embed="rId4"/>
              </a:ext>
            </a:extLst>
          </a:blip>
          <a:stretch>
            <a:fillRect/>
          </a:stretch>
        </p:blipFill>
        <p:spPr>
          <a:xfrm>
            <a:off x="8661400" y="3022600"/>
            <a:ext cx="457200" cy="457200"/>
          </a:xfrm>
          <a:prstGeom prst="rect">
            <a:avLst/>
          </a:prstGeom>
          <a:ln>
            <a:noFill/>
          </a:ln>
        </p:spPr>
      </p:pic>
      <p:pic>
        <p:nvPicPr>
          <p:cNvPr id="60" name="ic-s27-1"/>
          <p:cNvPicPr/>
          <p:nvPr/>
        </p:nvPicPr>
        <p:blipFill>
          <a:blip>
            <a:extLst>
              <a:ext uri="{96DAC541-7B7A-43D3-8B79-37D633B846F1}">
                <asvg:svgBlip xmlns:asvg="http://schemas.microsoft.com/office/drawing/2016/SVG/main" r:embed="rId5"/>
              </a:ext>
            </a:extLst>
          </a:blip>
          <a:stretch>
            <a:fillRect/>
          </a:stretch>
        </p:blipFill>
        <p:spPr>
          <a:xfrm>
            <a:off x="8661400" y="3860800"/>
            <a:ext cx="457200" cy="457200"/>
          </a:xfrm>
          <a:prstGeom prst="rect">
            <a:avLst/>
          </a:prstGeom>
          <a:ln>
            <a:noFill/>
          </a:ln>
        </p:spPr>
      </p:pic>
      <p:pic>
        <p:nvPicPr>
          <p:cNvPr id="61" name="ic-s27-2"/>
          <p:cNvPicPr/>
          <p:nvPr/>
        </p:nvPicPr>
        <p:blipFill>
          <a:blip>
            <a:extLst>
              <a:ext uri="{96DAC541-7B7A-43D3-8B79-37D633B846F1}">
                <asvg:svgBlip xmlns:asvg="http://schemas.microsoft.com/office/drawing/2016/SVG/main" r:embed="rId6"/>
              </a:ext>
            </a:extLst>
          </a:blip>
          <a:stretch>
            <a:fillRect/>
          </a:stretch>
        </p:blipFill>
        <p:spPr>
          <a:xfrm>
            <a:off x="8661400" y="4699000"/>
            <a:ext cx="457200" cy="457200"/>
          </a:xfrm>
          <a:prstGeom prst="rect">
            <a:avLst/>
          </a:prstGeom>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05 Company Deep-Dive › Battery Swapping &amp; Sodium-ion</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Swapping delivered in a burst on 10/20: Tianxing II range-extender first orders 13k units, 2,000 heavy-truck swap stations next year — sodium-ion awaits 4Q26</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Swapping shows the highest delivery ratio (1,000 promised vs 1,020 delivered); sodium-ion scales up in 4Q26 on 67GWh of framework agreements</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swap-title"/>
          <p:cNvSpPr txBox="1"/>
          <p:nvPr/>
        </p:nvSpPr>
        <p:spPr>
          <a:xfrm>
            <a:off x="825500" y="1943100"/>
            <a:ext cx="6096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Swap stations: 3,000 target</a:t>
            </a:r>
            <a:r>
              <a:rPr lang="en-US" sz="1800" b="1" baseline="30000" noProof="1">
                <a:solidFill>
                  <a:srgbClr val="051C2C"/>
                </a:solidFill>
                <a:latin typeface="Arial"/>
                <a:ea typeface="楷体"/>
              </a:rPr>
              <a:t>1</a:t>
            </a:r>
            <a:endParaRPr lang="en-US" sz="1800" noProof="1"/>
          </a:p>
        </p:txBody>
      </p:sp>
      <p:sp>
        <p:nvSpPr>
          <p:cNvPr id="7" name="swap-rule"/>
          <p:cNvSpPr/>
          <p:nvPr/>
        </p:nvSpPr>
        <p:spPr>
          <a:xfrm>
            <a:off x="800100" y="2247900"/>
            <a:ext cx="7302500" cy="10160"/>
          </a:xfrm>
          <a:prstGeom prst="rect">
            <a:avLst/>
          </a:prstGeom>
          <a:solidFill>
            <a:srgbClr val="000000"/>
          </a:solidFill>
          <a:ln>
            <a:noFill/>
          </a:ln>
        </p:spPr>
        <p:txBody>
          <a:bodyPr/>
          <a:lstStyle/>
          <a:p>
            <a:endParaRPr lang="zh-CN" altLang="en-US"/>
          </a:p>
        </p:txBody>
      </p:sp>
      <p:sp>
        <p:nvSpPr>
          <p:cNvPr id="8" name="lbl-unit"/>
          <p:cNvSpPr txBox="1"/>
          <p:nvPr/>
        </p:nvSpPr>
        <p:spPr>
          <a:xfrm>
            <a:off x="825500" y="2362200"/>
            <a:ext cx="1016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stations</a:t>
            </a:r>
            <a:endParaRPr lang="en-US" sz="1400" noProof="1"/>
          </a:p>
        </p:txBody>
      </p:sp>
      <p:graphicFrame>
        <p:nvGraphicFramePr>
          <p:cNvPr id="9" name="chart-swap"/>
          <p:cNvGraphicFramePr/>
          <p:nvPr/>
        </p:nvGraphicFramePr>
        <p:xfrm>
          <a:off x="800100" y="2311400"/>
          <a:ext cx="7302500" cy="3810000"/>
        </p:xfrm>
        <a:graphic>
          <a:graphicData uri="http://schemas.openxmlformats.org/drawingml/2006/chart">
            <c:chart xmlns:c="http://schemas.openxmlformats.org/drawingml/2006/chart" xmlns:r="http://schemas.openxmlformats.org/officeDocument/2006/relationships" r:id="rId3"/>
          </a:graphicData>
        </a:graphic>
      </p:graphicFrame>
      <p:sp>
        <p:nvSpPr>
          <p:cNvPr id="10" name="swap-callout-bg"/>
          <p:cNvSpPr/>
          <p:nvPr/>
        </p:nvSpPr>
        <p:spPr>
          <a:xfrm>
            <a:off x="800100" y="6324600"/>
            <a:ext cx="7302500" cy="1066800"/>
          </a:xfrm>
          <a:prstGeom prst="rect">
            <a:avLst/>
          </a:prstGeom>
          <a:solidFill>
            <a:srgbClr val="F2F2F2"/>
          </a:solidFill>
          <a:ln>
            <a:noFill/>
          </a:ln>
        </p:spPr>
        <p:txBody>
          <a:bodyPr/>
          <a:lstStyle/>
          <a:p>
            <a:endParaRPr lang="zh-CN" altLang="en-US"/>
          </a:p>
        </p:txBody>
      </p:sp>
      <p:sp>
        <p:nvSpPr>
          <p:cNvPr id="11" name="swap-callout-spine"/>
          <p:cNvSpPr/>
          <p:nvPr/>
        </p:nvSpPr>
        <p:spPr>
          <a:xfrm>
            <a:off x="800100" y="6324600"/>
            <a:ext cx="50800" cy="1066800"/>
          </a:xfrm>
          <a:prstGeom prst="rect">
            <a:avLst/>
          </a:prstGeom>
          <a:solidFill>
            <a:srgbClr val="051C2C"/>
          </a:solidFill>
          <a:ln>
            <a:noFill/>
          </a:ln>
        </p:spPr>
        <p:txBody>
          <a:bodyPr/>
          <a:lstStyle/>
          <a:p>
            <a:endParaRPr lang="zh-CN" altLang="en-US"/>
          </a:p>
        </p:txBody>
      </p:sp>
      <p:sp>
        <p:nvSpPr>
          <p:cNvPr id="12" name="swap-callout-text"/>
          <p:cNvSpPr txBox="1"/>
          <p:nvPr/>
        </p:nvSpPr>
        <p:spPr>
          <a:xfrm>
            <a:off x="1003300" y="6426200"/>
            <a:ext cx="6946900" cy="8636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Per-station economics: IRR 5.5% at 100 swaps/day, battery-bank 10-yr IRR 10-15% (Changjiang est.); Chongqing sites already profitable</a:t>
            </a:r>
            <a:endParaRPr lang="en-US" sz="1400" noProof="1"/>
          </a:p>
        </p:txBody>
      </p:sp>
      <p:sp>
        <p:nvSpPr>
          <p:cNvPr id="13" name="swap-b1-dot"/>
          <p:cNvSpPr/>
          <p:nvPr/>
        </p:nvSpPr>
        <p:spPr>
          <a:xfrm>
            <a:off x="825500" y="7696200"/>
            <a:ext cx="95250" cy="95250"/>
          </a:xfrm>
          <a:prstGeom prst="ellipse">
            <a:avLst/>
          </a:prstGeom>
          <a:solidFill>
            <a:srgbClr val="051C2C"/>
          </a:solidFill>
          <a:ln>
            <a:noFill/>
          </a:ln>
        </p:spPr>
        <p:txBody>
          <a:bodyPr/>
          <a:lstStyle/>
          <a:p>
            <a:endParaRPr lang="zh-CN" altLang="en-US"/>
          </a:p>
        </p:txBody>
      </p:sp>
      <p:sp>
        <p:nvSpPr>
          <p:cNvPr id="14" name="swap-b1-text"/>
          <p:cNvSpPr txBox="1"/>
          <p:nvPr/>
        </p:nvSpPr>
        <p:spPr>
          <a:xfrm>
            <a:off x="1028700" y="7594600"/>
            <a:ext cx="70739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 1,020 stations (45 cities) + 305 Qiji heavy-truck stations ('two-horizontal, two-vertical' corridors, 78k km)</a:t>
            </a:r>
            <a:endParaRPr lang="en-US" sz="1400" noProof="1"/>
          </a:p>
        </p:txBody>
      </p:sp>
      <p:sp>
        <p:nvSpPr>
          <p:cNvPr id="15" name="swap-b2-dot"/>
          <p:cNvSpPr/>
          <p:nvPr/>
        </p:nvSpPr>
        <p:spPr>
          <a:xfrm>
            <a:off x="825500" y="8258330"/>
            <a:ext cx="95250" cy="95250"/>
          </a:xfrm>
          <a:prstGeom prst="ellipse">
            <a:avLst/>
          </a:prstGeom>
          <a:solidFill>
            <a:srgbClr val="006BA6"/>
          </a:solidFill>
          <a:ln>
            <a:noFill/>
          </a:ln>
        </p:spPr>
        <p:txBody>
          <a:bodyPr/>
          <a:lstStyle/>
          <a:p>
            <a:endParaRPr lang="zh-CN" altLang="en-US"/>
          </a:p>
        </p:txBody>
      </p:sp>
      <p:sp>
        <p:nvSpPr>
          <p:cNvPr id="16" name="swap-b2-text"/>
          <p:cNvSpPr txBox="1"/>
          <p:nvPr/>
        </p:nvSpPr>
        <p:spPr>
          <a:xfrm>
            <a:off x="1028700" y="8156730"/>
            <a:ext cx="7073900" cy="457200"/>
          </a:xfrm>
          <a:prstGeom prst="rect">
            <a:avLst/>
          </a:prstGeom>
          <a:noFill/>
          <a:ln>
            <a:noFill/>
          </a:ln>
        </p:spPr>
        <p:txBody>
          <a:bodyPr wrap="square" lIns="0" tIns="0" rIns="0" bIns="0" rtlCol="0" anchor="t"/>
          <a:lstStyle/>
          <a:p>
            <a:pPr>
              <a:lnSpc>
                <a:spcPts val="2118"/>
              </a:lnSpc>
            </a:pPr>
            <a:r>
              <a:rPr lang="en-US" altLang="zh-CN" sz="1400" noProof="1">
                <a:solidFill>
                  <a:srgbClr val="333333"/>
                </a:solidFill>
                <a:latin typeface="Arial"/>
                <a:ea typeface="楷体"/>
              </a:rPr>
              <a:t>~2,000 stations (2026-07, 31 provinces); &gt;2,520 by 9/29; Sinopec ≥500, Didi JV</a:t>
            </a:r>
            <a:endParaRPr lang="en-US" altLang="zh-CN" sz="1400" noProof="1"/>
          </a:p>
        </p:txBody>
      </p:sp>
      <p:sp>
        <p:nvSpPr>
          <p:cNvPr id="17" name="swap-b3-dot"/>
          <p:cNvSpPr/>
          <p:nvPr/>
        </p:nvSpPr>
        <p:spPr>
          <a:xfrm>
            <a:off x="825500" y="8610600"/>
            <a:ext cx="95250" cy="95250"/>
          </a:xfrm>
          <a:prstGeom prst="ellipse">
            <a:avLst/>
          </a:prstGeom>
          <a:solidFill>
            <a:srgbClr val="666666"/>
          </a:solidFill>
          <a:ln>
            <a:noFill/>
          </a:ln>
        </p:spPr>
        <p:txBody>
          <a:bodyPr/>
          <a:lstStyle/>
          <a:p>
            <a:endParaRPr lang="zh-CN" altLang="en-US"/>
          </a:p>
        </p:txBody>
      </p:sp>
      <p:sp>
        <p:nvSpPr>
          <p:cNvPr id="18" name="swap-b3-text"/>
          <p:cNvSpPr txBox="1"/>
          <p:nvPr/>
        </p:nvSpPr>
        <p:spPr>
          <a:xfrm>
            <a:off x="1028700" y="8509000"/>
            <a:ext cx="70739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Integrated super-swap: 4,000 planned by end-2026 (2026-04 Tech Day); Tianxing II first-batch orders 13k units (Cailian Press 10/20)</a:t>
            </a:r>
            <a:endParaRPr lang="en-US" sz="1400" noProof="1"/>
          </a:p>
        </p:txBody>
      </p:sp>
      <p:sp>
        <p:nvSpPr>
          <p:cNvPr id="19" name="na-title"/>
          <p:cNvSpPr txBox="1"/>
          <p:nvPr/>
        </p:nvSpPr>
        <p:spPr>
          <a:xfrm>
            <a:off x="8661400" y="1943100"/>
            <a:ext cx="53721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Sodium-ion: 67GWh orders, scaled in 4Q26</a:t>
            </a:r>
            <a:r>
              <a:rPr lang="en-US" sz="1800" b="1" baseline="30000" noProof="1">
                <a:solidFill>
                  <a:srgbClr val="051C2C"/>
                </a:solidFill>
                <a:latin typeface="Arial"/>
                <a:ea typeface="楷体"/>
              </a:rPr>
              <a:t>2</a:t>
            </a:r>
            <a:endParaRPr lang="en-US" sz="1800" noProof="1"/>
          </a:p>
        </p:txBody>
      </p:sp>
      <p:sp>
        <p:nvSpPr>
          <p:cNvPr id="20" name="na-rule"/>
          <p:cNvSpPr/>
          <p:nvPr/>
        </p:nvSpPr>
        <p:spPr>
          <a:xfrm>
            <a:off x="8636000" y="2247900"/>
            <a:ext cx="5397500" cy="10160"/>
          </a:xfrm>
          <a:prstGeom prst="rect">
            <a:avLst/>
          </a:prstGeom>
          <a:solidFill>
            <a:srgbClr val="000000"/>
          </a:solidFill>
          <a:ln>
            <a:noFill/>
          </a:ln>
        </p:spPr>
        <p:txBody>
          <a:bodyPr/>
          <a:lstStyle/>
          <a:p>
            <a:endParaRPr lang="zh-CN" altLang="en-US"/>
          </a:p>
        </p:txBody>
      </p:sp>
      <p:sp>
        <p:nvSpPr>
          <p:cNvPr id="21" name="na-hdr-1"/>
          <p:cNvSpPr txBox="1"/>
          <p:nvPr/>
        </p:nvSpPr>
        <p:spPr>
          <a:xfrm>
            <a:off x="8661400" y="2413000"/>
            <a:ext cx="1651000" cy="20701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Counterparty</a:t>
            </a:r>
            <a:endParaRPr lang="en-US" sz="1400" noProof="1"/>
          </a:p>
        </p:txBody>
      </p:sp>
      <p:sp>
        <p:nvSpPr>
          <p:cNvPr id="22" name="na-hdr-2"/>
          <p:cNvSpPr txBox="1"/>
          <p:nvPr/>
        </p:nvSpPr>
        <p:spPr>
          <a:xfrm>
            <a:off x="10414000" y="2413000"/>
            <a:ext cx="76200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Scale</a:t>
            </a:r>
            <a:endParaRPr lang="en-US" sz="1400" noProof="1"/>
          </a:p>
        </p:txBody>
      </p:sp>
      <p:sp>
        <p:nvSpPr>
          <p:cNvPr id="23" name="na-hdr-3"/>
          <p:cNvSpPr txBox="1"/>
          <p:nvPr/>
        </p:nvSpPr>
        <p:spPr>
          <a:xfrm>
            <a:off x="11303000" y="2413000"/>
            <a:ext cx="2730500" cy="20701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Basis</a:t>
            </a:r>
            <a:endParaRPr lang="en-US" sz="1400" noProof="1"/>
          </a:p>
        </p:txBody>
      </p:sp>
      <p:sp>
        <p:nvSpPr>
          <p:cNvPr id="24" name="na-hdr-rule"/>
          <p:cNvSpPr/>
          <p:nvPr/>
        </p:nvSpPr>
        <p:spPr>
          <a:xfrm>
            <a:off x="8636000" y="2673350"/>
            <a:ext cx="5397500" cy="10160"/>
          </a:xfrm>
          <a:prstGeom prst="rect">
            <a:avLst/>
          </a:prstGeom>
          <a:solidFill>
            <a:srgbClr val="000000"/>
          </a:solidFill>
          <a:ln>
            <a:noFill/>
          </a:ln>
        </p:spPr>
        <p:txBody>
          <a:bodyPr/>
          <a:lstStyle/>
          <a:p>
            <a:endParaRPr lang="zh-CN" altLang="en-US"/>
          </a:p>
        </p:txBody>
      </p:sp>
      <p:sp>
        <p:nvSpPr>
          <p:cNvPr id="25" name="na-r1-c1"/>
          <p:cNvSpPr txBox="1"/>
          <p:nvPr/>
        </p:nvSpPr>
        <p:spPr>
          <a:xfrm>
            <a:off x="8661400" y="2819400"/>
            <a:ext cx="1651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HyperStrong</a:t>
            </a:r>
            <a:endParaRPr lang="en-US" sz="1600" noProof="1"/>
          </a:p>
        </p:txBody>
      </p:sp>
      <p:sp>
        <p:nvSpPr>
          <p:cNvPr id="26" name="na-r1-c2"/>
          <p:cNvSpPr txBox="1"/>
          <p:nvPr/>
        </p:nvSpPr>
        <p:spPr>
          <a:xfrm>
            <a:off x="10414000" y="2819400"/>
            <a:ext cx="7620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60GWh</a:t>
            </a:r>
            <a:endParaRPr lang="en-US" sz="1600" noProof="1"/>
          </a:p>
        </p:txBody>
      </p:sp>
      <p:sp>
        <p:nvSpPr>
          <p:cNvPr id="27" name="na-r1-c3"/>
          <p:cNvSpPr txBox="1"/>
          <p:nvPr/>
        </p:nvSpPr>
        <p:spPr>
          <a:xfrm>
            <a:off x="11303000" y="2819400"/>
            <a:ext cx="27305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3-year strategic cooperation</a:t>
            </a:r>
            <a:endParaRPr lang="en-US" sz="1600" noProof="1"/>
          </a:p>
        </p:txBody>
      </p:sp>
      <p:sp>
        <p:nvSpPr>
          <p:cNvPr id="28" name="na-rule-1"/>
          <p:cNvSpPr/>
          <p:nvPr/>
        </p:nvSpPr>
        <p:spPr>
          <a:xfrm>
            <a:off x="8636000" y="3111500"/>
            <a:ext cx="5397500" cy="10160"/>
          </a:xfrm>
          <a:prstGeom prst="rect">
            <a:avLst/>
          </a:prstGeom>
          <a:solidFill>
            <a:srgbClr val="CCCCCC"/>
          </a:solidFill>
          <a:ln>
            <a:noFill/>
          </a:ln>
        </p:spPr>
        <p:txBody>
          <a:bodyPr/>
          <a:lstStyle/>
          <a:p>
            <a:endParaRPr lang="zh-CN" altLang="en-US"/>
          </a:p>
        </p:txBody>
      </p:sp>
      <p:sp>
        <p:nvSpPr>
          <p:cNvPr id="29" name="na-r2-c1"/>
          <p:cNvSpPr txBox="1"/>
          <p:nvPr/>
        </p:nvSpPr>
        <p:spPr>
          <a:xfrm>
            <a:off x="8661400" y="3403600"/>
            <a:ext cx="1651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Alfen (Netherlands)</a:t>
            </a:r>
            <a:endParaRPr lang="en-US" sz="1600" noProof="1"/>
          </a:p>
        </p:txBody>
      </p:sp>
      <p:sp>
        <p:nvSpPr>
          <p:cNvPr id="30" name="na-r2-c2"/>
          <p:cNvSpPr txBox="1"/>
          <p:nvPr/>
        </p:nvSpPr>
        <p:spPr>
          <a:xfrm>
            <a:off x="10414000" y="3403600"/>
            <a:ext cx="7620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5GWh</a:t>
            </a:r>
            <a:endParaRPr lang="en-US" sz="1600" noProof="1"/>
          </a:p>
        </p:txBody>
      </p:sp>
      <p:sp>
        <p:nvSpPr>
          <p:cNvPr id="31" name="na-r2-c3"/>
          <p:cNvSpPr txBox="1"/>
          <p:nvPr/>
        </p:nvSpPr>
        <p:spPr>
          <a:xfrm>
            <a:off x="11303000" y="3403600"/>
            <a:ext cx="27305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MoU, deployment from 2027</a:t>
            </a:r>
            <a:endParaRPr lang="en-US" sz="1600" noProof="1"/>
          </a:p>
        </p:txBody>
      </p:sp>
      <p:sp>
        <p:nvSpPr>
          <p:cNvPr id="32" name="na-rule-2"/>
          <p:cNvSpPr/>
          <p:nvPr/>
        </p:nvSpPr>
        <p:spPr>
          <a:xfrm>
            <a:off x="8636000" y="3695700"/>
            <a:ext cx="5397500" cy="10160"/>
          </a:xfrm>
          <a:prstGeom prst="rect">
            <a:avLst/>
          </a:prstGeom>
          <a:solidFill>
            <a:srgbClr val="CCCCCC"/>
          </a:solidFill>
          <a:ln>
            <a:noFill/>
          </a:ln>
        </p:spPr>
        <p:txBody>
          <a:bodyPr/>
          <a:lstStyle/>
          <a:p>
            <a:endParaRPr lang="zh-CN" altLang="en-US"/>
          </a:p>
        </p:txBody>
      </p:sp>
      <p:sp>
        <p:nvSpPr>
          <p:cNvPr id="33" name="na-r3-c1"/>
          <p:cNvSpPr txBox="1"/>
          <p:nvPr/>
        </p:nvSpPr>
        <p:spPr>
          <a:xfrm>
            <a:off x="8661400" y="3987800"/>
            <a:ext cx="1651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Solarpro</a:t>
            </a:r>
            <a:endParaRPr lang="en-US" sz="1600" noProof="1"/>
          </a:p>
        </p:txBody>
      </p:sp>
      <p:sp>
        <p:nvSpPr>
          <p:cNvPr id="34" name="na-r3-c2"/>
          <p:cNvSpPr txBox="1"/>
          <p:nvPr/>
        </p:nvSpPr>
        <p:spPr>
          <a:xfrm>
            <a:off x="10414000" y="3987800"/>
            <a:ext cx="7620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2GWh</a:t>
            </a:r>
            <a:endParaRPr lang="en-US" sz="1600" noProof="1"/>
          </a:p>
        </p:txBody>
      </p:sp>
      <p:sp>
        <p:nvSpPr>
          <p:cNvPr id="35" name="na-r3-c3"/>
          <p:cNvSpPr txBox="1"/>
          <p:nvPr/>
        </p:nvSpPr>
        <p:spPr>
          <a:xfrm>
            <a:off x="11303000" y="3987800"/>
            <a:ext cx="27305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Strategic cooperation, from 2026</a:t>
            </a:r>
            <a:endParaRPr lang="en-US" sz="1600" noProof="1"/>
          </a:p>
        </p:txBody>
      </p:sp>
      <p:sp>
        <p:nvSpPr>
          <p:cNvPr id="36" name="na-rule-3"/>
          <p:cNvSpPr/>
          <p:nvPr/>
        </p:nvSpPr>
        <p:spPr>
          <a:xfrm>
            <a:off x="8636000" y="4279900"/>
            <a:ext cx="5397500" cy="10160"/>
          </a:xfrm>
          <a:prstGeom prst="rect">
            <a:avLst/>
          </a:prstGeom>
          <a:solidFill>
            <a:srgbClr val="CCCCCC"/>
          </a:solidFill>
          <a:ln>
            <a:noFill/>
          </a:ln>
        </p:spPr>
        <p:txBody>
          <a:bodyPr/>
          <a:lstStyle/>
          <a:p>
            <a:endParaRPr lang="zh-CN" altLang="en-US"/>
          </a:p>
        </p:txBody>
      </p:sp>
      <p:sp>
        <p:nvSpPr>
          <p:cNvPr id="37" name="na-r4-c1"/>
          <p:cNvSpPr txBox="1"/>
          <p:nvPr/>
        </p:nvSpPr>
        <p:spPr>
          <a:xfrm>
            <a:off x="8661400" y="4572000"/>
            <a:ext cx="1651000" cy="20701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Total</a:t>
            </a:r>
            <a:endParaRPr lang="en-US" sz="1400" noProof="1"/>
          </a:p>
        </p:txBody>
      </p:sp>
      <p:sp>
        <p:nvSpPr>
          <p:cNvPr id="38" name="na-r4-c2"/>
          <p:cNvSpPr txBox="1"/>
          <p:nvPr/>
        </p:nvSpPr>
        <p:spPr>
          <a:xfrm>
            <a:off x="10414000" y="4572000"/>
            <a:ext cx="76200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67GWh</a:t>
            </a:r>
            <a:endParaRPr lang="en-US" sz="1400" noProof="1"/>
          </a:p>
        </p:txBody>
      </p:sp>
      <p:sp>
        <p:nvSpPr>
          <p:cNvPr id="39" name="na-r4-c3"/>
          <p:cNvSpPr txBox="1"/>
          <p:nvPr/>
        </p:nvSpPr>
        <p:spPr>
          <a:xfrm>
            <a:off x="11303000" y="4572000"/>
            <a:ext cx="2730500" cy="20701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Plus ~70GWh ESS (nameplate)</a:t>
            </a:r>
            <a:endParaRPr lang="en-US" sz="1400" noProof="1"/>
          </a:p>
        </p:txBody>
      </p:sp>
      <p:sp>
        <p:nvSpPr>
          <p:cNvPr id="40" name="na-rule-end"/>
          <p:cNvSpPr/>
          <p:nvPr/>
        </p:nvSpPr>
        <p:spPr>
          <a:xfrm>
            <a:off x="8636000" y="4864100"/>
            <a:ext cx="5397500" cy="10160"/>
          </a:xfrm>
          <a:prstGeom prst="rect">
            <a:avLst/>
          </a:prstGeom>
          <a:solidFill>
            <a:srgbClr val="000000"/>
          </a:solidFill>
          <a:ln>
            <a:noFill/>
          </a:ln>
        </p:spPr>
        <p:txBody>
          <a:bodyPr/>
          <a:lstStyle/>
          <a:p>
            <a:endParaRPr lang="zh-CN" altLang="en-US"/>
          </a:p>
        </p:txBody>
      </p:sp>
      <p:sp>
        <p:nvSpPr>
          <p:cNvPr id="41" name="na-b1-dot"/>
          <p:cNvSpPr/>
          <p:nvPr/>
        </p:nvSpPr>
        <p:spPr>
          <a:xfrm>
            <a:off x="8661400" y="5181600"/>
            <a:ext cx="95250" cy="95250"/>
          </a:xfrm>
          <a:prstGeom prst="ellipse">
            <a:avLst/>
          </a:prstGeom>
          <a:solidFill>
            <a:srgbClr val="051C2C"/>
          </a:solidFill>
          <a:ln>
            <a:noFill/>
          </a:ln>
        </p:spPr>
        <p:txBody>
          <a:bodyPr/>
          <a:lstStyle/>
          <a:p>
            <a:endParaRPr lang="zh-CN" altLang="en-US"/>
          </a:p>
        </p:txBody>
      </p:sp>
      <p:sp>
        <p:nvSpPr>
          <p:cNvPr id="42" name="na-b1-text"/>
          <p:cNvSpPr txBox="1"/>
          <p:nvPr/>
        </p:nvSpPr>
        <p:spPr>
          <a:xfrm>
            <a:off x="8864600" y="5080000"/>
            <a:ext cx="51689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Naxtra 175Wh/kg, 5C, &gt;10,000 cycles, 90% retention at -40°C; cost RMB0.35-0.40/Wh nearing LFP price parity</a:t>
            </a:r>
            <a:endParaRPr lang="en-US" sz="1400" noProof="1"/>
          </a:p>
        </p:txBody>
      </p:sp>
      <p:sp>
        <p:nvSpPr>
          <p:cNvPr id="43" name="na-b2-dot"/>
          <p:cNvSpPr/>
          <p:nvPr/>
        </p:nvSpPr>
        <p:spPr>
          <a:xfrm>
            <a:off x="8661400" y="5740400"/>
            <a:ext cx="95250" cy="95250"/>
          </a:xfrm>
          <a:prstGeom prst="ellipse">
            <a:avLst/>
          </a:prstGeom>
          <a:solidFill>
            <a:srgbClr val="006BA6"/>
          </a:solidFill>
          <a:ln>
            <a:noFill/>
          </a:ln>
        </p:spPr>
        <p:txBody>
          <a:bodyPr/>
          <a:lstStyle/>
          <a:p>
            <a:endParaRPr lang="zh-CN" altLang="en-US"/>
          </a:p>
        </p:txBody>
      </p:sp>
      <p:sp>
        <p:nvSpPr>
          <p:cNvPr id="44" name="na-b2-text"/>
          <p:cNvSpPr txBox="1"/>
          <p:nvPr/>
        </p:nvSpPr>
        <p:spPr>
          <a:xfrm>
            <a:off x="8864600" y="5638800"/>
            <a:ext cx="51689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Dec 2025 passenger-vehicle production → scaled production in 2026Q4; Fuding 40GWh capacity</a:t>
            </a:r>
            <a:endParaRPr lang="en-US" sz="1400" noProof="1"/>
          </a:p>
        </p:txBody>
      </p:sp>
      <p:sp>
        <p:nvSpPr>
          <p:cNvPr id="45" name="na-b3-dot"/>
          <p:cNvSpPr/>
          <p:nvPr/>
        </p:nvSpPr>
        <p:spPr>
          <a:xfrm>
            <a:off x="8661400" y="6299200"/>
            <a:ext cx="95250" cy="95250"/>
          </a:xfrm>
          <a:prstGeom prst="ellipse">
            <a:avLst/>
          </a:prstGeom>
          <a:solidFill>
            <a:srgbClr val="006BA6"/>
          </a:solidFill>
          <a:ln>
            <a:noFill/>
          </a:ln>
        </p:spPr>
        <p:txBody>
          <a:bodyPr/>
          <a:lstStyle/>
          <a:p>
            <a:endParaRPr lang="zh-CN" altLang="en-US"/>
          </a:p>
        </p:txBody>
      </p:sp>
      <p:sp>
        <p:nvSpPr>
          <p:cNvPr id="46" name="na-b3-text"/>
          <p:cNvSpPr txBox="1"/>
          <p:nvPr/>
        </p:nvSpPr>
        <p:spPr>
          <a:xfrm>
            <a:off x="8864600" y="6197600"/>
            <a:ext cx="51689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Tianheng first domestic deliveries in September (none seen) → 1GWh by year-end, global supply by Jun 2027</a:t>
            </a:r>
            <a:r>
              <a:rPr lang="en-US" sz="1400" baseline="30000" noProof="1">
                <a:solidFill>
                  <a:srgbClr val="333333"/>
                </a:solidFill>
                <a:latin typeface="Arial"/>
                <a:ea typeface="楷体"/>
              </a:rPr>
              <a:t>3</a:t>
            </a:r>
            <a:endParaRPr lang="en-US" sz="1400" noProof="1"/>
          </a:p>
        </p:txBody>
      </p:sp>
      <p:sp>
        <p:nvSpPr>
          <p:cNvPr id="47" name="na-b4-dot"/>
          <p:cNvSpPr/>
          <p:nvPr/>
        </p:nvSpPr>
        <p:spPr>
          <a:xfrm>
            <a:off x="8661400" y="6858000"/>
            <a:ext cx="95250" cy="95250"/>
          </a:xfrm>
          <a:prstGeom prst="ellipse">
            <a:avLst/>
          </a:prstGeom>
          <a:solidFill>
            <a:srgbClr val="666666"/>
          </a:solidFill>
          <a:ln>
            <a:noFill/>
          </a:ln>
        </p:spPr>
        <p:txBody>
          <a:bodyPr/>
          <a:lstStyle/>
          <a:p>
            <a:endParaRPr lang="zh-CN" altLang="en-US"/>
          </a:p>
        </p:txBody>
      </p:sp>
      <p:sp>
        <p:nvSpPr>
          <p:cNvPr id="48" name="na-b4-text"/>
          <p:cNvSpPr txBox="1"/>
          <p:nvPr/>
        </p:nvSpPr>
        <p:spPr>
          <a:xfrm>
            <a:off x="8864600" y="6756400"/>
            <a:ext cx="51689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Sodium-ion exempt from consumption tax through end-2028 — a phase-specific cost advantage</a:t>
            </a:r>
            <a:endParaRPr lang="en-US" sz="1400" noProof="1"/>
          </a:p>
        </p:txBody>
      </p:sp>
      <p:sp>
        <p:nvSpPr>
          <p:cNvPr id="49" name="na-callout-bg"/>
          <p:cNvSpPr/>
          <p:nvPr/>
        </p:nvSpPr>
        <p:spPr>
          <a:xfrm>
            <a:off x="8636000" y="7467600"/>
            <a:ext cx="5397500" cy="1270000"/>
          </a:xfrm>
          <a:prstGeom prst="rect">
            <a:avLst/>
          </a:prstGeom>
          <a:solidFill>
            <a:srgbClr val="F2F2F2"/>
          </a:solidFill>
          <a:ln>
            <a:noFill/>
          </a:ln>
        </p:spPr>
        <p:txBody>
          <a:bodyPr/>
          <a:lstStyle/>
          <a:p>
            <a:endParaRPr lang="zh-CN" altLang="en-US"/>
          </a:p>
        </p:txBody>
      </p:sp>
      <p:sp>
        <p:nvSpPr>
          <p:cNvPr id="50" name="na-callout-spine"/>
          <p:cNvSpPr/>
          <p:nvPr/>
        </p:nvSpPr>
        <p:spPr>
          <a:xfrm>
            <a:off x="8636000" y="7467600"/>
            <a:ext cx="50800" cy="1270000"/>
          </a:xfrm>
          <a:prstGeom prst="rect">
            <a:avLst/>
          </a:prstGeom>
          <a:solidFill>
            <a:srgbClr val="051C2C"/>
          </a:solidFill>
          <a:ln>
            <a:noFill/>
          </a:ln>
        </p:spPr>
        <p:txBody>
          <a:bodyPr/>
          <a:lstStyle/>
          <a:p>
            <a:endParaRPr lang="zh-CN" altLang="en-US"/>
          </a:p>
        </p:txBody>
      </p:sp>
      <p:sp>
        <p:nvSpPr>
          <p:cNvPr id="51" name="na-callout-text"/>
          <p:cNvSpPr txBox="1"/>
          <p:nvPr/>
        </p:nvSpPr>
        <p:spPr>
          <a:xfrm>
            <a:off x="8839200" y="7569200"/>
            <a:ext cx="5041900" cy="10668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Schedule discipline: sodium-ion scale-up runs ~2 years behind the original 2021 narrative; another slip would further dent credibility, but the 67GWh framework agreements and 40GWh capacity are already in place</a:t>
            </a:r>
            <a:endParaRPr lang="en-US" sz="1400" noProof="1"/>
          </a:p>
        </p:txBody>
      </p:sp>
      <p:sp>
        <p:nvSpPr>
          <p:cNvPr id="52" name="panel-bg"/>
          <p:cNvSpPr/>
          <p:nvPr/>
        </p:nvSpPr>
        <p:spPr>
          <a:xfrm>
            <a:off x="14287500" y="1885950"/>
            <a:ext cx="3200400" cy="6819900"/>
          </a:xfrm>
          <a:prstGeom prst="rect">
            <a:avLst/>
          </a:prstGeom>
          <a:solidFill>
            <a:srgbClr val="F2F2F2"/>
          </a:solidFill>
          <a:ln>
            <a:noFill/>
          </a:ln>
        </p:spPr>
        <p:txBody>
          <a:bodyPr/>
          <a:lstStyle/>
          <a:p>
            <a:endParaRPr lang="zh-CN" altLang="en-US"/>
          </a:p>
        </p:txBody>
      </p:sp>
      <p:sp>
        <p:nvSpPr>
          <p:cNvPr id="53" name="panel-kicker"/>
          <p:cNvSpPr txBox="1"/>
          <p:nvPr/>
        </p:nvSpPr>
        <p:spPr>
          <a:xfrm>
            <a:off x="14522450" y="2082800"/>
            <a:ext cx="25400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KEY TAKEAWAYS</a:t>
            </a:r>
            <a:endParaRPr lang="en-US" sz="1400" noProof="1"/>
          </a:p>
        </p:txBody>
      </p:sp>
      <p:sp>
        <p:nvSpPr>
          <p:cNvPr id="54" name="panel-rule-top"/>
          <p:cNvSpPr/>
          <p:nvPr/>
        </p:nvSpPr>
        <p:spPr>
          <a:xfrm>
            <a:off x="14497050" y="2353310"/>
            <a:ext cx="2781300" cy="10160"/>
          </a:xfrm>
          <a:prstGeom prst="rect">
            <a:avLst/>
          </a:prstGeom>
          <a:solidFill>
            <a:srgbClr val="000000"/>
          </a:solidFill>
          <a:ln>
            <a:noFill/>
          </a:ln>
        </p:spPr>
        <p:txBody>
          <a:bodyPr/>
          <a:lstStyle/>
          <a:p>
            <a:endParaRPr lang="zh-CN" altLang="en-US"/>
          </a:p>
        </p:txBody>
      </p:sp>
      <p:sp>
        <p:nvSpPr>
          <p:cNvPr id="55" name="panel-item-1"/>
          <p:cNvSpPr txBox="1"/>
          <p:nvPr/>
        </p:nvSpPr>
        <p:spPr>
          <a:xfrm>
            <a:off x="14497050" y="28448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51C2C"/>
                </a:solidFill>
                <a:latin typeface="Arial"/>
                <a:ea typeface="楷体"/>
              </a:rPr>
              <a:t>• </a:t>
            </a:r>
            <a:r>
              <a:rPr lang="en-US" sz="1600" b="1" noProof="1">
                <a:solidFill>
                  <a:srgbClr val="051C2C"/>
                </a:solidFill>
                <a:latin typeface="Arial"/>
                <a:ea typeface="楷体"/>
              </a:rPr>
              <a:t>Swapping: highest delivery ratio</a:t>
            </a:r>
            <a:endParaRPr lang="en-US" sz="1600" noProof="1"/>
          </a:p>
          <a:p>
            <a:pPr marL="203200" algn="l">
              <a:lnSpc>
                <a:spcPts val="2033"/>
              </a:lnSpc>
              <a:spcBef>
                <a:spcPts val="600"/>
              </a:spcBef>
            </a:pPr>
            <a:r>
              <a:rPr lang="en-US" sz="1400" noProof="1">
                <a:solidFill>
                  <a:srgbClr val="333333"/>
                </a:solidFill>
                <a:latin typeface="Arial"/>
                <a:ea typeface="楷体"/>
              </a:rPr>
              <a:t>1,000 promised vs 1,020 delivered; 2,000 heavy-truck stations next year, Yinwang 2027, Chery JV RMB1bn</a:t>
            </a:r>
            <a:endParaRPr lang="en-US" sz="1600" noProof="1"/>
          </a:p>
        </p:txBody>
      </p:sp>
      <p:sp>
        <p:nvSpPr>
          <p:cNvPr id="56" name="panel-sep-1"/>
          <p:cNvSpPr/>
          <p:nvPr/>
        </p:nvSpPr>
        <p:spPr>
          <a:xfrm>
            <a:off x="14497050" y="4629150"/>
            <a:ext cx="2781300" cy="10160"/>
          </a:xfrm>
          <a:prstGeom prst="rect">
            <a:avLst/>
          </a:prstGeom>
          <a:solidFill>
            <a:srgbClr val="CCCCCC"/>
          </a:solidFill>
          <a:ln>
            <a:noFill/>
          </a:ln>
        </p:spPr>
        <p:txBody>
          <a:bodyPr/>
          <a:lstStyle/>
          <a:p>
            <a:endParaRPr lang="zh-CN" altLang="en-US"/>
          </a:p>
        </p:txBody>
      </p:sp>
      <p:sp>
        <p:nvSpPr>
          <p:cNvPr id="57" name="panel-item-2"/>
          <p:cNvSpPr txBox="1"/>
          <p:nvPr/>
        </p:nvSpPr>
        <p:spPr>
          <a:xfrm>
            <a:off x="14497050" y="47625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06BA6"/>
                </a:solidFill>
                <a:latin typeface="Arial"/>
                <a:ea typeface="楷体"/>
              </a:rPr>
              <a:t>• </a:t>
            </a:r>
            <a:r>
              <a:rPr lang="en-US" sz="1600" b="1" noProof="1">
                <a:solidFill>
                  <a:srgbClr val="051C2C"/>
                </a:solidFill>
                <a:latin typeface="Arial"/>
                <a:ea typeface="楷体"/>
              </a:rPr>
              <a:t>Sodium-ion: self-substitution</a:t>
            </a:r>
            <a:endParaRPr lang="en-US" sz="1600" noProof="1"/>
          </a:p>
          <a:p>
            <a:pPr marL="203200" algn="l">
              <a:lnSpc>
                <a:spcPts val="2033"/>
              </a:lnSpc>
              <a:spcBef>
                <a:spcPts val="600"/>
              </a:spcBef>
            </a:pPr>
            <a:r>
              <a:rPr lang="en-US" sz="1400" noProof="1">
                <a:solidFill>
                  <a:srgbClr val="333333"/>
                </a:solidFill>
                <a:latin typeface="Arial"/>
                <a:ea typeface="楷体"/>
              </a:rPr>
              <a:t>67GWh framework + 40GWh capacity + tax exemption through end-2028; cost nearing LFP parity</a:t>
            </a:r>
            <a:endParaRPr lang="en-US" sz="1600" noProof="1"/>
          </a:p>
        </p:txBody>
      </p:sp>
      <p:sp>
        <p:nvSpPr>
          <p:cNvPr id="58" name="panel-sep-2"/>
          <p:cNvSpPr/>
          <p:nvPr/>
        </p:nvSpPr>
        <p:spPr>
          <a:xfrm>
            <a:off x="14497050" y="6540500"/>
            <a:ext cx="2781300" cy="10160"/>
          </a:xfrm>
          <a:prstGeom prst="rect">
            <a:avLst/>
          </a:prstGeom>
          <a:solidFill>
            <a:srgbClr val="CCCCCC"/>
          </a:solidFill>
          <a:ln>
            <a:noFill/>
          </a:ln>
        </p:spPr>
        <p:txBody>
          <a:bodyPr/>
          <a:lstStyle/>
          <a:p>
            <a:endParaRPr lang="zh-CN" altLang="en-US"/>
          </a:p>
        </p:txBody>
      </p:sp>
      <p:sp>
        <p:nvSpPr>
          <p:cNvPr id="59" name="panel-item-3"/>
          <p:cNvSpPr txBox="1"/>
          <p:nvPr/>
        </p:nvSpPr>
        <p:spPr>
          <a:xfrm>
            <a:off x="14497050" y="66675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666666"/>
                </a:solidFill>
                <a:latin typeface="Arial"/>
                <a:ea typeface="楷体"/>
              </a:rPr>
              <a:t>• </a:t>
            </a:r>
            <a:r>
              <a:rPr lang="en-US" sz="1600" b="1" noProof="1">
                <a:solidFill>
                  <a:srgbClr val="051C2C"/>
                </a:solidFill>
                <a:latin typeface="Arial"/>
                <a:ea typeface="楷体"/>
              </a:rPr>
              <a:t>Verification timing for both lines</a:t>
            </a:r>
            <a:endParaRPr lang="en-US" sz="1600" noProof="1"/>
          </a:p>
          <a:p>
            <a:pPr marL="203200" algn="l">
              <a:lnSpc>
                <a:spcPts val="2033"/>
              </a:lnSpc>
              <a:spcBef>
                <a:spcPts val="600"/>
              </a:spcBef>
            </a:pPr>
            <a:r>
              <a:rPr lang="en-US" sz="1400" noProof="1">
                <a:solidFill>
                  <a:srgbClr val="333333"/>
                </a:solidFill>
                <a:latin typeface="Arial"/>
                <a:ea typeface="楷体"/>
              </a:rPr>
              <a:t>3,000 swap stations and 4Q26 sodium-ion mass production are both verifiable within 2026; neither is in baseline earnings — delivery would be upside</a:t>
            </a:r>
            <a:endParaRPr lang="en-US" sz="1600" noProof="1"/>
          </a:p>
        </p:txBody>
      </p:sp>
      <p:sp>
        <p:nvSpPr>
          <p:cNvPr id="60"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Swap stations: 1,020+305 cumulative at end-2025 (Changjiang Securities 2026-01-29); ~2,000 as of 2026-07 (JPM, covering 31 provinces / 180 cities; 9/29 reports &gt;2,520 stations, 200 cities); 1,650 as a 2026-05-30 point-in-time reading (Aijian Securities); 3,000 is the 2026 target (company); per-station IRR per Changjiang Securities estimates. 2. Sodium-ion orders: HyperStrong 60GWh (2026-04-27) + Alfen 5GWh + Solarpro 2GWh, Huatai/BofA/Bernstein; cost RMB0.35-0.40/Wh: BofA/Haitong International; production ramp: Guosheng/JPM. 3. Tianheng sodium-ion deliveries: Huatai/Guolian Minsheng/East Money (2026-09-22); consumption tax exemption: Ministry of Finance (2026-09-01→2028-12-31); Fuding 40GWh capacity: UBS/East Money.</a:t>
            </a:r>
            <a:endParaRPr lang="en-US" sz="1400" noProof="1"/>
          </a:p>
        </p:txBody>
      </p:sp>
      <p:sp>
        <p:nvSpPr>
          <p:cNvPr id="61"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62"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company disclosures; Changjiang Securities; Huatai Securities; Bernstein; BofA</a:t>
            </a:r>
            <a:endParaRPr lang="en-US" sz="1400" noProof="1"/>
          </a:p>
        </p:txBody>
      </p:sp>
      <p:sp>
        <p:nvSpPr>
          <p:cNvPr id="63"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64"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38</a:t>
            </a:r>
            <a:endParaRPr lang="en-US" sz="1400" noProof="1"/>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05 Company Deep-Dive › Solid-State Battery</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Solid-state: 2027 small-batch at 400Wh/kg — a defensive follow; the industrialization pace remains to be observed</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A 1,000-strong team and two pilot lines reportedly built, but TRL is only 4/9 and cost is 5x liquid; solid-state is a defensive follow</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ss-title"/>
          <p:cNvSpPr txBox="1"/>
          <p:nvPr/>
        </p:nvSpPr>
        <p:spPr>
          <a:xfrm>
            <a:off x="825500" y="1943100"/>
            <a:ext cx="6096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Solid-state timeline: narrative runs 2-3 years ahead of fundamentals</a:t>
            </a:r>
            <a:r>
              <a:rPr lang="en-US" sz="1800" b="1" baseline="30000" noProof="1">
                <a:solidFill>
                  <a:srgbClr val="051C2C"/>
                </a:solidFill>
                <a:latin typeface="Arial"/>
                <a:ea typeface="楷体"/>
              </a:rPr>
              <a:t>1</a:t>
            </a:r>
            <a:endParaRPr lang="en-US" sz="1800" noProof="1"/>
          </a:p>
        </p:txBody>
      </p:sp>
      <p:sp>
        <p:nvSpPr>
          <p:cNvPr id="7" name="ss-rule"/>
          <p:cNvSpPr/>
          <p:nvPr/>
        </p:nvSpPr>
        <p:spPr>
          <a:xfrm>
            <a:off x="800100" y="2247900"/>
            <a:ext cx="7302500" cy="10160"/>
          </a:xfrm>
          <a:prstGeom prst="rect">
            <a:avLst/>
          </a:prstGeom>
          <a:solidFill>
            <a:srgbClr val="000000"/>
          </a:solidFill>
          <a:ln>
            <a:noFill/>
          </a:ln>
        </p:spPr>
        <p:txBody>
          <a:bodyPr/>
          <a:lstStyle/>
          <a:p>
            <a:endParaRPr lang="zh-CN" altLang="en-US"/>
          </a:p>
        </p:txBody>
      </p:sp>
      <p:sp>
        <p:nvSpPr>
          <p:cNvPr id="8" name="ss-hdr-1"/>
          <p:cNvSpPr txBox="1"/>
          <p:nvPr/>
        </p:nvSpPr>
        <p:spPr>
          <a:xfrm>
            <a:off x="825500" y="2413000"/>
            <a:ext cx="1143000" cy="20701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Milestone</a:t>
            </a:r>
            <a:endParaRPr lang="en-US" sz="1400" noProof="1"/>
          </a:p>
        </p:txBody>
      </p:sp>
      <p:sp>
        <p:nvSpPr>
          <p:cNvPr id="9" name="ss-hdr-2"/>
          <p:cNvSpPr txBox="1"/>
          <p:nvPr/>
        </p:nvSpPr>
        <p:spPr>
          <a:xfrm>
            <a:off x="2095500" y="2413000"/>
            <a:ext cx="4191000" cy="20701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Event</a:t>
            </a:r>
            <a:endParaRPr lang="en-US" sz="1400" noProof="1"/>
          </a:p>
        </p:txBody>
      </p:sp>
      <p:sp>
        <p:nvSpPr>
          <p:cNvPr id="10" name="ss-hdr-3"/>
          <p:cNvSpPr txBox="1"/>
          <p:nvPr/>
        </p:nvSpPr>
        <p:spPr>
          <a:xfrm>
            <a:off x="6350000" y="2413000"/>
            <a:ext cx="146050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Status</a:t>
            </a:r>
            <a:endParaRPr lang="en-US" sz="1400" noProof="1"/>
          </a:p>
        </p:txBody>
      </p:sp>
      <p:sp>
        <p:nvSpPr>
          <p:cNvPr id="11" name="ss-hdr-rule"/>
          <p:cNvSpPr/>
          <p:nvPr/>
        </p:nvSpPr>
        <p:spPr>
          <a:xfrm>
            <a:off x="800100" y="2673350"/>
            <a:ext cx="7302500" cy="10160"/>
          </a:xfrm>
          <a:prstGeom prst="rect">
            <a:avLst/>
          </a:prstGeom>
          <a:solidFill>
            <a:srgbClr val="000000"/>
          </a:solidFill>
          <a:ln>
            <a:noFill/>
          </a:ln>
        </p:spPr>
        <p:txBody>
          <a:bodyPr/>
          <a:lstStyle/>
          <a:p>
            <a:endParaRPr lang="zh-CN" altLang="en-US"/>
          </a:p>
        </p:txBody>
      </p:sp>
      <p:sp>
        <p:nvSpPr>
          <p:cNvPr id="12" name="ss-r1-c1"/>
          <p:cNvSpPr txBox="1"/>
          <p:nvPr/>
        </p:nvSpPr>
        <p:spPr>
          <a:xfrm>
            <a:off x="825500" y="2819400"/>
            <a:ext cx="1143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2023-04</a:t>
            </a:r>
            <a:endParaRPr lang="en-US" sz="1600" noProof="1"/>
          </a:p>
        </p:txBody>
      </p:sp>
      <p:sp>
        <p:nvSpPr>
          <p:cNvPr id="13" name="ss-r1-c2"/>
          <p:cNvSpPr txBox="1"/>
          <p:nvPr/>
        </p:nvSpPr>
        <p:spPr>
          <a:xfrm>
            <a:off x="2095500" y="2819400"/>
            <a:ext cx="4191000" cy="457200"/>
          </a:xfrm>
          <a:prstGeom prst="rect">
            <a:avLst/>
          </a:prstGeom>
          <a:noFill/>
          <a:ln>
            <a:noFill/>
          </a:ln>
        </p:spPr>
        <p:txBody>
          <a:bodyPr wrap="square" lIns="0" tIns="0" rIns="0" bIns="0" rtlCol="0" anchor="t"/>
          <a:lstStyle/>
          <a:p>
            <a:pPr algn="l">
              <a:lnSpc>
                <a:spcPts val="2323"/>
              </a:lnSpc>
            </a:pPr>
            <a:r>
              <a:rPr lang="en-US" sz="1600" noProof="1">
                <a:solidFill>
                  <a:srgbClr val="333333"/>
                </a:solidFill>
                <a:latin typeface="Arial"/>
                <a:ea typeface="楷体"/>
              </a:rPr>
              <a:t>Condensed battery unveiled (~500Wh/kg at launch)</a:t>
            </a:r>
            <a:endParaRPr lang="en-US" sz="1600" noProof="1"/>
          </a:p>
        </p:txBody>
      </p:sp>
      <p:sp>
        <p:nvSpPr>
          <p:cNvPr id="14" name="ss-r1-c3"/>
          <p:cNvSpPr txBox="1"/>
          <p:nvPr/>
        </p:nvSpPr>
        <p:spPr>
          <a:xfrm>
            <a:off x="6350000" y="2819400"/>
            <a:ext cx="14605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Delivered</a:t>
            </a:r>
            <a:endParaRPr lang="en-US" sz="1600" noProof="1"/>
          </a:p>
        </p:txBody>
      </p:sp>
      <p:sp>
        <p:nvSpPr>
          <p:cNvPr id="15" name="ss-rule-1"/>
          <p:cNvSpPr/>
          <p:nvPr/>
        </p:nvSpPr>
        <p:spPr>
          <a:xfrm>
            <a:off x="800100" y="3606800"/>
            <a:ext cx="7302500" cy="10160"/>
          </a:xfrm>
          <a:prstGeom prst="rect">
            <a:avLst/>
          </a:prstGeom>
          <a:solidFill>
            <a:srgbClr val="CCCCCC"/>
          </a:solidFill>
          <a:ln>
            <a:noFill/>
          </a:ln>
        </p:spPr>
        <p:txBody>
          <a:bodyPr/>
          <a:lstStyle/>
          <a:p>
            <a:endParaRPr lang="zh-CN" altLang="en-US"/>
          </a:p>
        </p:txBody>
      </p:sp>
      <p:sp>
        <p:nvSpPr>
          <p:cNvPr id="16" name="ss-r2-c1"/>
          <p:cNvSpPr txBox="1"/>
          <p:nvPr/>
        </p:nvSpPr>
        <p:spPr>
          <a:xfrm>
            <a:off x="825500" y="3759200"/>
            <a:ext cx="1143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2025-11</a:t>
            </a:r>
            <a:endParaRPr lang="en-US" sz="1600" noProof="1"/>
          </a:p>
        </p:txBody>
      </p:sp>
      <p:sp>
        <p:nvSpPr>
          <p:cNvPr id="17" name="ss-r2-c2"/>
          <p:cNvSpPr txBox="1"/>
          <p:nvPr/>
        </p:nvSpPr>
        <p:spPr>
          <a:xfrm>
            <a:off x="2095500" y="3759200"/>
            <a:ext cx="4191000" cy="457200"/>
          </a:xfrm>
          <a:prstGeom prst="rect">
            <a:avLst/>
          </a:prstGeom>
          <a:noFill/>
          <a:ln>
            <a:noFill/>
          </a:ln>
        </p:spPr>
        <p:txBody>
          <a:bodyPr wrap="square" lIns="0" tIns="0" rIns="0" bIns="0" rtlCol="0" anchor="t"/>
          <a:lstStyle/>
          <a:p>
            <a:pPr algn="l">
              <a:lnSpc>
                <a:spcPts val="2323"/>
              </a:lnSpc>
            </a:pPr>
            <a:r>
              <a:rPr lang="en-US" sz="1600" noProof="1">
                <a:solidFill>
                  <a:srgbClr val="333333"/>
                </a:solidFill>
                <a:latin typeface="Arial"/>
                <a:ea typeface="楷体"/>
              </a:rPr>
              <a:t>Samples sent for testing per JPM expert call (60Ah is the project spec)</a:t>
            </a:r>
            <a:endParaRPr lang="en-US" sz="1600" noProof="1"/>
          </a:p>
        </p:txBody>
      </p:sp>
      <p:sp>
        <p:nvSpPr>
          <p:cNvPr id="18" name="ss-r2-c3"/>
          <p:cNvSpPr txBox="1"/>
          <p:nvPr/>
        </p:nvSpPr>
        <p:spPr>
          <a:xfrm>
            <a:off x="6350000" y="3759200"/>
            <a:ext cx="14605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Unconfirmed</a:t>
            </a:r>
            <a:endParaRPr lang="en-US" sz="1600" noProof="1"/>
          </a:p>
        </p:txBody>
      </p:sp>
      <p:sp>
        <p:nvSpPr>
          <p:cNvPr id="19" name="ss-rule-2"/>
          <p:cNvSpPr/>
          <p:nvPr/>
        </p:nvSpPr>
        <p:spPr>
          <a:xfrm>
            <a:off x="800100" y="4394200"/>
            <a:ext cx="7302500" cy="10160"/>
          </a:xfrm>
          <a:prstGeom prst="rect">
            <a:avLst/>
          </a:prstGeom>
          <a:solidFill>
            <a:srgbClr val="CCCCCC"/>
          </a:solidFill>
          <a:ln>
            <a:noFill/>
          </a:ln>
        </p:spPr>
        <p:txBody>
          <a:bodyPr/>
          <a:lstStyle/>
          <a:p>
            <a:endParaRPr lang="zh-CN" altLang="en-US"/>
          </a:p>
        </p:txBody>
      </p:sp>
      <p:sp>
        <p:nvSpPr>
          <p:cNvPr id="20" name="ss-r3-c1"/>
          <p:cNvSpPr txBox="1"/>
          <p:nvPr/>
        </p:nvSpPr>
        <p:spPr>
          <a:xfrm>
            <a:off x="825500" y="4546600"/>
            <a:ext cx="1143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2026-03</a:t>
            </a:r>
            <a:endParaRPr lang="en-US" sz="1600" noProof="1"/>
          </a:p>
        </p:txBody>
      </p:sp>
      <p:sp>
        <p:nvSpPr>
          <p:cNvPr id="21" name="ss-r3-c2"/>
          <p:cNvSpPr txBox="1"/>
          <p:nvPr/>
        </p:nvSpPr>
        <p:spPr>
          <a:xfrm>
            <a:off x="2095500" y="4546600"/>
            <a:ext cx="4191000" cy="457200"/>
          </a:xfrm>
          <a:prstGeom prst="rect">
            <a:avLst/>
          </a:prstGeom>
          <a:noFill/>
          <a:ln>
            <a:noFill/>
          </a:ln>
        </p:spPr>
        <p:txBody>
          <a:bodyPr wrap="square" lIns="0" tIns="0" rIns="0" bIns="0" rtlCol="0" anchor="t"/>
          <a:lstStyle/>
          <a:p>
            <a:pPr algn="l">
              <a:lnSpc>
                <a:spcPts val="2323"/>
              </a:lnSpc>
            </a:pPr>
            <a:r>
              <a:rPr lang="en-US" sz="1600" noProof="1">
                <a:solidFill>
                  <a:srgbClr val="333333"/>
                </a:solidFill>
                <a:latin typeface="Arial"/>
                <a:ea typeface="楷体"/>
              </a:rPr>
              <a:t>Earnings call: two pilot lines built (locations undisclosed)</a:t>
            </a:r>
            <a:endParaRPr lang="en-US" sz="1600" noProof="1"/>
          </a:p>
        </p:txBody>
      </p:sp>
      <p:sp>
        <p:nvSpPr>
          <p:cNvPr id="22" name="ss-r3-c3"/>
          <p:cNvSpPr txBox="1"/>
          <p:nvPr/>
        </p:nvSpPr>
        <p:spPr>
          <a:xfrm>
            <a:off x="6350000" y="4546600"/>
            <a:ext cx="14605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Company claim</a:t>
            </a:r>
            <a:endParaRPr lang="en-US" sz="1600" noProof="1"/>
          </a:p>
        </p:txBody>
      </p:sp>
      <p:sp>
        <p:nvSpPr>
          <p:cNvPr id="23" name="ss-rule-3"/>
          <p:cNvSpPr/>
          <p:nvPr/>
        </p:nvSpPr>
        <p:spPr>
          <a:xfrm>
            <a:off x="800100" y="5181600"/>
            <a:ext cx="7302500" cy="10160"/>
          </a:xfrm>
          <a:prstGeom prst="rect">
            <a:avLst/>
          </a:prstGeom>
          <a:solidFill>
            <a:srgbClr val="CCCCCC"/>
          </a:solidFill>
          <a:ln>
            <a:noFill/>
          </a:ln>
        </p:spPr>
        <p:txBody>
          <a:bodyPr/>
          <a:lstStyle/>
          <a:p>
            <a:endParaRPr lang="zh-CN" altLang="en-US"/>
          </a:p>
        </p:txBody>
      </p:sp>
      <p:sp>
        <p:nvSpPr>
          <p:cNvPr id="24" name="ss-r4-tint"/>
          <p:cNvSpPr/>
          <p:nvPr/>
        </p:nvSpPr>
        <p:spPr>
          <a:xfrm>
            <a:off x="800100" y="5207000"/>
            <a:ext cx="7302500" cy="736600"/>
          </a:xfrm>
          <a:prstGeom prst="rect">
            <a:avLst/>
          </a:prstGeom>
          <a:solidFill>
            <a:srgbClr val="E3F2FD"/>
          </a:solidFill>
          <a:ln>
            <a:noFill/>
          </a:ln>
        </p:spPr>
        <p:txBody>
          <a:bodyPr/>
          <a:lstStyle/>
          <a:p>
            <a:endParaRPr lang="zh-CN" altLang="en-US"/>
          </a:p>
        </p:txBody>
      </p:sp>
      <p:sp>
        <p:nvSpPr>
          <p:cNvPr id="25" name="ss-r4-c1"/>
          <p:cNvSpPr txBox="1"/>
          <p:nvPr/>
        </p:nvSpPr>
        <p:spPr>
          <a:xfrm>
            <a:off x="825500" y="5359400"/>
            <a:ext cx="1143000" cy="20701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2027</a:t>
            </a:r>
            <a:endParaRPr lang="en-US" sz="1600" noProof="1"/>
          </a:p>
        </p:txBody>
      </p:sp>
      <p:sp>
        <p:nvSpPr>
          <p:cNvPr id="26" name="ss-r4-c2"/>
          <p:cNvSpPr txBox="1"/>
          <p:nvPr/>
        </p:nvSpPr>
        <p:spPr>
          <a:xfrm>
            <a:off x="2095500" y="5359400"/>
            <a:ext cx="4191000" cy="457200"/>
          </a:xfrm>
          <a:prstGeom prst="rect">
            <a:avLst/>
          </a:prstGeom>
          <a:noFill/>
          <a:ln>
            <a:noFill/>
          </a:ln>
        </p:spPr>
        <p:txBody>
          <a:bodyPr wrap="square" lIns="0" tIns="0" rIns="0" bIns="0" rtlCol="0" anchor="t"/>
          <a:lstStyle/>
          <a:p>
            <a:pPr algn="l">
              <a:lnSpc>
                <a:spcPts val="2323"/>
              </a:lnSpc>
            </a:pPr>
            <a:r>
              <a:rPr lang="en-US" sz="1600" b="1" noProof="1">
                <a:solidFill>
                  <a:srgbClr val="051C2C"/>
                </a:solidFill>
                <a:latin typeface="Arial"/>
                <a:ea typeface="楷体"/>
              </a:rPr>
              <a:t>Small-batch (400Wh/kg; TRL 7-8)</a:t>
            </a:r>
            <a:endParaRPr lang="en-US" sz="1600" noProof="1"/>
          </a:p>
        </p:txBody>
      </p:sp>
      <p:sp>
        <p:nvSpPr>
          <p:cNvPr id="27" name="ss-r4-c3"/>
          <p:cNvSpPr txBox="1"/>
          <p:nvPr/>
        </p:nvSpPr>
        <p:spPr>
          <a:xfrm>
            <a:off x="6350000" y="5359400"/>
            <a:ext cx="14605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Company commitment</a:t>
            </a:r>
            <a:endParaRPr lang="en-US" sz="1600" noProof="1"/>
          </a:p>
        </p:txBody>
      </p:sp>
      <p:sp>
        <p:nvSpPr>
          <p:cNvPr id="28" name="ss-rule-4"/>
          <p:cNvSpPr/>
          <p:nvPr/>
        </p:nvSpPr>
        <p:spPr>
          <a:xfrm>
            <a:off x="800100" y="5969000"/>
            <a:ext cx="7302500" cy="10160"/>
          </a:xfrm>
          <a:prstGeom prst="rect">
            <a:avLst/>
          </a:prstGeom>
          <a:solidFill>
            <a:srgbClr val="CCCCCC"/>
          </a:solidFill>
          <a:ln>
            <a:noFill/>
          </a:ln>
        </p:spPr>
        <p:txBody>
          <a:bodyPr/>
          <a:lstStyle/>
          <a:p>
            <a:endParaRPr lang="zh-CN" altLang="en-US"/>
          </a:p>
        </p:txBody>
      </p:sp>
      <p:sp>
        <p:nvSpPr>
          <p:cNvPr id="29" name="ss-r5-c1"/>
          <p:cNvSpPr txBox="1"/>
          <p:nvPr/>
        </p:nvSpPr>
        <p:spPr>
          <a:xfrm>
            <a:off x="825500" y="6121400"/>
            <a:ext cx="1143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2030</a:t>
            </a:r>
            <a:endParaRPr lang="en-US" sz="1600" noProof="1"/>
          </a:p>
        </p:txBody>
      </p:sp>
      <p:sp>
        <p:nvSpPr>
          <p:cNvPr id="30" name="ss-r5-c2"/>
          <p:cNvSpPr txBox="1"/>
          <p:nvPr/>
        </p:nvSpPr>
        <p:spPr>
          <a:xfrm>
            <a:off x="2095500" y="6121400"/>
            <a:ext cx="4191000" cy="457200"/>
          </a:xfrm>
          <a:prstGeom prst="rect">
            <a:avLst/>
          </a:prstGeom>
          <a:noFill/>
          <a:ln>
            <a:noFill/>
          </a:ln>
        </p:spPr>
        <p:txBody>
          <a:bodyPr wrap="square" lIns="0" tIns="0" rIns="0" bIns="0" rtlCol="0" anchor="t"/>
          <a:lstStyle/>
          <a:p>
            <a:pPr algn="l">
              <a:lnSpc>
                <a:spcPts val="2323"/>
              </a:lnSpc>
            </a:pPr>
            <a:r>
              <a:rPr lang="en-US" sz="1600" noProof="1">
                <a:solidFill>
                  <a:srgbClr val="333333"/>
                </a:solidFill>
                <a:latin typeface="Arial"/>
                <a:ea typeface="楷体"/>
              </a:rPr>
              <a:t>Scale-up; Robin Zeng: million-unit vehicle installations before 2030 highly unlikely</a:t>
            </a:r>
            <a:endParaRPr lang="en-US" sz="1600" noProof="1"/>
          </a:p>
        </p:txBody>
      </p:sp>
      <p:sp>
        <p:nvSpPr>
          <p:cNvPr id="31" name="ss-r5-c3"/>
          <p:cNvSpPr txBox="1"/>
          <p:nvPr/>
        </p:nvSpPr>
        <p:spPr>
          <a:xfrm>
            <a:off x="6350000" y="6121400"/>
            <a:ext cx="14605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Long-term vision</a:t>
            </a:r>
            <a:endParaRPr lang="en-US" sz="1600" noProof="1"/>
          </a:p>
        </p:txBody>
      </p:sp>
      <p:sp>
        <p:nvSpPr>
          <p:cNvPr id="32" name="ss-rule-end"/>
          <p:cNvSpPr/>
          <p:nvPr/>
        </p:nvSpPr>
        <p:spPr>
          <a:xfrm>
            <a:off x="800100" y="6756400"/>
            <a:ext cx="7302500" cy="10160"/>
          </a:xfrm>
          <a:prstGeom prst="rect">
            <a:avLst/>
          </a:prstGeom>
          <a:solidFill>
            <a:srgbClr val="000000"/>
          </a:solidFill>
          <a:ln>
            <a:noFill/>
          </a:ln>
        </p:spPr>
        <p:txBody>
          <a:bodyPr/>
          <a:lstStyle/>
          <a:p>
            <a:endParaRPr lang="zh-CN" altLang="en-US"/>
          </a:p>
        </p:txBody>
      </p:sp>
      <p:sp>
        <p:nvSpPr>
          <p:cNvPr id="33" name="ss-callout-bg"/>
          <p:cNvSpPr/>
          <p:nvPr/>
        </p:nvSpPr>
        <p:spPr>
          <a:xfrm>
            <a:off x="800100" y="7010400"/>
            <a:ext cx="7302500" cy="1066800"/>
          </a:xfrm>
          <a:prstGeom prst="rect">
            <a:avLst/>
          </a:prstGeom>
          <a:solidFill>
            <a:srgbClr val="F2F2F2"/>
          </a:solidFill>
          <a:ln>
            <a:noFill/>
          </a:ln>
        </p:spPr>
        <p:txBody>
          <a:bodyPr/>
          <a:lstStyle/>
          <a:p>
            <a:endParaRPr lang="zh-CN" altLang="en-US"/>
          </a:p>
        </p:txBody>
      </p:sp>
      <p:sp>
        <p:nvSpPr>
          <p:cNvPr id="34" name="ss-callout-spine"/>
          <p:cNvSpPr/>
          <p:nvPr/>
        </p:nvSpPr>
        <p:spPr>
          <a:xfrm>
            <a:off x="800100" y="7010400"/>
            <a:ext cx="50800" cy="1066800"/>
          </a:xfrm>
          <a:prstGeom prst="rect">
            <a:avLst/>
          </a:prstGeom>
          <a:solidFill>
            <a:srgbClr val="051C2C"/>
          </a:solidFill>
          <a:ln>
            <a:noFill/>
          </a:ln>
        </p:spPr>
        <p:txBody>
          <a:bodyPr/>
          <a:lstStyle/>
          <a:p>
            <a:endParaRPr lang="zh-CN" altLang="en-US"/>
          </a:p>
        </p:txBody>
      </p:sp>
      <p:sp>
        <p:nvSpPr>
          <p:cNvPr id="35" name="ss-callout-text"/>
          <p:cNvSpPr txBox="1"/>
          <p:nvPr/>
        </p:nvSpPr>
        <p:spPr>
          <a:xfrm>
            <a:off x="1003300" y="7112000"/>
            <a:ext cx="6946900" cy="8636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Robin Zeng himself rates current TRL at only 4/9 and has reframed production as 'event-driven rather than time-driven' (Caijing 6/10 interview, relayed by Citi) — the timeline is a defensive follow; CATL remains in follower mode</a:t>
            </a:r>
            <a:endParaRPr lang="en-US" sz="1400" noProof="1"/>
          </a:p>
        </p:txBody>
      </p:sp>
      <p:sp>
        <p:nvSpPr>
          <p:cNvPr id="36" name="ss-b1-dot"/>
          <p:cNvSpPr/>
          <p:nvPr/>
        </p:nvSpPr>
        <p:spPr>
          <a:xfrm>
            <a:off x="825500" y="8307050"/>
            <a:ext cx="95250" cy="95250"/>
          </a:xfrm>
          <a:prstGeom prst="ellipse">
            <a:avLst/>
          </a:prstGeom>
          <a:solidFill>
            <a:srgbClr val="051C2C"/>
          </a:solidFill>
          <a:ln>
            <a:noFill/>
          </a:ln>
        </p:spPr>
        <p:txBody>
          <a:bodyPr/>
          <a:lstStyle/>
          <a:p>
            <a:endParaRPr lang="zh-CN" altLang="en-US"/>
          </a:p>
        </p:txBody>
      </p:sp>
      <p:sp>
        <p:nvSpPr>
          <p:cNvPr id="37" name="ss-b1-text"/>
          <p:cNvSpPr txBox="1"/>
          <p:nvPr/>
        </p:nvSpPr>
        <p:spPr>
          <a:xfrm>
            <a:off x="1028700" y="8205450"/>
            <a:ext cx="70739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1,000+ R&amp;D staff, 20Ah sample prototyping, sulfide route as the main path (multiple sources: SDIC/Guotai Haitong/Soochow)</a:t>
            </a:r>
            <a:endParaRPr lang="en-US" sz="1400" noProof="1"/>
          </a:p>
        </p:txBody>
      </p:sp>
      <p:sp>
        <p:nvSpPr>
          <p:cNvPr id="38" name="ss-b2-dot"/>
          <p:cNvSpPr/>
          <p:nvPr/>
        </p:nvSpPr>
        <p:spPr>
          <a:xfrm>
            <a:off x="825500" y="8839200"/>
            <a:ext cx="95250" cy="95250"/>
          </a:xfrm>
          <a:prstGeom prst="ellipse">
            <a:avLst/>
          </a:prstGeom>
          <a:solidFill>
            <a:srgbClr val="006BA6"/>
          </a:solidFill>
          <a:ln>
            <a:noFill/>
          </a:ln>
        </p:spPr>
        <p:txBody>
          <a:bodyPr/>
          <a:lstStyle/>
          <a:p>
            <a:endParaRPr lang="zh-CN" altLang="en-US"/>
          </a:p>
        </p:txBody>
      </p:sp>
      <p:sp>
        <p:nvSpPr>
          <p:cNvPr id="39" name="ss-b2-text"/>
          <p:cNvSpPr txBox="1"/>
          <p:nvPr/>
        </p:nvSpPr>
        <p:spPr>
          <a:xfrm>
            <a:off x="1028700" y="8737600"/>
            <a:ext cx="70739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Qilin condensed 3Q mass production is a Bernstein relay, no company date — a watch item; solid-state 2027 is the next-gen theme</a:t>
            </a:r>
            <a:endParaRPr lang="en-US" sz="1400" noProof="1"/>
          </a:p>
        </p:txBody>
      </p:sp>
      <p:sp>
        <p:nvSpPr>
          <p:cNvPr id="40" name="cost-title"/>
          <p:cNvSpPr txBox="1"/>
          <p:nvPr/>
        </p:nvSpPr>
        <p:spPr>
          <a:xfrm>
            <a:off x="8661400" y="1943100"/>
            <a:ext cx="53721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Economics: 5x cost, equipment 3x semi-solid</a:t>
            </a:r>
            <a:r>
              <a:rPr lang="en-US" sz="1800" b="1" baseline="30000" noProof="1">
                <a:solidFill>
                  <a:srgbClr val="051C2C"/>
                </a:solidFill>
                <a:latin typeface="Arial"/>
                <a:ea typeface="楷体"/>
              </a:rPr>
              <a:t>2</a:t>
            </a:r>
            <a:endParaRPr lang="en-US" sz="1800" noProof="1"/>
          </a:p>
        </p:txBody>
      </p:sp>
      <p:sp>
        <p:nvSpPr>
          <p:cNvPr id="41" name="cost-rule"/>
          <p:cNvSpPr/>
          <p:nvPr/>
        </p:nvSpPr>
        <p:spPr>
          <a:xfrm>
            <a:off x="8636000" y="2247900"/>
            <a:ext cx="5397500" cy="10160"/>
          </a:xfrm>
          <a:prstGeom prst="rect">
            <a:avLst/>
          </a:prstGeom>
          <a:solidFill>
            <a:srgbClr val="000000"/>
          </a:solidFill>
          <a:ln>
            <a:noFill/>
          </a:ln>
        </p:spPr>
        <p:txBody>
          <a:bodyPr/>
          <a:lstStyle/>
          <a:p>
            <a:endParaRPr lang="zh-CN" altLang="en-US"/>
          </a:p>
        </p:txBody>
      </p:sp>
      <p:sp>
        <p:nvSpPr>
          <p:cNvPr id="42" name="lbl-unit-cost"/>
          <p:cNvSpPr txBox="1"/>
          <p:nvPr/>
        </p:nvSpPr>
        <p:spPr>
          <a:xfrm>
            <a:off x="8661400" y="2362200"/>
            <a:ext cx="1270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RMB/Wh</a:t>
            </a:r>
            <a:endParaRPr lang="en-US" sz="1400" noProof="1"/>
          </a:p>
        </p:txBody>
      </p:sp>
      <p:graphicFrame>
        <p:nvGraphicFramePr>
          <p:cNvPr id="43" name="chart-cost"/>
          <p:cNvGraphicFramePr/>
          <p:nvPr/>
        </p:nvGraphicFramePr>
        <p:xfrm>
          <a:off x="8636000" y="2311400"/>
          <a:ext cx="5397500" cy="3048000"/>
        </p:xfrm>
        <a:graphic>
          <a:graphicData uri="http://schemas.openxmlformats.org/drawingml/2006/chart">
            <c:chart xmlns:c="http://schemas.openxmlformats.org/drawingml/2006/chart" xmlns:r="http://schemas.openxmlformats.org/officeDocument/2006/relationships" r:id="rId3"/>
          </a:graphicData>
        </a:graphic>
      </p:graphicFrame>
      <p:sp>
        <p:nvSpPr>
          <p:cNvPr id="44" name="cost-b1-dot"/>
          <p:cNvSpPr/>
          <p:nvPr/>
        </p:nvSpPr>
        <p:spPr>
          <a:xfrm>
            <a:off x="8661400" y="5664200"/>
            <a:ext cx="95250" cy="95250"/>
          </a:xfrm>
          <a:prstGeom prst="ellipse">
            <a:avLst/>
          </a:prstGeom>
          <a:solidFill>
            <a:srgbClr val="051C2C"/>
          </a:solidFill>
          <a:ln>
            <a:noFill/>
          </a:ln>
        </p:spPr>
        <p:txBody>
          <a:bodyPr/>
          <a:lstStyle/>
          <a:p>
            <a:endParaRPr lang="zh-CN" altLang="en-US"/>
          </a:p>
        </p:txBody>
      </p:sp>
      <p:sp>
        <p:nvSpPr>
          <p:cNvPr id="45" name="cost-b1-text"/>
          <p:cNvSpPr txBox="1"/>
          <p:nvPr/>
        </p:nvSpPr>
        <p:spPr>
          <a:xfrm>
            <a:off x="8864600" y="5562600"/>
            <a:ext cx="51689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Equipment RMB400-500mn/GWh (~3x semi-solid's ~RMB150mn), production-line modifications 80-90%</a:t>
            </a:r>
            <a:endParaRPr lang="en-US" sz="1400" noProof="1"/>
          </a:p>
        </p:txBody>
      </p:sp>
      <p:sp>
        <p:nvSpPr>
          <p:cNvPr id="46" name="cost-b2-dot"/>
          <p:cNvSpPr/>
          <p:nvPr/>
        </p:nvSpPr>
        <p:spPr>
          <a:xfrm>
            <a:off x="8661400" y="6375400"/>
            <a:ext cx="95250" cy="95250"/>
          </a:xfrm>
          <a:prstGeom prst="ellipse">
            <a:avLst/>
          </a:prstGeom>
          <a:solidFill>
            <a:srgbClr val="006BA6"/>
          </a:solidFill>
          <a:ln>
            <a:noFill/>
          </a:ln>
        </p:spPr>
        <p:txBody>
          <a:bodyPr/>
          <a:lstStyle/>
          <a:p>
            <a:endParaRPr lang="zh-CN" altLang="en-US"/>
          </a:p>
        </p:txBody>
      </p:sp>
      <p:sp>
        <p:nvSpPr>
          <p:cNvPr id="47" name="cost-b2-text"/>
          <p:cNvSpPr txBox="1"/>
          <p:nvPr/>
        </p:nvSpPr>
        <p:spPr>
          <a:xfrm>
            <a:off x="8864600" y="6273800"/>
            <a:ext cx="51689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Domestic (ex-leaders) planned solid-state capacity already exceeds 75GWh with over RMB10bn invested — attention is running ahead of industrialization</a:t>
            </a:r>
            <a:r>
              <a:rPr lang="en-US" sz="1400" baseline="30000" noProof="1">
                <a:solidFill>
                  <a:srgbClr val="333333"/>
                </a:solidFill>
                <a:latin typeface="Arial"/>
                <a:ea typeface="楷体"/>
              </a:rPr>
              <a:t>3</a:t>
            </a:r>
            <a:endParaRPr lang="en-US" sz="1400" noProof="1"/>
          </a:p>
        </p:txBody>
      </p:sp>
      <p:sp>
        <p:nvSpPr>
          <p:cNvPr id="48" name="cost-b3-dot"/>
          <p:cNvSpPr/>
          <p:nvPr/>
        </p:nvSpPr>
        <p:spPr>
          <a:xfrm>
            <a:off x="8661400" y="7191530"/>
            <a:ext cx="95250" cy="95250"/>
          </a:xfrm>
          <a:prstGeom prst="ellipse">
            <a:avLst/>
          </a:prstGeom>
          <a:solidFill>
            <a:srgbClr val="666666"/>
          </a:solidFill>
          <a:ln>
            <a:noFill/>
          </a:ln>
        </p:spPr>
        <p:txBody>
          <a:bodyPr/>
          <a:lstStyle/>
          <a:p>
            <a:endParaRPr lang="zh-CN" altLang="en-US"/>
          </a:p>
        </p:txBody>
      </p:sp>
      <p:sp>
        <p:nvSpPr>
          <p:cNvPr id="49" name="cost-b3-text"/>
          <p:cNvSpPr txBox="1"/>
          <p:nvPr/>
        </p:nvSpPr>
        <p:spPr>
          <a:xfrm>
            <a:off x="8864600" y="7089930"/>
            <a:ext cx="51689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Consumption tax exemption through end-2028; 80-90% line modifications mean first movers bear all learning costs</a:t>
            </a:r>
            <a:endParaRPr lang="en-US" sz="1400" noProof="1"/>
          </a:p>
        </p:txBody>
      </p:sp>
      <p:sp>
        <p:nvSpPr>
          <p:cNvPr id="50" name="cost-callout-bg"/>
          <p:cNvSpPr/>
          <p:nvPr/>
        </p:nvSpPr>
        <p:spPr>
          <a:xfrm>
            <a:off x="8636000" y="7696200"/>
            <a:ext cx="5397500" cy="1168400"/>
          </a:xfrm>
          <a:prstGeom prst="rect">
            <a:avLst/>
          </a:prstGeom>
          <a:solidFill>
            <a:srgbClr val="F2F2F2"/>
          </a:solidFill>
          <a:ln>
            <a:noFill/>
          </a:ln>
        </p:spPr>
        <p:txBody>
          <a:bodyPr/>
          <a:lstStyle/>
          <a:p>
            <a:endParaRPr lang="zh-CN" altLang="en-US"/>
          </a:p>
        </p:txBody>
      </p:sp>
      <p:sp>
        <p:nvSpPr>
          <p:cNvPr id="51" name="cost-callout-spine"/>
          <p:cNvSpPr/>
          <p:nvPr/>
        </p:nvSpPr>
        <p:spPr>
          <a:xfrm>
            <a:off x="8636000" y="7696200"/>
            <a:ext cx="50800" cy="1168400"/>
          </a:xfrm>
          <a:prstGeom prst="rect">
            <a:avLst/>
          </a:prstGeom>
          <a:solidFill>
            <a:srgbClr val="051C2C"/>
          </a:solidFill>
          <a:ln>
            <a:noFill/>
          </a:ln>
        </p:spPr>
        <p:txBody>
          <a:bodyPr/>
          <a:lstStyle/>
          <a:p>
            <a:endParaRPr lang="zh-CN" altLang="en-US"/>
          </a:p>
        </p:txBody>
      </p:sp>
      <p:sp>
        <p:nvSpPr>
          <p:cNvPr id="52" name="cost-callout-text"/>
          <p:cNvSpPr txBox="1"/>
          <p:nvPr/>
        </p:nvSpPr>
        <p:spPr>
          <a:xfrm>
            <a:off x="8839200" y="7797800"/>
            <a:ext cx="5041900" cy="965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Adjudication checkpoint: whether 2027 brings scaled solid-state production (&gt;1GWh class) outside the CATL camp in demo vehicles — that is the true moat test</a:t>
            </a:r>
            <a:endParaRPr lang="en-US" sz="1400" noProof="1"/>
          </a:p>
        </p:txBody>
      </p:sp>
      <p:sp>
        <p:nvSpPr>
          <p:cNvPr id="53" name="panel-bg"/>
          <p:cNvSpPr/>
          <p:nvPr/>
        </p:nvSpPr>
        <p:spPr>
          <a:xfrm>
            <a:off x="14287500" y="1885950"/>
            <a:ext cx="3200400" cy="6978650"/>
          </a:xfrm>
          <a:prstGeom prst="rect">
            <a:avLst/>
          </a:prstGeom>
          <a:solidFill>
            <a:srgbClr val="F2F2F2"/>
          </a:solidFill>
          <a:ln>
            <a:noFill/>
          </a:ln>
        </p:spPr>
        <p:txBody>
          <a:bodyPr/>
          <a:lstStyle/>
          <a:p>
            <a:endParaRPr lang="zh-CN" altLang="en-US"/>
          </a:p>
        </p:txBody>
      </p:sp>
      <p:sp>
        <p:nvSpPr>
          <p:cNvPr id="54" name="panel-kicker"/>
          <p:cNvSpPr txBox="1"/>
          <p:nvPr/>
        </p:nvSpPr>
        <p:spPr>
          <a:xfrm>
            <a:off x="14522450" y="2082800"/>
            <a:ext cx="25400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KEY TAKEAWAYS</a:t>
            </a:r>
            <a:endParaRPr lang="en-US" sz="1400" noProof="1"/>
          </a:p>
        </p:txBody>
      </p:sp>
      <p:sp>
        <p:nvSpPr>
          <p:cNvPr id="55" name="panel-rule-top"/>
          <p:cNvSpPr/>
          <p:nvPr/>
        </p:nvSpPr>
        <p:spPr>
          <a:xfrm>
            <a:off x="14497050" y="2353310"/>
            <a:ext cx="2781300" cy="10160"/>
          </a:xfrm>
          <a:prstGeom prst="rect">
            <a:avLst/>
          </a:prstGeom>
          <a:solidFill>
            <a:srgbClr val="000000"/>
          </a:solidFill>
          <a:ln>
            <a:noFill/>
          </a:ln>
        </p:spPr>
        <p:txBody>
          <a:bodyPr/>
          <a:lstStyle/>
          <a:p>
            <a:endParaRPr lang="zh-CN" altLang="en-US"/>
          </a:p>
        </p:txBody>
      </p:sp>
      <p:sp>
        <p:nvSpPr>
          <p:cNvPr id="56" name="panel-item-1"/>
          <p:cNvSpPr txBox="1"/>
          <p:nvPr/>
        </p:nvSpPr>
        <p:spPr>
          <a:xfrm>
            <a:off x="14497050" y="2844800"/>
            <a:ext cx="2965450" cy="1651000"/>
          </a:xfrm>
          <a:prstGeom prst="rect">
            <a:avLst/>
          </a:prstGeom>
          <a:noFill/>
          <a:ln>
            <a:noFill/>
          </a:ln>
        </p:spPr>
        <p:txBody>
          <a:bodyPr wrap="square" lIns="0" tIns="0" rIns="0" bIns="0" rtlCol="0" anchor="t"/>
          <a:lstStyle/>
          <a:p>
            <a:pPr algn="l">
              <a:lnSpc>
                <a:spcPts val="2033"/>
              </a:lnSpc>
            </a:pPr>
            <a:r>
              <a:rPr lang="en-US" sz="1400" noProof="1">
                <a:solidFill>
                  <a:srgbClr val="051C2C"/>
                </a:solidFill>
                <a:latin typeface="Arial"/>
                <a:ea typeface="楷体"/>
              </a:rPr>
              <a:t>• </a:t>
            </a:r>
            <a:r>
              <a:rPr lang="en-US" sz="1600" b="1" noProof="1">
                <a:solidFill>
                  <a:srgbClr val="051C2C"/>
                </a:solidFill>
                <a:latin typeface="Arial"/>
                <a:ea typeface="楷体"/>
              </a:rPr>
              <a:t>R&amp;D is progressing, industrialization still lags</a:t>
            </a:r>
            <a:endParaRPr lang="en-US" sz="1600" noProof="1"/>
          </a:p>
          <a:p>
            <a:pPr marL="203200" algn="l">
              <a:lnSpc>
                <a:spcPts val="2033"/>
              </a:lnSpc>
              <a:spcBef>
                <a:spcPts val="600"/>
              </a:spcBef>
            </a:pPr>
            <a:r>
              <a:rPr lang="en-US" sz="1400" noProof="1">
                <a:solidFill>
                  <a:srgbClr val="333333"/>
                </a:solidFill>
                <a:latin typeface="Arial"/>
                <a:ea typeface="楷体"/>
              </a:rPr>
              <a:t>1,000-strong team, two pilot lines, 20Ah samples; but Zeng himself rates TRL 4/9 — positioned as follower, not leader</a:t>
            </a:r>
            <a:endParaRPr lang="en-US" sz="1600" noProof="1"/>
          </a:p>
        </p:txBody>
      </p:sp>
      <p:sp>
        <p:nvSpPr>
          <p:cNvPr id="57" name="panel-sep-1"/>
          <p:cNvSpPr/>
          <p:nvPr/>
        </p:nvSpPr>
        <p:spPr>
          <a:xfrm>
            <a:off x="14497050" y="4629150"/>
            <a:ext cx="2781300" cy="10160"/>
          </a:xfrm>
          <a:prstGeom prst="rect">
            <a:avLst/>
          </a:prstGeom>
          <a:solidFill>
            <a:srgbClr val="CCCCCC"/>
          </a:solidFill>
          <a:ln>
            <a:noFill/>
          </a:ln>
        </p:spPr>
        <p:txBody>
          <a:bodyPr/>
          <a:lstStyle/>
          <a:p>
            <a:endParaRPr lang="zh-CN" altLang="en-US"/>
          </a:p>
        </p:txBody>
      </p:sp>
      <p:sp>
        <p:nvSpPr>
          <p:cNvPr id="58" name="panel-item-2"/>
          <p:cNvSpPr txBox="1"/>
          <p:nvPr/>
        </p:nvSpPr>
        <p:spPr>
          <a:xfrm>
            <a:off x="14497050" y="47625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06BA6"/>
                </a:solidFill>
                <a:latin typeface="Arial"/>
                <a:ea typeface="楷体"/>
              </a:rPr>
              <a:t>• </a:t>
            </a:r>
            <a:r>
              <a:rPr lang="en-US" sz="1600" b="1" noProof="1">
                <a:solidFill>
                  <a:srgbClr val="051C2C"/>
                </a:solidFill>
                <a:latin typeface="Arial"/>
                <a:ea typeface="楷体"/>
              </a:rPr>
              <a:t>Economics unsolvable within 5 years</a:t>
            </a:r>
            <a:endParaRPr lang="en-US" sz="1600" noProof="1"/>
          </a:p>
          <a:p>
            <a:pPr marL="203200" algn="l">
              <a:lnSpc>
                <a:spcPts val="2033"/>
              </a:lnSpc>
              <a:spcBef>
                <a:spcPts val="600"/>
              </a:spcBef>
            </a:pPr>
            <a:r>
              <a:rPr lang="en-US" sz="1400" noProof="1">
                <a:solidFill>
                  <a:srgbClr val="333333"/>
                </a:solidFill>
                <a:latin typeface="Arial"/>
                <a:ea typeface="楷体"/>
              </a:rPr>
              <a:t>Cost 5x liquid Li-ion, equipment ~3x semi-solid, line modifications 80-90%; no cost threat to the liquid LFP base</a:t>
            </a:r>
            <a:endParaRPr lang="en-US" sz="1600" noProof="1"/>
          </a:p>
        </p:txBody>
      </p:sp>
      <p:sp>
        <p:nvSpPr>
          <p:cNvPr id="59" name="panel-sep-2"/>
          <p:cNvSpPr/>
          <p:nvPr/>
        </p:nvSpPr>
        <p:spPr>
          <a:xfrm>
            <a:off x="14497050" y="6540500"/>
            <a:ext cx="2781300" cy="10160"/>
          </a:xfrm>
          <a:prstGeom prst="rect">
            <a:avLst/>
          </a:prstGeom>
          <a:solidFill>
            <a:srgbClr val="CCCCCC"/>
          </a:solidFill>
          <a:ln>
            <a:noFill/>
          </a:ln>
        </p:spPr>
        <p:txBody>
          <a:bodyPr/>
          <a:lstStyle/>
          <a:p>
            <a:endParaRPr lang="zh-CN" altLang="en-US"/>
          </a:p>
        </p:txBody>
      </p:sp>
      <p:sp>
        <p:nvSpPr>
          <p:cNvPr id="60" name="panel-item-3"/>
          <p:cNvSpPr txBox="1"/>
          <p:nvPr/>
        </p:nvSpPr>
        <p:spPr>
          <a:xfrm>
            <a:off x="14497050" y="66675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666666"/>
                </a:solidFill>
                <a:latin typeface="Arial"/>
                <a:ea typeface="楷体"/>
              </a:rPr>
              <a:t>• </a:t>
            </a:r>
            <a:r>
              <a:rPr lang="en-US" sz="1600" b="1" noProof="1">
                <a:solidFill>
                  <a:srgbClr val="051C2C"/>
                </a:solidFill>
                <a:latin typeface="Arial"/>
                <a:ea typeface="楷体"/>
              </a:rPr>
              <a:t>Positioned as a defensive R&amp;D reserve</a:t>
            </a:r>
            <a:endParaRPr lang="en-US" sz="1600" noProof="1"/>
          </a:p>
          <a:p>
            <a:pPr marL="203200" algn="l">
              <a:lnSpc>
                <a:spcPts val="2033"/>
              </a:lnSpc>
              <a:spcBef>
                <a:spcPts val="600"/>
              </a:spcBef>
            </a:pPr>
            <a:r>
              <a:rPr lang="en-US" sz="1400" noProof="1">
                <a:solidFill>
                  <a:srgbClr val="333333"/>
                </a:solidFill>
                <a:latin typeface="Arial"/>
                <a:ea typeface="楷体"/>
              </a:rPr>
              <a:t>Solid-state is a defensive R&amp;D reserve, contributing no growth near term; 2027 demo installations are the first checkpoint, to be re-tested every six months</a:t>
            </a:r>
            <a:endParaRPr lang="en-US" sz="1600" noProof="1"/>
          </a:p>
        </p:txBody>
      </p:sp>
      <p:sp>
        <p:nvSpPr>
          <p:cNvPr id="61"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Timeline: company 4Q25 earnings call, JPM expert call 2025-12-06, Bernstein 2026-04-21; Hefei 0.2GWh sulfide line is Gotion's 'Jinshi' (2025-05-17); Zeng comments: Sinolink/Citi; Wu Kai TRL 7-8. 2. Costs: State Power Investment Research Institute/Debang/Everbright (solid-state ~RMB1.5 vs liquid ~RMB0.3/Wh); semi-solid equipment ~RMB150mn/GWh (liquid ~RMB100-120mn): CMS/Founder. 3. &lt;10% breakthrough probability is this report's scenario judgment; consumption tax exemption: Ministry of Finance.</a:t>
            </a:r>
            <a:endParaRPr lang="en-US" sz="1400" noProof="1"/>
          </a:p>
        </p:txBody>
      </p:sp>
      <p:sp>
        <p:nvSpPr>
          <p:cNvPr id="62"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63"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company disclosures; Debang Securities; Zheshang Securities; JPMorgan; Tianfeng Securities</a:t>
            </a:r>
            <a:endParaRPr lang="en-US" sz="1400" noProof="1"/>
          </a:p>
        </p:txBody>
      </p:sp>
      <p:sp>
        <p:nvSpPr>
          <p:cNvPr id="64"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65"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39</a:t>
            </a:r>
            <a:endParaRPr lang="en-US" sz="1400" noProof="1"/>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05 Company Deep-Dive › LRS Licensing</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LRS royalty ~US$7/kWh: three plants at full 50GWh output ≈ RMB2.36bn/yr; FEOC direction already turning strict</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'Upfront fee + volume royalty + service fee' hybrid, ~RMB0.94bn/yr per 20GWh (MS rate); EO 14421 and FEOC turned strict (IRS Notice 2026-15)</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lrs-title"/>
          <p:cNvSpPr txBox="1"/>
          <p:nvPr/>
        </p:nvSpPr>
        <p:spPr>
          <a:xfrm>
            <a:off x="825500" y="1943100"/>
            <a:ext cx="6096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Three US licensed plants: revenue math at full 50GWh output</a:t>
            </a:r>
            <a:r>
              <a:rPr lang="en-US" sz="1800" b="1" baseline="30000" noProof="1">
                <a:solidFill>
                  <a:srgbClr val="051C2C"/>
                </a:solidFill>
                <a:latin typeface="Arial"/>
                <a:ea typeface="楷体"/>
              </a:rPr>
              <a:t>1</a:t>
            </a:r>
            <a:endParaRPr lang="en-US" sz="1800" noProof="1"/>
          </a:p>
        </p:txBody>
      </p:sp>
      <p:sp>
        <p:nvSpPr>
          <p:cNvPr id="7" name="lrs-rule"/>
          <p:cNvSpPr/>
          <p:nvPr/>
        </p:nvSpPr>
        <p:spPr>
          <a:xfrm>
            <a:off x="800100" y="2247900"/>
            <a:ext cx="7302500" cy="10160"/>
          </a:xfrm>
          <a:prstGeom prst="rect">
            <a:avLst/>
          </a:prstGeom>
          <a:solidFill>
            <a:srgbClr val="000000"/>
          </a:solidFill>
          <a:ln>
            <a:noFill/>
          </a:ln>
        </p:spPr>
        <p:txBody>
          <a:bodyPr/>
          <a:lstStyle/>
          <a:p>
            <a:endParaRPr lang="zh-CN" altLang="en-US"/>
          </a:p>
        </p:txBody>
      </p:sp>
      <p:sp>
        <p:nvSpPr>
          <p:cNvPr id="8" name="lrs-hdr-1"/>
          <p:cNvSpPr txBox="1"/>
          <p:nvPr/>
        </p:nvSpPr>
        <p:spPr>
          <a:xfrm>
            <a:off x="825500" y="2413000"/>
            <a:ext cx="2159000" cy="20701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Project</a:t>
            </a:r>
            <a:endParaRPr lang="en-US" sz="1400" noProof="1"/>
          </a:p>
        </p:txBody>
      </p:sp>
      <p:sp>
        <p:nvSpPr>
          <p:cNvPr id="9" name="lrs-hdr-2"/>
          <p:cNvSpPr txBox="1"/>
          <p:nvPr/>
        </p:nvSpPr>
        <p:spPr>
          <a:xfrm>
            <a:off x="3003550" y="2413000"/>
            <a:ext cx="889000" cy="207010"/>
          </a:xfrm>
          <a:prstGeom prst="rect">
            <a:avLst/>
          </a:prstGeom>
          <a:noFill/>
          <a:ln>
            <a:noFill/>
          </a:ln>
        </p:spPr>
        <p:txBody>
          <a:bodyPr wrap="none" lIns="0" tIns="0" rIns="0" bIns="0" rtlCol="0" anchor="t"/>
          <a:lstStyle/>
          <a:p>
            <a:pPr>
              <a:lnSpc>
                <a:spcPts val="2033"/>
              </a:lnSpc>
            </a:pPr>
            <a:r>
              <a:rPr lang="en-US" sz="1400" b="1" noProof="1">
                <a:solidFill>
                  <a:srgbClr val="666666"/>
                </a:solidFill>
                <a:latin typeface="Arial"/>
                <a:ea typeface="楷体"/>
              </a:rPr>
              <a:t>Capacity</a:t>
            </a:r>
            <a:endParaRPr lang="en-US" sz="1400" noProof="1"/>
          </a:p>
        </p:txBody>
      </p:sp>
      <p:sp>
        <p:nvSpPr>
          <p:cNvPr id="10" name="lrs-hdr-3"/>
          <p:cNvSpPr txBox="1"/>
          <p:nvPr/>
        </p:nvSpPr>
        <p:spPr>
          <a:xfrm>
            <a:off x="4064000" y="2413000"/>
            <a:ext cx="2159000" cy="20701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Status</a:t>
            </a:r>
            <a:endParaRPr lang="en-US" sz="1400" noProof="1"/>
          </a:p>
        </p:txBody>
      </p:sp>
      <p:sp>
        <p:nvSpPr>
          <p:cNvPr id="11" name="lrs-hdr-4"/>
          <p:cNvSpPr txBox="1"/>
          <p:nvPr/>
        </p:nvSpPr>
        <p:spPr>
          <a:xfrm>
            <a:off x="6372860" y="2324100"/>
            <a:ext cx="1577340" cy="447040"/>
          </a:xfrm>
          <a:prstGeom prst="rect">
            <a:avLst/>
          </a:prstGeom>
          <a:noFill/>
          <a:ln>
            <a:noFill/>
          </a:ln>
        </p:spPr>
        <p:txBody>
          <a:bodyPr wrap="none" lIns="0" tIns="0" rIns="0" bIns="0" rtlCol="0" anchor="t"/>
          <a:lstStyle/>
          <a:p>
            <a:pPr>
              <a:lnSpc>
                <a:spcPts val="2033"/>
              </a:lnSpc>
            </a:pPr>
            <a:r>
              <a:rPr lang="en-US" sz="1400" b="1" noProof="1">
                <a:solidFill>
                  <a:srgbClr val="666666"/>
                </a:solidFill>
                <a:latin typeface="Arial"/>
                <a:ea typeface="楷体"/>
              </a:rPr>
              <a:t>Royalty revenue </a:t>
            </a:r>
          </a:p>
          <a:p>
            <a:pPr>
              <a:lnSpc>
                <a:spcPts val="2033"/>
              </a:lnSpc>
            </a:pPr>
            <a:r>
              <a:rPr lang="en-US" sz="1400" b="1" noProof="1">
                <a:solidFill>
                  <a:srgbClr val="666666"/>
                </a:solidFill>
                <a:latin typeface="Arial"/>
                <a:ea typeface="楷体"/>
              </a:rPr>
              <a:t>at full output</a:t>
            </a:r>
            <a:endParaRPr lang="en-US" sz="1400" noProof="1"/>
          </a:p>
        </p:txBody>
      </p:sp>
      <p:sp>
        <p:nvSpPr>
          <p:cNvPr id="12" name="lrs-hdr-rule"/>
          <p:cNvSpPr/>
          <p:nvPr/>
        </p:nvSpPr>
        <p:spPr>
          <a:xfrm>
            <a:off x="800100" y="2852420"/>
            <a:ext cx="7302500" cy="10160"/>
          </a:xfrm>
          <a:prstGeom prst="rect">
            <a:avLst/>
          </a:prstGeom>
          <a:solidFill>
            <a:srgbClr val="000000"/>
          </a:solidFill>
          <a:ln>
            <a:noFill/>
          </a:ln>
        </p:spPr>
        <p:txBody>
          <a:bodyPr/>
          <a:lstStyle/>
          <a:p>
            <a:endParaRPr lang="zh-CN" altLang="en-US"/>
          </a:p>
        </p:txBody>
      </p:sp>
      <p:sp>
        <p:nvSpPr>
          <p:cNvPr id="13" name="lrs-r1-c1"/>
          <p:cNvSpPr txBox="1"/>
          <p:nvPr/>
        </p:nvSpPr>
        <p:spPr>
          <a:xfrm>
            <a:off x="825500" y="2998470"/>
            <a:ext cx="2159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Ford Michigan LFP</a:t>
            </a:r>
            <a:endParaRPr lang="en-US" sz="1600" noProof="1"/>
          </a:p>
        </p:txBody>
      </p:sp>
      <p:sp>
        <p:nvSpPr>
          <p:cNvPr id="14" name="lrs-r1-c2"/>
          <p:cNvSpPr txBox="1"/>
          <p:nvPr/>
        </p:nvSpPr>
        <p:spPr>
          <a:xfrm>
            <a:off x="3003550" y="2998470"/>
            <a:ext cx="889000" cy="207010"/>
          </a:xfrm>
          <a:prstGeom prst="rect">
            <a:avLst/>
          </a:prstGeom>
          <a:noFill/>
          <a:ln>
            <a:noFill/>
          </a:ln>
        </p:spPr>
        <p:txBody>
          <a:bodyPr wrap="none" lIns="0" tIns="0" rIns="0" bIns="0" rtlCol="0" anchor="t"/>
          <a:lstStyle/>
          <a:p>
            <a:pPr>
              <a:lnSpc>
                <a:spcPts val="2323"/>
              </a:lnSpc>
            </a:pPr>
            <a:r>
              <a:rPr lang="en-US" sz="1600" noProof="1">
                <a:solidFill>
                  <a:srgbClr val="333333"/>
                </a:solidFill>
                <a:latin typeface="Arial"/>
                <a:ea typeface="楷体"/>
              </a:rPr>
              <a:t>20GWh</a:t>
            </a:r>
            <a:endParaRPr lang="en-US" sz="1600" noProof="1"/>
          </a:p>
        </p:txBody>
      </p:sp>
      <p:sp>
        <p:nvSpPr>
          <p:cNvPr id="15" name="lrs-r1-c3"/>
          <p:cNvSpPr txBox="1"/>
          <p:nvPr/>
        </p:nvSpPr>
        <p:spPr>
          <a:xfrm>
            <a:off x="4064000" y="2998470"/>
            <a:ext cx="2159000" cy="457200"/>
          </a:xfrm>
          <a:prstGeom prst="rect">
            <a:avLst/>
          </a:prstGeom>
          <a:noFill/>
          <a:ln>
            <a:noFill/>
          </a:ln>
        </p:spPr>
        <p:txBody>
          <a:bodyPr wrap="square" lIns="0" tIns="0" rIns="0" bIns="0" rtlCol="0" anchor="t"/>
          <a:lstStyle/>
          <a:p>
            <a:pPr algn="l">
              <a:lnSpc>
                <a:spcPts val="2323"/>
              </a:lnSpc>
            </a:pPr>
            <a:r>
              <a:rPr lang="en-US" sz="1600" noProof="1">
                <a:solidFill>
                  <a:srgbClr val="333333"/>
                </a:solidFill>
                <a:latin typeface="Arial"/>
                <a:ea typeface="楷体"/>
              </a:rPr>
              <a:t>Pilot validation from Jun 2026</a:t>
            </a:r>
            <a:endParaRPr lang="en-US" sz="1600" noProof="1"/>
          </a:p>
        </p:txBody>
      </p:sp>
      <p:sp>
        <p:nvSpPr>
          <p:cNvPr id="16" name="lrs-r1-c4"/>
          <p:cNvSpPr txBox="1"/>
          <p:nvPr/>
        </p:nvSpPr>
        <p:spPr>
          <a:xfrm>
            <a:off x="6350000" y="2998470"/>
            <a:ext cx="14605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~RMB0.94bn/yr</a:t>
            </a:r>
            <a:endParaRPr lang="en-US" sz="1600" noProof="1"/>
          </a:p>
        </p:txBody>
      </p:sp>
      <p:sp>
        <p:nvSpPr>
          <p:cNvPr id="17" name="lrs-rule-1"/>
          <p:cNvSpPr/>
          <p:nvPr/>
        </p:nvSpPr>
        <p:spPr>
          <a:xfrm>
            <a:off x="800100" y="3696970"/>
            <a:ext cx="7302500" cy="10160"/>
          </a:xfrm>
          <a:prstGeom prst="rect">
            <a:avLst/>
          </a:prstGeom>
          <a:solidFill>
            <a:srgbClr val="CCCCCC"/>
          </a:solidFill>
          <a:ln>
            <a:noFill/>
          </a:ln>
        </p:spPr>
        <p:txBody>
          <a:bodyPr/>
          <a:lstStyle/>
          <a:p>
            <a:endParaRPr lang="zh-CN" altLang="en-US"/>
          </a:p>
        </p:txBody>
      </p:sp>
      <p:sp>
        <p:nvSpPr>
          <p:cNvPr id="18" name="lrs-r2-c1"/>
          <p:cNvSpPr txBox="1"/>
          <p:nvPr/>
        </p:nvSpPr>
        <p:spPr>
          <a:xfrm>
            <a:off x="825500" y="3849370"/>
            <a:ext cx="2159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Tesla Nevada</a:t>
            </a:r>
            <a:endParaRPr lang="en-US" sz="1600" noProof="1"/>
          </a:p>
        </p:txBody>
      </p:sp>
      <p:sp>
        <p:nvSpPr>
          <p:cNvPr id="19" name="lrs-r2-c2"/>
          <p:cNvSpPr txBox="1"/>
          <p:nvPr/>
        </p:nvSpPr>
        <p:spPr>
          <a:xfrm>
            <a:off x="3003550" y="3849370"/>
            <a:ext cx="889000" cy="207010"/>
          </a:xfrm>
          <a:prstGeom prst="rect">
            <a:avLst/>
          </a:prstGeom>
          <a:noFill/>
          <a:ln>
            <a:noFill/>
          </a:ln>
        </p:spPr>
        <p:txBody>
          <a:bodyPr wrap="none" lIns="0" tIns="0" rIns="0" bIns="0" rtlCol="0" anchor="t"/>
          <a:lstStyle/>
          <a:p>
            <a:pPr>
              <a:lnSpc>
                <a:spcPts val="2323"/>
              </a:lnSpc>
            </a:pPr>
            <a:r>
              <a:rPr lang="en-US" sz="1600" noProof="1">
                <a:solidFill>
                  <a:srgbClr val="333333"/>
                </a:solidFill>
                <a:latin typeface="Arial"/>
                <a:ea typeface="楷体"/>
              </a:rPr>
              <a:t>10GWh</a:t>
            </a:r>
            <a:endParaRPr lang="en-US" sz="1600" noProof="1"/>
          </a:p>
        </p:txBody>
      </p:sp>
      <p:sp>
        <p:nvSpPr>
          <p:cNvPr id="20" name="lrs-r2-c3"/>
          <p:cNvSpPr txBox="1"/>
          <p:nvPr/>
        </p:nvSpPr>
        <p:spPr>
          <a:xfrm>
            <a:off x="4064000" y="3849370"/>
            <a:ext cx="2159000" cy="457200"/>
          </a:xfrm>
          <a:prstGeom prst="rect">
            <a:avLst/>
          </a:prstGeom>
          <a:noFill/>
          <a:ln>
            <a:noFill/>
          </a:ln>
        </p:spPr>
        <p:txBody>
          <a:bodyPr wrap="square" lIns="0" tIns="0" rIns="0" bIns="0" rtlCol="0" anchor="t"/>
          <a:lstStyle/>
          <a:p>
            <a:pPr algn="l">
              <a:lnSpc>
                <a:spcPts val="2323"/>
              </a:lnSpc>
            </a:pPr>
            <a:r>
              <a:rPr lang="en-US" sz="1600" noProof="1">
                <a:solidFill>
                  <a:srgbClr val="333333"/>
                </a:solidFill>
                <a:latin typeface="Arial"/>
                <a:ea typeface="楷体"/>
              </a:rPr>
              <a:t>Equipment + licensing, mainly for Megapack</a:t>
            </a:r>
            <a:endParaRPr lang="en-US" sz="1600" noProof="1"/>
          </a:p>
        </p:txBody>
      </p:sp>
      <p:sp>
        <p:nvSpPr>
          <p:cNvPr id="21" name="lrs-r2-c4"/>
          <p:cNvSpPr txBox="1"/>
          <p:nvPr/>
        </p:nvSpPr>
        <p:spPr>
          <a:xfrm>
            <a:off x="6350000" y="3849370"/>
            <a:ext cx="14605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~RMB0.47bn/yr</a:t>
            </a:r>
            <a:endParaRPr lang="en-US" sz="1600" noProof="1"/>
          </a:p>
        </p:txBody>
      </p:sp>
      <p:sp>
        <p:nvSpPr>
          <p:cNvPr id="22" name="lrs-rule-2"/>
          <p:cNvSpPr/>
          <p:nvPr/>
        </p:nvSpPr>
        <p:spPr>
          <a:xfrm>
            <a:off x="800100" y="4547870"/>
            <a:ext cx="7302500" cy="10160"/>
          </a:xfrm>
          <a:prstGeom prst="rect">
            <a:avLst/>
          </a:prstGeom>
          <a:solidFill>
            <a:srgbClr val="CCCCCC"/>
          </a:solidFill>
          <a:ln>
            <a:noFill/>
          </a:ln>
        </p:spPr>
        <p:txBody>
          <a:bodyPr/>
          <a:lstStyle/>
          <a:p>
            <a:endParaRPr lang="zh-CN" altLang="en-US"/>
          </a:p>
        </p:txBody>
      </p:sp>
      <p:sp>
        <p:nvSpPr>
          <p:cNvPr id="23" name="lrs-r3-c1"/>
          <p:cNvSpPr txBox="1"/>
          <p:nvPr/>
        </p:nvSpPr>
        <p:spPr>
          <a:xfrm>
            <a:off x="825500" y="4700270"/>
            <a:ext cx="2159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Ford Energy Kentucky</a:t>
            </a:r>
            <a:endParaRPr lang="en-US" sz="1600" noProof="1"/>
          </a:p>
        </p:txBody>
      </p:sp>
      <p:sp>
        <p:nvSpPr>
          <p:cNvPr id="24" name="lrs-r3-c2"/>
          <p:cNvSpPr txBox="1"/>
          <p:nvPr/>
        </p:nvSpPr>
        <p:spPr>
          <a:xfrm>
            <a:off x="3003550" y="4700270"/>
            <a:ext cx="889000" cy="207010"/>
          </a:xfrm>
          <a:prstGeom prst="rect">
            <a:avLst/>
          </a:prstGeom>
          <a:noFill/>
          <a:ln>
            <a:noFill/>
          </a:ln>
        </p:spPr>
        <p:txBody>
          <a:bodyPr wrap="none" lIns="0" tIns="0" rIns="0" bIns="0" rtlCol="0" anchor="t"/>
          <a:lstStyle/>
          <a:p>
            <a:pPr>
              <a:lnSpc>
                <a:spcPts val="2323"/>
              </a:lnSpc>
            </a:pPr>
            <a:r>
              <a:rPr lang="en-US" sz="1600" noProof="1">
                <a:solidFill>
                  <a:srgbClr val="333333"/>
                </a:solidFill>
                <a:latin typeface="Arial"/>
                <a:ea typeface="楷体"/>
              </a:rPr>
              <a:t>20GWh</a:t>
            </a:r>
            <a:endParaRPr lang="en-US" sz="1600" noProof="1"/>
          </a:p>
        </p:txBody>
      </p:sp>
      <p:sp>
        <p:nvSpPr>
          <p:cNvPr id="25" name="lrs-r3-c3"/>
          <p:cNvSpPr txBox="1"/>
          <p:nvPr/>
        </p:nvSpPr>
        <p:spPr>
          <a:xfrm>
            <a:off x="4064000" y="4700270"/>
            <a:ext cx="2159000" cy="457200"/>
          </a:xfrm>
          <a:prstGeom prst="rect">
            <a:avLst/>
          </a:prstGeom>
          <a:noFill/>
          <a:ln>
            <a:noFill/>
          </a:ln>
        </p:spPr>
        <p:txBody>
          <a:bodyPr wrap="square" lIns="0" tIns="0" rIns="0" bIns="0" rtlCol="0" anchor="t"/>
          <a:lstStyle/>
          <a:p>
            <a:pPr algn="l">
              <a:lnSpc>
                <a:spcPts val="2323"/>
              </a:lnSpc>
            </a:pPr>
            <a:r>
              <a:rPr lang="en-US" sz="1600" noProof="1">
                <a:solidFill>
                  <a:srgbClr val="333333"/>
                </a:solidFill>
                <a:latin typeface="Arial"/>
                <a:ea typeface="楷体"/>
              </a:rPr>
              <a:t>Five-year supply, system shipments 2027</a:t>
            </a:r>
            <a:endParaRPr lang="en-US" sz="1600" noProof="1"/>
          </a:p>
        </p:txBody>
      </p:sp>
      <p:sp>
        <p:nvSpPr>
          <p:cNvPr id="26" name="lrs-r3-c4"/>
          <p:cNvSpPr txBox="1"/>
          <p:nvPr/>
        </p:nvSpPr>
        <p:spPr>
          <a:xfrm>
            <a:off x="6350000" y="4700270"/>
            <a:ext cx="14605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~RMB0.94bn/yr</a:t>
            </a:r>
            <a:endParaRPr lang="en-US" sz="1600" noProof="1"/>
          </a:p>
        </p:txBody>
      </p:sp>
      <p:sp>
        <p:nvSpPr>
          <p:cNvPr id="27" name="lrs-rule-3"/>
          <p:cNvSpPr/>
          <p:nvPr/>
        </p:nvSpPr>
        <p:spPr>
          <a:xfrm>
            <a:off x="800100" y="5398770"/>
            <a:ext cx="7302500" cy="10160"/>
          </a:xfrm>
          <a:prstGeom prst="rect">
            <a:avLst/>
          </a:prstGeom>
          <a:solidFill>
            <a:srgbClr val="CCCCCC"/>
          </a:solidFill>
          <a:ln>
            <a:noFill/>
          </a:ln>
        </p:spPr>
        <p:txBody>
          <a:bodyPr/>
          <a:lstStyle/>
          <a:p>
            <a:endParaRPr lang="zh-CN" altLang="en-US"/>
          </a:p>
        </p:txBody>
      </p:sp>
      <p:sp>
        <p:nvSpPr>
          <p:cNvPr id="28" name="lrs-r4-tint"/>
          <p:cNvSpPr/>
          <p:nvPr/>
        </p:nvSpPr>
        <p:spPr>
          <a:xfrm>
            <a:off x="800100" y="5424170"/>
            <a:ext cx="7302500" cy="647700"/>
          </a:xfrm>
          <a:prstGeom prst="rect">
            <a:avLst/>
          </a:prstGeom>
          <a:solidFill>
            <a:srgbClr val="E3F2FD"/>
          </a:solidFill>
          <a:ln>
            <a:noFill/>
          </a:ln>
        </p:spPr>
        <p:txBody>
          <a:bodyPr/>
          <a:lstStyle/>
          <a:p>
            <a:endParaRPr lang="zh-CN" altLang="en-US"/>
          </a:p>
        </p:txBody>
      </p:sp>
      <p:sp>
        <p:nvSpPr>
          <p:cNvPr id="29" name="lrs-r4-c1"/>
          <p:cNvSpPr txBox="1"/>
          <p:nvPr/>
        </p:nvSpPr>
        <p:spPr>
          <a:xfrm>
            <a:off x="825500" y="5652770"/>
            <a:ext cx="2159000" cy="207010"/>
          </a:xfrm>
          <a:prstGeom prst="rect">
            <a:avLst/>
          </a:prstGeom>
          <a:noFill/>
          <a:ln>
            <a:noFill/>
          </a:ln>
        </p:spPr>
        <p:txBody>
          <a:bodyPr wrap="none" lIns="0" tIns="0" rIns="0" bIns="0" rtlCol="0" anchor="t"/>
          <a:lstStyle/>
          <a:p>
            <a:pPr algn="l">
              <a:lnSpc>
                <a:spcPts val="2033"/>
              </a:lnSpc>
            </a:pPr>
            <a:r>
              <a:rPr lang="en-US" sz="1600" b="1" noProof="1">
                <a:solidFill>
                  <a:srgbClr val="666666"/>
                </a:solidFill>
                <a:latin typeface="Arial"/>
                <a:ea typeface="楷体"/>
              </a:rPr>
              <a:t>Total</a:t>
            </a:r>
            <a:endParaRPr lang="en-US" sz="1600" noProof="1"/>
          </a:p>
        </p:txBody>
      </p:sp>
      <p:sp>
        <p:nvSpPr>
          <p:cNvPr id="30" name="lrs-r4-c2"/>
          <p:cNvSpPr txBox="1"/>
          <p:nvPr/>
        </p:nvSpPr>
        <p:spPr>
          <a:xfrm>
            <a:off x="3003550" y="5652770"/>
            <a:ext cx="889000" cy="207010"/>
          </a:xfrm>
          <a:prstGeom prst="rect">
            <a:avLst/>
          </a:prstGeom>
          <a:noFill/>
          <a:ln>
            <a:noFill/>
          </a:ln>
        </p:spPr>
        <p:txBody>
          <a:bodyPr wrap="none" lIns="0" tIns="0" rIns="0" bIns="0" rtlCol="0" anchor="t"/>
          <a:lstStyle/>
          <a:p>
            <a:pPr>
              <a:lnSpc>
                <a:spcPts val="2033"/>
              </a:lnSpc>
            </a:pPr>
            <a:r>
              <a:rPr lang="en-US" sz="1600" b="1" noProof="1">
                <a:solidFill>
                  <a:srgbClr val="666666"/>
                </a:solidFill>
                <a:latin typeface="Arial"/>
                <a:ea typeface="楷体"/>
              </a:rPr>
              <a:t>50GWh</a:t>
            </a:r>
            <a:endParaRPr lang="en-US" sz="1600" noProof="1"/>
          </a:p>
        </p:txBody>
      </p:sp>
      <p:sp>
        <p:nvSpPr>
          <p:cNvPr id="31" name="lrs-r4-c3"/>
          <p:cNvSpPr txBox="1"/>
          <p:nvPr/>
        </p:nvSpPr>
        <p:spPr>
          <a:xfrm>
            <a:off x="4064000" y="5652770"/>
            <a:ext cx="2159000" cy="20701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a:t>
            </a:r>
            <a:endParaRPr lang="en-US" sz="1400" noProof="1"/>
          </a:p>
        </p:txBody>
      </p:sp>
      <p:sp>
        <p:nvSpPr>
          <p:cNvPr id="32" name="lrs-r4-c4"/>
          <p:cNvSpPr txBox="1"/>
          <p:nvPr/>
        </p:nvSpPr>
        <p:spPr>
          <a:xfrm>
            <a:off x="6350000" y="5652770"/>
            <a:ext cx="1460500" cy="207010"/>
          </a:xfrm>
          <a:prstGeom prst="rect">
            <a:avLst/>
          </a:prstGeom>
          <a:noFill/>
          <a:ln>
            <a:noFill/>
          </a:ln>
        </p:spPr>
        <p:txBody>
          <a:bodyPr wrap="none" lIns="0" tIns="0" rIns="0" bIns="0" rtlCol="0" anchor="t"/>
          <a:lstStyle/>
          <a:p>
            <a:pPr algn="r">
              <a:lnSpc>
                <a:spcPts val="2033"/>
              </a:lnSpc>
            </a:pPr>
            <a:r>
              <a:rPr lang="en-US" sz="1600" b="1" noProof="1">
                <a:solidFill>
                  <a:srgbClr val="666666"/>
                </a:solidFill>
                <a:latin typeface="Arial"/>
                <a:ea typeface="楷体"/>
              </a:rPr>
              <a:t>~RMB2.36bn/yr</a:t>
            </a:r>
            <a:endParaRPr lang="en-US" sz="1600" noProof="1"/>
          </a:p>
        </p:txBody>
      </p:sp>
      <p:sp>
        <p:nvSpPr>
          <p:cNvPr id="33" name="lrs-rule-end"/>
          <p:cNvSpPr/>
          <p:nvPr/>
        </p:nvSpPr>
        <p:spPr>
          <a:xfrm>
            <a:off x="800100" y="6097270"/>
            <a:ext cx="7302500" cy="10160"/>
          </a:xfrm>
          <a:prstGeom prst="rect">
            <a:avLst/>
          </a:prstGeom>
          <a:solidFill>
            <a:srgbClr val="000000"/>
          </a:solidFill>
          <a:ln>
            <a:noFill/>
          </a:ln>
        </p:spPr>
        <p:txBody>
          <a:bodyPr/>
          <a:lstStyle/>
          <a:p>
            <a:endParaRPr lang="zh-CN" altLang="en-US"/>
          </a:p>
        </p:txBody>
      </p:sp>
      <p:sp>
        <p:nvSpPr>
          <p:cNvPr id="34" name="lrs-callout-bg"/>
          <p:cNvSpPr/>
          <p:nvPr/>
        </p:nvSpPr>
        <p:spPr>
          <a:xfrm>
            <a:off x="800100" y="6172200"/>
            <a:ext cx="7302500" cy="1066800"/>
          </a:xfrm>
          <a:prstGeom prst="rect">
            <a:avLst/>
          </a:prstGeom>
          <a:solidFill>
            <a:srgbClr val="F2F2F2"/>
          </a:solidFill>
          <a:ln>
            <a:noFill/>
          </a:ln>
        </p:spPr>
        <p:txBody>
          <a:bodyPr/>
          <a:lstStyle/>
          <a:p>
            <a:endParaRPr lang="zh-CN" altLang="en-US"/>
          </a:p>
        </p:txBody>
      </p:sp>
      <p:sp>
        <p:nvSpPr>
          <p:cNvPr id="35" name="lrs-callout-spine"/>
          <p:cNvSpPr/>
          <p:nvPr/>
        </p:nvSpPr>
        <p:spPr>
          <a:xfrm>
            <a:off x="800100" y="6172200"/>
            <a:ext cx="50800" cy="1066800"/>
          </a:xfrm>
          <a:prstGeom prst="rect">
            <a:avLst/>
          </a:prstGeom>
          <a:solidFill>
            <a:srgbClr val="051C2C"/>
          </a:solidFill>
          <a:ln>
            <a:noFill/>
          </a:ln>
        </p:spPr>
        <p:txBody>
          <a:bodyPr/>
          <a:lstStyle/>
          <a:p>
            <a:endParaRPr lang="zh-CN" altLang="en-US"/>
          </a:p>
        </p:txBody>
      </p:sp>
      <p:sp>
        <p:nvSpPr>
          <p:cNvPr id="36" name="lrs-callout-text"/>
          <p:cNvSpPr txBox="1"/>
          <p:nvPr/>
        </p:nvSpPr>
        <p:spPr>
          <a:xfrm>
            <a:off x="1003300" y="6273800"/>
            <a:ext cx="6946900" cy="8636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Cross-check of the hybrid structure: JPM's conditional 'If total fee income amounts to around 12%…' (upfront license fee + volume-based royalty + service fee) converges to the same order of magnitude as MS's $7/kWh</a:t>
            </a:r>
            <a:r>
              <a:rPr lang="en-US" sz="1400" baseline="30000" noProof="1">
                <a:solidFill>
                  <a:srgbClr val="333333"/>
                </a:solidFill>
                <a:latin typeface="Arial"/>
                <a:ea typeface="楷体"/>
              </a:rPr>
              <a:t>3</a:t>
            </a:r>
            <a:endParaRPr lang="en-US" sz="1400" noProof="1"/>
          </a:p>
        </p:txBody>
      </p:sp>
      <p:sp>
        <p:nvSpPr>
          <p:cNvPr id="37" name="lrs-b1-dot"/>
          <p:cNvSpPr/>
          <p:nvPr/>
        </p:nvSpPr>
        <p:spPr>
          <a:xfrm>
            <a:off x="825500" y="7543800"/>
            <a:ext cx="95250" cy="95250"/>
          </a:xfrm>
          <a:prstGeom prst="ellipse">
            <a:avLst/>
          </a:prstGeom>
          <a:solidFill>
            <a:srgbClr val="051C2C"/>
          </a:solidFill>
          <a:ln>
            <a:noFill/>
          </a:ln>
        </p:spPr>
        <p:txBody>
          <a:bodyPr/>
          <a:lstStyle/>
          <a:p>
            <a:endParaRPr lang="zh-CN" altLang="en-US"/>
          </a:p>
        </p:txBody>
      </p:sp>
      <p:sp>
        <p:nvSpPr>
          <p:cNvPr id="38" name="lrs-b1-text"/>
          <p:cNvSpPr txBox="1"/>
          <p:nvPr/>
        </p:nvSpPr>
        <p:spPr>
          <a:xfrm>
            <a:off x="1028700" y="7442200"/>
            <a:ext cx="70739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The '12% royalty' is Manchin's personal relay, unconfirmed by both parties; the actual structure is a hybrid fee model (JPM)</a:t>
            </a:r>
            <a:endParaRPr lang="en-US" sz="1400" noProof="1"/>
          </a:p>
        </p:txBody>
      </p:sp>
      <p:sp>
        <p:nvSpPr>
          <p:cNvPr id="39" name="lrs-b2-dot"/>
          <p:cNvSpPr/>
          <p:nvPr/>
        </p:nvSpPr>
        <p:spPr>
          <a:xfrm>
            <a:off x="825500" y="8102600"/>
            <a:ext cx="95250" cy="95250"/>
          </a:xfrm>
          <a:prstGeom prst="ellipse">
            <a:avLst/>
          </a:prstGeom>
          <a:solidFill>
            <a:srgbClr val="006BA6"/>
          </a:solidFill>
          <a:ln>
            <a:noFill/>
          </a:ln>
        </p:spPr>
        <p:txBody>
          <a:bodyPr/>
          <a:lstStyle/>
          <a:p>
            <a:endParaRPr lang="zh-CN" altLang="en-US"/>
          </a:p>
        </p:txBody>
      </p:sp>
      <p:sp>
        <p:nvSpPr>
          <p:cNvPr id="40" name="lrs-b2-text"/>
          <p:cNvSpPr txBox="1"/>
          <p:nvPr/>
        </p:nvSpPr>
        <p:spPr>
          <a:xfrm>
            <a:off x="1028700" y="8001000"/>
            <a:ext cx="70739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Precedents: ATL 2017 one-time $55mn + 3% royalty; ATL cross-license fixed annual fee $150mn/yr (from 2021)</a:t>
            </a:r>
            <a:endParaRPr lang="en-US" sz="1400" noProof="1"/>
          </a:p>
        </p:txBody>
      </p:sp>
      <p:sp>
        <p:nvSpPr>
          <p:cNvPr id="41" name="lrs-b3-dot"/>
          <p:cNvSpPr/>
          <p:nvPr/>
        </p:nvSpPr>
        <p:spPr>
          <a:xfrm>
            <a:off x="825500" y="8661400"/>
            <a:ext cx="95250" cy="95250"/>
          </a:xfrm>
          <a:prstGeom prst="ellipse">
            <a:avLst/>
          </a:prstGeom>
          <a:solidFill>
            <a:srgbClr val="666666"/>
          </a:solidFill>
          <a:ln>
            <a:noFill/>
          </a:ln>
        </p:spPr>
        <p:txBody>
          <a:bodyPr/>
          <a:lstStyle/>
          <a:p>
            <a:endParaRPr lang="zh-CN" altLang="en-US"/>
          </a:p>
        </p:txBody>
      </p:sp>
      <p:sp>
        <p:nvSpPr>
          <p:cNvPr id="42" name="lrs-b3-text"/>
          <p:cNvSpPr txBox="1"/>
          <p:nvPr/>
        </p:nvSpPr>
        <p:spPr>
          <a:xfrm>
            <a:off x="1028700" y="8559800"/>
            <a:ext cx="70739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US indirectly related revenue was ~3-4% of total 2025 revenue (Macquarie); licensing revenue remains small</a:t>
            </a:r>
            <a:endParaRPr lang="en-US" sz="1400" noProof="1"/>
          </a:p>
        </p:txBody>
      </p:sp>
      <p:sp>
        <p:nvSpPr>
          <p:cNvPr id="43" name="feoc-title"/>
          <p:cNvSpPr txBox="1"/>
          <p:nvPr/>
        </p:nvSpPr>
        <p:spPr>
          <a:xfrm>
            <a:off x="8661400" y="1943100"/>
            <a:ext cx="53721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FEOC two paths: RMB2.36bn/yr at stake</a:t>
            </a:r>
            <a:r>
              <a:rPr lang="en-US" sz="1800" b="1" baseline="30000" noProof="1">
                <a:solidFill>
                  <a:srgbClr val="051C2C"/>
                </a:solidFill>
                <a:latin typeface="Arial"/>
                <a:ea typeface="楷体"/>
              </a:rPr>
              <a:t>2</a:t>
            </a:r>
            <a:endParaRPr lang="en-US" sz="1800" noProof="1"/>
          </a:p>
        </p:txBody>
      </p:sp>
      <p:sp>
        <p:nvSpPr>
          <p:cNvPr id="44" name="feoc-rule"/>
          <p:cNvSpPr/>
          <p:nvPr/>
        </p:nvSpPr>
        <p:spPr>
          <a:xfrm>
            <a:off x="8636000" y="2247900"/>
            <a:ext cx="5397500" cy="10160"/>
          </a:xfrm>
          <a:prstGeom prst="rect">
            <a:avLst/>
          </a:prstGeom>
          <a:solidFill>
            <a:srgbClr val="000000"/>
          </a:solidFill>
          <a:ln>
            <a:noFill/>
          </a:ln>
        </p:spPr>
        <p:txBody>
          <a:bodyPr/>
          <a:lstStyle/>
          <a:p>
            <a:endParaRPr lang="zh-CN" altLang="en-US"/>
          </a:p>
        </p:txBody>
      </p:sp>
      <p:sp>
        <p:nvSpPr>
          <p:cNvPr id="45" name="kpi-rule-top"/>
          <p:cNvSpPr/>
          <p:nvPr/>
        </p:nvSpPr>
        <p:spPr>
          <a:xfrm>
            <a:off x="8636000" y="2413000"/>
            <a:ext cx="5397500" cy="10160"/>
          </a:xfrm>
          <a:prstGeom prst="rect">
            <a:avLst/>
          </a:prstGeom>
          <a:solidFill>
            <a:srgbClr val="CCCCCC"/>
          </a:solidFill>
          <a:ln>
            <a:noFill/>
          </a:ln>
        </p:spPr>
        <p:txBody>
          <a:bodyPr/>
          <a:lstStyle/>
          <a:p>
            <a:endParaRPr lang="zh-CN" altLang="en-US"/>
          </a:p>
        </p:txBody>
      </p:sp>
      <p:sp>
        <p:nvSpPr>
          <p:cNvPr id="46" name="kpi-rule-bottom"/>
          <p:cNvSpPr/>
          <p:nvPr/>
        </p:nvSpPr>
        <p:spPr>
          <a:xfrm>
            <a:off x="8636000" y="3327400"/>
            <a:ext cx="5397500" cy="10160"/>
          </a:xfrm>
          <a:prstGeom prst="rect">
            <a:avLst/>
          </a:prstGeom>
          <a:solidFill>
            <a:srgbClr val="CCCCCC"/>
          </a:solidFill>
          <a:ln>
            <a:noFill/>
          </a:ln>
        </p:spPr>
        <p:txBody>
          <a:bodyPr/>
          <a:lstStyle/>
          <a:p>
            <a:endParaRPr lang="zh-CN" altLang="en-US"/>
          </a:p>
        </p:txBody>
      </p:sp>
      <p:sp>
        <p:nvSpPr>
          <p:cNvPr id="47" name="kpi-vrule-1"/>
          <p:cNvSpPr/>
          <p:nvPr/>
        </p:nvSpPr>
        <p:spPr>
          <a:xfrm>
            <a:off x="9912350" y="2514600"/>
            <a:ext cx="10160" cy="711200"/>
          </a:xfrm>
          <a:prstGeom prst="rect">
            <a:avLst/>
          </a:prstGeom>
          <a:solidFill>
            <a:srgbClr val="CCCCCC"/>
          </a:solidFill>
          <a:ln>
            <a:noFill/>
          </a:ln>
        </p:spPr>
        <p:txBody>
          <a:bodyPr/>
          <a:lstStyle/>
          <a:p>
            <a:endParaRPr lang="zh-CN" altLang="en-US"/>
          </a:p>
        </p:txBody>
      </p:sp>
      <p:sp>
        <p:nvSpPr>
          <p:cNvPr id="48" name="kpi-vrule-2"/>
          <p:cNvSpPr/>
          <p:nvPr/>
        </p:nvSpPr>
        <p:spPr>
          <a:xfrm>
            <a:off x="11264900" y="2514600"/>
            <a:ext cx="10160" cy="711200"/>
          </a:xfrm>
          <a:prstGeom prst="rect">
            <a:avLst/>
          </a:prstGeom>
          <a:solidFill>
            <a:srgbClr val="CCCCCC"/>
          </a:solidFill>
          <a:ln>
            <a:noFill/>
          </a:ln>
        </p:spPr>
        <p:txBody>
          <a:bodyPr/>
          <a:lstStyle/>
          <a:p>
            <a:endParaRPr lang="zh-CN" altLang="en-US"/>
          </a:p>
        </p:txBody>
      </p:sp>
      <p:sp>
        <p:nvSpPr>
          <p:cNvPr id="49" name="kpi-vrule-3"/>
          <p:cNvSpPr/>
          <p:nvPr/>
        </p:nvSpPr>
        <p:spPr>
          <a:xfrm>
            <a:off x="12617450" y="2514600"/>
            <a:ext cx="10160" cy="711200"/>
          </a:xfrm>
          <a:prstGeom prst="rect">
            <a:avLst/>
          </a:prstGeom>
          <a:solidFill>
            <a:srgbClr val="CCCCCC"/>
          </a:solidFill>
          <a:ln>
            <a:noFill/>
          </a:ln>
        </p:spPr>
        <p:txBody>
          <a:bodyPr/>
          <a:lstStyle/>
          <a:p>
            <a:endParaRPr lang="zh-CN" altLang="en-US"/>
          </a:p>
        </p:txBody>
      </p:sp>
      <p:sp>
        <p:nvSpPr>
          <p:cNvPr id="50" name="kpi-label-1"/>
          <p:cNvSpPr txBox="1"/>
          <p:nvPr/>
        </p:nvSpPr>
        <p:spPr>
          <a:xfrm>
            <a:off x="8712200" y="2533650"/>
            <a:ext cx="1181100" cy="187960"/>
          </a:xfrm>
          <a:prstGeom prst="rect">
            <a:avLst/>
          </a:prstGeom>
          <a:noFill/>
          <a:ln>
            <a:noFill/>
          </a:ln>
        </p:spPr>
        <p:txBody>
          <a:bodyPr wrap="none" lIns="0" tIns="0" rIns="0" bIns="0" rtlCol="0" anchor="t"/>
          <a:lstStyle/>
          <a:p>
            <a:pPr algn="l">
              <a:lnSpc>
                <a:spcPts val="2033"/>
              </a:lnSpc>
            </a:pPr>
            <a:r>
              <a:rPr lang="en-US" sz="1400" noProof="1">
                <a:solidFill>
                  <a:srgbClr val="999999"/>
                </a:solidFill>
                <a:latin typeface="Arial"/>
                <a:ea typeface="楷体"/>
              </a:rPr>
              <a:t>MS royalty</a:t>
            </a:r>
            <a:endParaRPr lang="en-US" sz="1400" noProof="1"/>
          </a:p>
        </p:txBody>
      </p:sp>
      <p:sp>
        <p:nvSpPr>
          <p:cNvPr id="51" name="kpi-num-1"/>
          <p:cNvSpPr txBox="1"/>
          <p:nvPr/>
        </p:nvSpPr>
        <p:spPr>
          <a:xfrm>
            <a:off x="8712200" y="2781300"/>
            <a:ext cx="1181100" cy="283210"/>
          </a:xfrm>
          <a:prstGeom prst="rect">
            <a:avLst/>
          </a:prstGeom>
          <a:noFill/>
          <a:ln>
            <a:noFill/>
          </a:ln>
        </p:spPr>
        <p:txBody>
          <a:bodyPr wrap="none" lIns="0" tIns="0" rIns="0" bIns="0" rtlCol="0" anchor="t"/>
          <a:lstStyle/>
          <a:p>
            <a:pPr algn="l">
              <a:lnSpc>
                <a:spcPts val="2662"/>
              </a:lnSpc>
            </a:pPr>
            <a:r>
              <a:rPr lang="en-US" sz="2200" b="1" noProof="1">
                <a:solidFill>
                  <a:srgbClr val="051C2C"/>
                </a:solidFill>
                <a:latin typeface="Arial"/>
                <a:ea typeface="楷体"/>
              </a:rPr>
              <a:t>$7/kWh</a:t>
            </a:r>
            <a:endParaRPr lang="en-US" sz="2200" noProof="1"/>
          </a:p>
        </p:txBody>
      </p:sp>
      <p:sp>
        <p:nvSpPr>
          <p:cNvPr id="52" name="kpi-label-2"/>
          <p:cNvSpPr txBox="1"/>
          <p:nvPr/>
        </p:nvSpPr>
        <p:spPr>
          <a:xfrm>
            <a:off x="10062210" y="2533650"/>
            <a:ext cx="1181100" cy="187960"/>
          </a:xfrm>
          <a:prstGeom prst="rect">
            <a:avLst/>
          </a:prstGeom>
          <a:noFill/>
          <a:ln>
            <a:noFill/>
          </a:ln>
        </p:spPr>
        <p:txBody>
          <a:bodyPr wrap="none" lIns="0" tIns="0" rIns="0" bIns="0" rtlCol="0" anchor="t"/>
          <a:lstStyle/>
          <a:p>
            <a:pPr algn="l">
              <a:lnSpc>
                <a:spcPts val="2033"/>
              </a:lnSpc>
            </a:pPr>
            <a:r>
              <a:rPr lang="en-US" sz="1400" noProof="1">
                <a:solidFill>
                  <a:srgbClr val="999999"/>
                </a:solidFill>
                <a:latin typeface="Arial"/>
                <a:ea typeface="楷体"/>
              </a:rPr>
              <a:t>Full output</a:t>
            </a:r>
            <a:endParaRPr lang="en-US" sz="1400" noProof="1"/>
          </a:p>
        </p:txBody>
      </p:sp>
      <p:sp>
        <p:nvSpPr>
          <p:cNvPr id="53" name="kpi-num-2"/>
          <p:cNvSpPr txBox="1"/>
          <p:nvPr/>
        </p:nvSpPr>
        <p:spPr>
          <a:xfrm>
            <a:off x="10062210" y="2781300"/>
            <a:ext cx="1181100" cy="283210"/>
          </a:xfrm>
          <a:prstGeom prst="rect">
            <a:avLst/>
          </a:prstGeom>
          <a:noFill/>
          <a:ln>
            <a:noFill/>
          </a:ln>
        </p:spPr>
        <p:txBody>
          <a:bodyPr wrap="none" lIns="0" tIns="0" rIns="0" bIns="0" rtlCol="0" anchor="t"/>
          <a:lstStyle/>
          <a:p>
            <a:pPr algn="l">
              <a:lnSpc>
                <a:spcPts val="2662"/>
              </a:lnSpc>
            </a:pPr>
            <a:r>
              <a:rPr lang="en-US" sz="2200" b="1" noProof="1">
                <a:solidFill>
                  <a:srgbClr val="051C2C"/>
                </a:solidFill>
                <a:latin typeface="Arial"/>
                <a:ea typeface="楷体"/>
              </a:rPr>
              <a:t>50GWh</a:t>
            </a:r>
            <a:endParaRPr lang="en-US" sz="2200" noProof="1"/>
          </a:p>
        </p:txBody>
      </p:sp>
      <p:sp>
        <p:nvSpPr>
          <p:cNvPr id="54" name="kpi-label-3"/>
          <p:cNvSpPr txBox="1"/>
          <p:nvPr/>
        </p:nvSpPr>
        <p:spPr>
          <a:xfrm>
            <a:off x="11410950" y="2533650"/>
            <a:ext cx="1181100" cy="187960"/>
          </a:xfrm>
          <a:prstGeom prst="rect">
            <a:avLst/>
          </a:prstGeom>
          <a:noFill/>
          <a:ln>
            <a:noFill/>
          </a:ln>
        </p:spPr>
        <p:txBody>
          <a:bodyPr wrap="none" lIns="0" tIns="0" rIns="0" bIns="0" rtlCol="0" anchor="t"/>
          <a:lstStyle/>
          <a:p>
            <a:pPr algn="l">
              <a:lnSpc>
                <a:spcPts val="2033"/>
              </a:lnSpc>
            </a:pPr>
            <a:r>
              <a:rPr lang="en-US" sz="1400" noProof="1">
                <a:solidFill>
                  <a:srgbClr val="999999"/>
                </a:solidFill>
                <a:latin typeface="Arial"/>
                <a:ea typeface="楷体"/>
              </a:rPr>
              <a:t>Royalty/yr</a:t>
            </a:r>
            <a:endParaRPr lang="en-US" sz="1400" noProof="1"/>
          </a:p>
        </p:txBody>
      </p:sp>
      <p:sp>
        <p:nvSpPr>
          <p:cNvPr id="55" name="kpi-num-3"/>
          <p:cNvSpPr txBox="1"/>
          <p:nvPr/>
        </p:nvSpPr>
        <p:spPr>
          <a:xfrm>
            <a:off x="11410950" y="2781300"/>
            <a:ext cx="1181100" cy="283210"/>
          </a:xfrm>
          <a:prstGeom prst="rect">
            <a:avLst/>
          </a:prstGeom>
          <a:noFill/>
          <a:ln>
            <a:noFill/>
          </a:ln>
        </p:spPr>
        <p:txBody>
          <a:bodyPr wrap="none" lIns="0" tIns="0" rIns="0" bIns="0" rtlCol="0" anchor="t"/>
          <a:lstStyle/>
          <a:p>
            <a:pPr algn="l">
              <a:lnSpc>
                <a:spcPts val="2662"/>
              </a:lnSpc>
            </a:pPr>
            <a:r>
              <a:rPr lang="en-US" sz="2200" b="1" noProof="1">
                <a:solidFill>
                  <a:srgbClr val="051C2C"/>
                </a:solidFill>
                <a:latin typeface="Arial"/>
                <a:ea typeface="楷体"/>
              </a:rPr>
              <a:t>RMB2.36bn</a:t>
            </a:r>
            <a:r>
              <a:rPr lang="en-US" sz="2200" b="1" baseline="30000" noProof="1">
                <a:solidFill>
                  <a:srgbClr val="051C2C"/>
                </a:solidFill>
                <a:latin typeface="Arial"/>
                <a:ea typeface="楷体"/>
              </a:rPr>
              <a:t>2</a:t>
            </a:r>
            <a:endParaRPr lang="en-US" sz="2200" noProof="1"/>
          </a:p>
        </p:txBody>
      </p:sp>
      <p:sp>
        <p:nvSpPr>
          <p:cNvPr id="56" name="kpi-label-4"/>
          <p:cNvSpPr txBox="1"/>
          <p:nvPr/>
        </p:nvSpPr>
        <p:spPr>
          <a:xfrm>
            <a:off x="12760960" y="2533650"/>
            <a:ext cx="1219200" cy="187960"/>
          </a:xfrm>
          <a:prstGeom prst="rect">
            <a:avLst/>
          </a:prstGeom>
          <a:noFill/>
          <a:ln>
            <a:noFill/>
          </a:ln>
        </p:spPr>
        <p:txBody>
          <a:bodyPr wrap="none" lIns="0" tIns="0" rIns="0" bIns="0" rtlCol="0" anchor="t"/>
          <a:lstStyle/>
          <a:p>
            <a:pPr algn="l">
              <a:lnSpc>
                <a:spcPts val="2033"/>
              </a:lnSpc>
            </a:pPr>
            <a:r>
              <a:rPr lang="en-US" sz="1400" noProof="1">
                <a:solidFill>
                  <a:srgbClr val="999999"/>
                </a:solidFill>
                <a:latin typeface="Arial"/>
                <a:ea typeface="楷体"/>
              </a:rPr>
              <a:t>Exposure</a:t>
            </a:r>
            <a:endParaRPr lang="en-US" sz="1400" noProof="1"/>
          </a:p>
        </p:txBody>
      </p:sp>
      <p:sp>
        <p:nvSpPr>
          <p:cNvPr id="57" name="kpi-num-4"/>
          <p:cNvSpPr txBox="1"/>
          <p:nvPr/>
        </p:nvSpPr>
        <p:spPr>
          <a:xfrm>
            <a:off x="12760960" y="2781300"/>
            <a:ext cx="1219200" cy="283210"/>
          </a:xfrm>
          <a:prstGeom prst="rect">
            <a:avLst/>
          </a:prstGeom>
          <a:noFill/>
          <a:ln>
            <a:noFill/>
          </a:ln>
        </p:spPr>
        <p:txBody>
          <a:bodyPr wrap="none" lIns="0" tIns="0" rIns="0" bIns="0" rtlCol="0" anchor="t"/>
          <a:lstStyle/>
          <a:p>
            <a:pPr algn="r">
              <a:lnSpc>
                <a:spcPts val="2662"/>
              </a:lnSpc>
            </a:pPr>
            <a:r>
              <a:rPr lang="en-US" sz="2200" b="1" noProof="1">
                <a:solidFill>
                  <a:srgbClr val="051C2C"/>
                </a:solidFill>
                <a:latin typeface="Arial"/>
                <a:ea typeface="楷体"/>
              </a:rPr>
              <a:t>~2%</a:t>
            </a:r>
            <a:endParaRPr lang="en-US" sz="2200" noProof="1"/>
          </a:p>
        </p:txBody>
      </p:sp>
      <p:sp>
        <p:nvSpPr>
          <p:cNvPr id="58" name="path-a-text"/>
          <p:cNvSpPr txBox="1"/>
          <p:nvPr/>
        </p:nvSpPr>
        <p:spPr>
          <a:xfrm>
            <a:off x="9271000" y="3683000"/>
            <a:ext cx="4762500" cy="1016000"/>
          </a:xfrm>
          <a:prstGeom prst="rect">
            <a:avLst/>
          </a:prstGeom>
          <a:noFill/>
          <a:ln>
            <a:noFill/>
          </a:ln>
        </p:spPr>
        <p:txBody>
          <a:bodyPr wrap="square" lIns="0" tIns="0" rIns="0" bIns="0" rtlCol="0" anchor="t"/>
          <a:lstStyle/>
          <a:p>
            <a:pPr algn="l">
              <a:lnSpc>
                <a:spcPts val="2118"/>
              </a:lnSpc>
            </a:pPr>
            <a:r>
              <a:rPr lang="en-US" altLang="zh-CN" sz="1400" b="1" noProof="1">
                <a:solidFill>
                  <a:srgbClr val="051C2C"/>
                </a:solidFill>
                <a:latin typeface="Arial"/>
                <a:ea typeface="楷体"/>
              </a:rPr>
              <a:t>L</a:t>
            </a:r>
            <a:r>
              <a:rPr lang="en-US" sz="1400" b="1" noProof="1">
                <a:solidFill>
                  <a:srgbClr val="051C2C"/>
                </a:solidFill>
                <a:latin typeface="Arial"/>
                <a:ea typeface="楷体"/>
              </a:rPr>
              <a:t>icensing-friendly: </a:t>
            </a:r>
            <a:r>
              <a:rPr lang="en-US" sz="1400" noProof="1">
                <a:latin typeface="Arial"/>
                <a:ea typeface="楷体"/>
              </a:rPr>
              <a:t>royalty revenue preserved, Ford Michigan in pilot validation, Nevada ramping; 'Others' profit pool ~RMB6.8bn in 26H1 (15.7% of NP, Soochow est.)</a:t>
            </a:r>
            <a:endParaRPr lang="en-US" sz="1400" noProof="1"/>
          </a:p>
        </p:txBody>
      </p:sp>
      <p:sp>
        <p:nvSpPr>
          <p:cNvPr id="59" name="path-rule"/>
          <p:cNvSpPr/>
          <p:nvPr/>
        </p:nvSpPr>
        <p:spPr>
          <a:xfrm>
            <a:off x="8636000" y="4851400"/>
            <a:ext cx="5397500" cy="10160"/>
          </a:xfrm>
          <a:prstGeom prst="rect">
            <a:avLst/>
          </a:prstGeom>
          <a:solidFill>
            <a:srgbClr val="CCCCCC"/>
          </a:solidFill>
          <a:ln>
            <a:noFill/>
          </a:ln>
        </p:spPr>
        <p:txBody>
          <a:bodyPr/>
          <a:lstStyle/>
          <a:p>
            <a:endParaRPr lang="zh-CN" altLang="en-US"/>
          </a:p>
        </p:txBody>
      </p:sp>
      <p:sp>
        <p:nvSpPr>
          <p:cNvPr id="60" name="path-b-text"/>
          <p:cNvSpPr txBox="1"/>
          <p:nvPr/>
        </p:nvSpPr>
        <p:spPr>
          <a:xfrm>
            <a:off x="9271000" y="5003800"/>
            <a:ext cx="4762500" cy="1016000"/>
          </a:xfrm>
          <a:prstGeom prst="rect">
            <a:avLst/>
          </a:prstGeom>
          <a:noFill/>
          <a:ln>
            <a:noFill/>
          </a:ln>
        </p:spPr>
        <p:txBody>
          <a:bodyPr wrap="square" lIns="0" tIns="0" rIns="0" bIns="0" rtlCol="0" anchor="t"/>
          <a:lstStyle/>
          <a:p>
            <a:pPr algn="l">
              <a:lnSpc>
                <a:spcPts val="2118"/>
              </a:lnSpc>
            </a:pPr>
            <a:r>
              <a:rPr lang="en-US" altLang="zh-CN" sz="1400" b="1" noProof="1">
                <a:solidFill>
                  <a:srgbClr val="051C2C"/>
                </a:solidFill>
                <a:latin typeface="Arial"/>
                <a:ea typeface="楷体"/>
              </a:rPr>
              <a:t>R</a:t>
            </a:r>
            <a:r>
              <a:rPr lang="en-US" sz="1400" b="1" noProof="1">
                <a:solidFill>
                  <a:srgbClr val="051C2C"/>
                </a:solidFill>
                <a:latin typeface="Arial"/>
                <a:ea typeface="楷体"/>
              </a:rPr>
              <a:t>estrictive:</a:t>
            </a:r>
            <a:r>
              <a:rPr lang="en-US" sz="1400" noProof="1">
                <a:solidFill>
                  <a:srgbClr val="333333"/>
                </a:solidFill>
                <a:latin typeface="Arial"/>
                <a:ea typeface="楷体"/>
              </a:rPr>
              <a:t>45X credit restricted, royalty revenue under pressure; direct exposure ~2% of NP (revenue basis, this report's calc.); ATL cross-license fee ~RMB1.01bn/yr, non-US R&amp;D unaffected</a:t>
            </a:r>
            <a:endParaRPr lang="en-US" sz="1400" noProof="1"/>
          </a:p>
        </p:txBody>
      </p:sp>
      <p:sp>
        <p:nvSpPr>
          <p:cNvPr id="61" name="feoc-b1-dot"/>
          <p:cNvSpPr/>
          <p:nvPr/>
        </p:nvSpPr>
        <p:spPr>
          <a:xfrm>
            <a:off x="8661400" y="6375400"/>
            <a:ext cx="95250" cy="95250"/>
          </a:xfrm>
          <a:prstGeom prst="ellipse">
            <a:avLst/>
          </a:prstGeom>
          <a:solidFill>
            <a:srgbClr val="051C2C"/>
          </a:solidFill>
          <a:ln>
            <a:noFill/>
          </a:ln>
        </p:spPr>
        <p:txBody>
          <a:bodyPr/>
          <a:lstStyle/>
          <a:p>
            <a:endParaRPr lang="zh-CN" altLang="en-US"/>
          </a:p>
        </p:txBody>
      </p:sp>
      <p:sp>
        <p:nvSpPr>
          <p:cNvPr id="62" name="feoc-b1-text"/>
          <p:cNvSpPr txBox="1"/>
          <p:nvPr/>
        </p:nvSpPr>
        <p:spPr>
          <a:xfrm>
            <a:off x="8864600" y="6273800"/>
            <a:ext cx="51689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EO 14421 (signed 2026-08-26): BESS explicitly covered, DOE rules within 120 days ≈ late December</a:t>
            </a:r>
            <a:endParaRPr lang="en-US" sz="1400" noProof="1"/>
          </a:p>
        </p:txBody>
      </p:sp>
      <p:sp>
        <p:nvSpPr>
          <p:cNvPr id="63" name="feoc-b2-dot"/>
          <p:cNvSpPr/>
          <p:nvPr/>
        </p:nvSpPr>
        <p:spPr>
          <a:xfrm>
            <a:off x="8661400" y="6934200"/>
            <a:ext cx="95250" cy="95250"/>
          </a:xfrm>
          <a:prstGeom prst="ellipse">
            <a:avLst/>
          </a:prstGeom>
          <a:solidFill>
            <a:srgbClr val="006BA6"/>
          </a:solidFill>
          <a:ln>
            <a:noFill/>
          </a:ln>
        </p:spPr>
        <p:txBody>
          <a:bodyPr/>
          <a:lstStyle/>
          <a:p>
            <a:endParaRPr lang="zh-CN" altLang="en-US"/>
          </a:p>
        </p:txBody>
      </p:sp>
      <p:sp>
        <p:nvSpPr>
          <p:cNvPr id="64" name="feoc-b2-text"/>
          <p:cNvSpPr txBox="1"/>
          <p:nvPr/>
        </p:nvSpPr>
        <p:spPr>
          <a:xfrm>
            <a:off x="8864600" y="6832600"/>
            <a:ext cx="51689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IRS Notice 2026-15 (2026-02-12) already signals a strict direction; DOE rules due under the EO deadline 2026-12-24</a:t>
            </a:r>
            <a:endParaRPr lang="en-US" sz="1400" noProof="1"/>
          </a:p>
        </p:txBody>
      </p:sp>
      <p:sp>
        <p:nvSpPr>
          <p:cNvPr id="65" name="feoc-b3-dot"/>
          <p:cNvSpPr/>
          <p:nvPr/>
        </p:nvSpPr>
        <p:spPr>
          <a:xfrm>
            <a:off x="8661400" y="7493000"/>
            <a:ext cx="95250" cy="95250"/>
          </a:xfrm>
          <a:prstGeom prst="ellipse">
            <a:avLst/>
          </a:prstGeom>
          <a:solidFill>
            <a:srgbClr val="006BA6"/>
          </a:solidFill>
          <a:ln>
            <a:noFill/>
          </a:ln>
        </p:spPr>
        <p:txBody>
          <a:bodyPr/>
          <a:lstStyle/>
          <a:p>
            <a:endParaRPr lang="zh-CN" altLang="en-US"/>
          </a:p>
        </p:txBody>
      </p:sp>
      <p:sp>
        <p:nvSpPr>
          <p:cNvPr id="66" name="feoc-b3-text"/>
          <p:cNvSpPr txBox="1"/>
          <p:nvPr/>
        </p:nvSpPr>
        <p:spPr>
          <a:xfrm>
            <a:off x="8864600" y="7391400"/>
            <a:ext cx="51689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EO 14421 Sec.2(a)(i) already covers software/firmware/remote-access</a:t>
            </a:r>
            <a:endParaRPr lang="en-US" sz="1400" noProof="1"/>
          </a:p>
        </p:txBody>
      </p:sp>
      <p:sp>
        <p:nvSpPr>
          <p:cNvPr id="67" name="feoc-b4-dot"/>
          <p:cNvSpPr/>
          <p:nvPr/>
        </p:nvSpPr>
        <p:spPr>
          <a:xfrm>
            <a:off x="8661400" y="8051800"/>
            <a:ext cx="95250" cy="95250"/>
          </a:xfrm>
          <a:prstGeom prst="ellipse">
            <a:avLst/>
          </a:prstGeom>
          <a:solidFill>
            <a:srgbClr val="666666"/>
          </a:solidFill>
          <a:ln>
            <a:noFill/>
          </a:ln>
        </p:spPr>
        <p:txBody>
          <a:bodyPr/>
          <a:lstStyle/>
          <a:p>
            <a:endParaRPr lang="zh-CN" altLang="en-US"/>
          </a:p>
        </p:txBody>
      </p:sp>
      <p:sp>
        <p:nvSpPr>
          <p:cNvPr id="68" name="feoc-b4-text"/>
          <p:cNvSpPr txBox="1"/>
          <p:nvPr/>
        </p:nvSpPr>
        <p:spPr>
          <a:xfrm>
            <a:off x="8864600" y="7950200"/>
            <a:ext cx="5168900" cy="4572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US DOT letter to Ford on 9/3 named the Michigan plant's use of CATL-licensed technology (made public 9/8)</a:t>
            </a:r>
            <a:endParaRPr lang="en-US" sz="1400" noProof="1"/>
          </a:p>
        </p:txBody>
      </p:sp>
      <p:sp>
        <p:nvSpPr>
          <p:cNvPr id="69" name="panel-bg"/>
          <p:cNvSpPr/>
          <p:nvPr/>
        </p:nvSpPr>
        <p:spPr>
          <a:xfrm>
            <a:off x="14287500" y="1885950"/>
            <a:ext cx="3200400" cy="6870700"/>
          </a:xfrm>
          <a:prstGeom prst="rect">
            <a:avLst/>
          </a:prstGeom>
          <a:solidFill>
            <a:srgbClr val="F2F2F2"/>
          </a:solidFill>
          <a:ln>
            <a:noFill/>
          </a:ln>
        </p:spPr>
        <p:txBody>
          <a:bodyPr/>
          <a:lstStyle/>
          <a:p>
            <a:endParaRPr lang="zh-CN" altLang="en-US"/>
          </a:p>
        </p:txBody>
      </p:sp>
      <p:sp>
        <p:nvSpPr>
          <p:cNvPr id="70" name="panel-kicker"/>
          <p:cNvSpPr txBox="1"/>
          <p:nvPr/>
        </p:nvSpPr>
        <p:spPr>
          <a:xfrm>
            <a:off x="14522450" y="2082800"/>
            <a:ext cx="25400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KEY TAKEAWAYS</a:t>
            </a:r>
            <a:endParaRPr lang="en-US" sz="1400" noProof="1"/>
          </a:p>
        </p:txBody>
      </p:sp>
      <p:sp>
        <p:nvSpPr>
          <p:cNvPr id="71" name="panel-rule-top"/>
          <p:cNvSpPr/>
          <p:nvPr/>
        </p:nvSpPr>
        <p:spPr>
          <a:xfrm>
            <a:off x="14497050" y="2353310"/>
            <a:ext cx="2781300" cy="10160"/>
          </a:xfrm>
          <a:prstGeom prst="rect">
            <a:avLst/>
          </a:prstGeom>
          <a:solidFill>
            <a:srgbClr val="000000"/>
          </a:solidFill>
          <a:ln>
            <a:noFill/>
          </a:ln>
        </p:spPr>
        <p:txBody>
          <a:bodyPr/>
          <a:lstStyle/>
          <a:p>
            <a:endParaRPr lang="zh-CN" altLang="en-US"/>
          </a:p>
        </p:txBody>
      </p:sp>
      <p:sp>
        <p:nvSpPr>
          <p:cNvPr id="72" name="panel-item-1"/>
          <p:cNvSpPr txBox="1"/>
          <p:nvPr/>
        </p:nvSpPr>
        <p:spPr>
          <a:xfrm>
            <a:off x="14497050" y="28448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51C2C"/>
                </a:solidFill>
                <a:latin typeface="Arial"/>
                <a:ea typeface="楷体"/>
              </a:rPr>
              <a:t>• </a:t>
            </a:r>
            <a:r>
              <a:rPr lang="en-US" sz="1600" b="1" noProof="1">
                <a:solidFill>
                  <a:srgbClr val="051C2C"/>
                </a:solidFill>
                <a:latin typeface="Arial"/>
                <a:ea typeface="楷体"/>
              </a:rPr>
              <a:t>LRS is one optional route into the US market</a:t>
            </a:r>
            <a:endParaRPr lang="en-US" sz="1600" noProof="1"/>
          </a:p>
          <a:p>
            <a:pPr marL="203200" algn="l">
              <a:lnSpc>
                <a:spcPts val="2033"/>
              </a:lnSpc>
              <a:spcBef>
                <a:spcPts val="600"/>
              </a:spcBef>
            </a:pPr>
            <a:r>
              <a:rPr lang="en-US" sz="1400" noProof="1">
                <a:solidFill>
                  <a:srgbClr val="333333"/>
                </a:solidFill>
                <a:latin typeface="Arial"/>
                <a:ea typeface="楷体"/>
              </a:rPr>
              <a:t>Collect royalties instead of selling batteries; ~RMB0.94bn/yr per 20GWh (MS rate)</a:t>
            </a:r>
            <a:endParaRPr lang="en-US" sz="1600" noProof="1"/>
          </a:p>
        </p:txBody>
      </p:sp>
      <p:sp>
        <p:nvSpPr>
          <p:cNvPr id="73" name="panel-sep-1"/>
          <p:cNvSpPr/>
          <p:nvPr/>
        </p:nvSpPr>
        <p:spPr>
          <a:xfrm>
            <a:off x="14497050" y="4629150"/>
            <a:ext cx="2781300" cy="10160"/>
          </a:xfrm>
          <a:prstGeom prst="rect">
            <a:avLst/>
          </a:prstGeom>
          <a:solidFill>
            <a:srgbClr val="CCCCCC"/>
          </a:solidFill>
          <a:ln>
            <a:noFill/>
          </a:ln>
        </p:spPr>
        <p:txBody>
          <a:bodyPr/>
          <a:lstStyle/>
          <a:p>
            <a:endParaRPr lang="zh-CN" altLang="en-US"/>
          </a:p>
        </p:txBody>
      </p:sp>
      <p:sp>
        <p:nvSpPr>
          <p:cNvPr id="74" name="panel-item-2"/>
          <p:cNvSpPr txBox="1"/>
          <p:nvPr/>
        </p:nvSpPr>
        <p:spPr>
          <a:xfrm>
            <a:off x="14497050" y="47625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06BA6"/>
                </a:solidFill>
                <a:latin typeface="Arial"/>
                <a:ea typeface="楷体"/>
              </a:rPr>
              <a:t>• </a:t>
            </a:r>
            <a:r>
              <a:rPr lang="en-US" sz="1600" b="1" noProof="1">
                <a:solidFill>
                  <a:srgbClr val="051C2C"/>
                </a:solidFill>
                <a:latin typeface="Arial"/>
                <a:ea typeface="楷体"/>
              </a:rPr>
              <a:t>Part of the 'Others' profit pool</a:t>
            </a:r>
            <a:endParaRPr lang="en-US" sz="1600" noProof="1"/>
          </a:p>
          <a:p>
            <a:pPr marL="203200" algn="l">
              <a:lnSpc>
                <a:spcPts val="2033"/>
              </a:lnSpc>
              <a:spcBef>
                <a:spcPts val="600"/>
              </a:spcBef>
            </a:pPr>
            <a:r>
              <a:rPr lang="en-US" sz="1400" noProof="1">
                <a:solidFill>
                  <a:srgbClr val="333333"/>
                </a:solidFill>
                <a:latin typeface="Arial"/>
                <a:ea typeface="楷体"/>
              </a:rPr>
              <a:t>~RMB6.8bn profit in 26H1 (Soochow est.); LRS + ATL at full output ~RMB3.4bn/yr, roughly a quarter</a:t>
            </a:r>
            <a:endParaRPr lang="en-US" sz="1600" noProof="1"/>
          </a:p>
        </p:txBody>
      </p:sp>
      <p:sp>
        <p:nvSpPr>
          <p:cNvPr id="75" name="panel-sep-2"/>
          <p:cNvSpPr/>
          <p:nvPr/>
        </p:nvSpPr>
        <p:spPr>
          <a:xfrm>
            <a:off x="14497050" y="6540500"/>
            <a:ext cx="2781300" cy="10160"/>
          </a:xfrm>
          <a:prstGeom prst="rect">
            <a:avLst/>
          </a:prstGeom>
          <a:solidFill>
            <a:srgbClr val="CCCCCC"/>
          </a:solidFill>
          <a:ln>
            <a:noFill/>
          </a:ln>
        </p:spPr>
        <p:txBody>
          <a:bodyPr/>
          <a:lstStyle/>
          <a:p>
            <a:endParaRPr lang="zh-CN" altLang="en-US"/>
          </a:p>
        </p:txBody>
      </p:sp>
      <p:sp>
        <p:nvSpPr>
          <p:cNvPr id="76" name="panel-item-3"/>
          <p:cNvSpPr txBox="1"/>
          <p:nvPr/>
        </p:nvSpPr>
        <p:spPr>
          <a:xfrm>
            <a:off x="14497050" y="6667500"/>
            <a:ext cx="2965450" cy="1651000"/>
          </a:xfrm>
          <a:prstGeom prst="rect">
            <a:avLst/>
          </a:prstGeom>
          <a:noFill/>
          <a:ln>
            <a:noFill/>
          </a:ln>
        </p:spPr>
        <p:txBody>
          <a:bodyPr wrap="square" lIns="0" tIns="0" rIns="0" bIns="0" rtlCol="0" anchor="t"/>
          <a:lstStyle/>
          <a:p>
            <a:pPr algn="l">
              <a:lnSpc>
                <a:spcPts val="2033"/>
              </a:lnSpc>
            </a:pPr>
            <a:r>
              <a:rPr lang="en-US" sz="1400" noProof="1">
                <a:solidFill>
                  <a:srgbClr val="666666"/>
                </a:solidFill>
                <a:latin typeface="Arial"/>
                <a:ea typeface="楷体"/>
              </a:rPr>
              <a:t>• </a:t>
            </a:r>
            <a:r>
              <a:rPr lang="en-US" sz="1600" b="1" noProof="1">
                <a:solidFill>
                  <a:srgbClr val="051C2C"/>
                </a:solidFill>
                <a:latin typeface="Arial"/>
                <a:ea typeface="楷体"/>
              </a:rPr>
              <a:t>FEOC rules land by year-end; direct exposure ~2%</a:t>
            </a:r>
            <a:endParaRPr lang="en-US" sz="1600" noProof="1"/>
          </a:p>
          <a:p>
            <a:pPr marL="203200" algn="l">
              <a:lnSpc>
                <a:spcPts val="2033"/>
              </a:lnSpc>
              <a:spcBef>
                <a:spcPts val="600"/>
              </a:spcBef>
            </a:pPr>
            <a:r>
              <a:rPr lang="en-US" sz="1400" noProof="1">
                <a:solidFill>
                  <a:srgbClr val="333333"/>
                </a:solidFill>
                <a:latin typeface="Arial"/>
                <a:ea typeface="楷体"/>
              </a:rPr>
              <a:t>In the restrictive scenario, direct revenue exposure is estimated at ~2% (revenue basis, not EPS); license as option value rather than core cash flow (Macquarie)</a:t>
            </a:r>
            <a:endParaRPr lang="en-US" sz="1600" noProof="1"/>
          </a:p>
        </p:txBody>
      </p:sp>
      <p:sp>
        <p:nvSpPr>
          <p:cNvPr id="77" name="chrome-footnotes"/>
          <p:cNvSpPr txBox="1"/>
          <p:nvPr/>
        </p:nvSpPr>
        <p:spPr>
          <a:xfrm>
            <a:off x="825500" y="9196070"/>
            <a:ext cx="16662400" cy="655320"/>
          </a:xfrm>
          <a:prstGeom prst="rect">
            <a:avLst/>
          </a:prstGeom>
          <a:noFill/>
          <a:ln>
            <a:noFill/>
          </a:ln>
        </p:spPr>
        <p:txBody>
          <a:bodyPr wrap="square" lIns="0" tIns="0" rIns="0" bIns="0" rtlCol="0" anchor="b"/>
          <a:lstStyle/>
          <a:p>
            <a:r>
              <a:rPr lang="en-US" altLang="zh-CN" sz="1200" noProof="1">
                <a:solidFill>
                  <a:srgbClr val="666666"/>
                </a:solidFill>
                <a:latin typeface="Arial"/>
                <a:ea typeface="楷体"/>
              </a:rPr>
              <a:t>1. Plants: Ford Michigan 20GWh (pilot from 2026-06), Tesla Nevada 10GWh, Ford Energy Kentucky 20GWh (shipments 2027); royalty revenue is our calculation (MS $7/kWh × capacity, CFETS parity 6.7330). 2. FEOC/EO 14421: Macquarie (2026-09-11); ~2% revenue exposure is our calculation; 'Others' profit RMB6.8bn per Soochow (15.7% of NP); US DOT letter to Ford public 9/8. 3. Hybrid structure: JPM (2025-06, Table 54); ATL fee per announcement 2021-037; US revenue share 3-4% per Macquarie.</a:t>
            </a:r>
            <a:endParaRPr lang="en-US" altLang="zh-CN" sz="1400" noProof="1"/>
          </a:p>
        </p:txBody>
      </p:sp>
      <p:sp>
        <p:nvSpPr>
          <p:cNvPr id="78"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79"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Morgan Stanley; JPMorgan; Macquarie; Soochow Securities</a:t>
            </a:r>
            <a:endParaRPr lang="en-US" sz="1400" noProof="1"/>
          </a:p>
        </p:txBody>
      </p:sp>
      <p:sp>
        <p:nvSpPr>
          <p:cNvPr id="80"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81"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40</a:t>
            </a:r>
            <a:endParaRPr lang="en-US" sz="1400" noProof="1"/>
          </a:p>
        </p:txBody>
      </p:sp>
      <p:pic>
        <p:nvPicPr>
          <p:cNvPr id="82" name="ic-s30-0"/>
          <p:cNvPicPr/>
          <p:nvPr/>
        </p:nvPicPr>
        <p:blipFill>
          <a:blip>
            <a:extLst>
              <a:ext uri="{96DAC541-7B7A-43D3-8B79-37D633B846F1}">
                <asvg:svgBlip xmlns:asvg="http://schemas.microsoft.com/office/drawing/2016/SVG/main" r:embed="rId3"/>
              </a:ext>
            </a:extLst>
          </a:blip>
          <a:stretch>
            <a:fillRect/>
          </a:stretch>
        </p:blipFill>
        <p:spPr>
          <a:xfrm>
            <a:off x="8661400" y="3708400"/>
            <a:ext cx="457200" cy="457200"/>
          </a:xfrm>
          <a:prstGeom prst="rect">
            <a:avLst/>
          </a:prstGeom>
          <a:ln>
            <a:noFill/>
          </a:ln>
        </p:spPr>
      </p:pic>
      <p:pic>
        <p:nvPicPr>
          <p:cNvPr id="83" name="ic-s30-1"/>
          <p:cNvPicPr/>
          <p:nvPr/>
        </p:nvPicPr>
        <p:blipFill>
          <a:blip>
            <a:extLst>
              <a:ext uri="{96DAC541-7B7A-43D3-8B79-37D633B846F1}">
                <asvg:svgBlip xmlns:asvg="http://schemas.microsoft.com/office/drawing/2016/SVG/main" r:embed="rId4"/>
              </a:ext>
            </a:extLst>
          </a:blip>
          <a:stretch>
            <a:fillRect/>
          </a:stretch>
        </p:blipFill>
        <p:spPr>
          <a:xfrm>
            <a:off x="8661400" y="5029200"/>
            <a:ext cx="457200" cy="457200"/>
          </a:xfrm>
          <a:prstGeom prst="rect">
            <a:avLst/>
          </a:prstGeom>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05 Company Deep-Dive › Moat</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Unit net profit ~2.8x second-tier peers: the manufacturing generation gap is the hardest edge to replicate</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RMB0.07 vs RMB0.025/Wh (Soochow 26Q2): the gap = manufacturing generation gap + procurement locks + technology premium + expense dilution</a:t>
            </a:r>
            <a:r>
              <a:rPr lang="en-US" sz="1800" baseline="30000" noProof="1">
                <a:solidFill>
                  <a:srgbClr val="333333"/>
                </a:solidFill>
                <a:latin typeface="Arial"/>
                <a:ea typeface="楷体"/>
              </a:rPr>
              <a:t>1</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p1-bg"/>
          <p:cNvSpPr/>
          <p:nvPr/>
        </p:nvSpPr>
        <p:spPr>
          <a:xfrm>
            <a:off x="800100" y="1968500"/>
            <a:ext cx="3981450" cy="6921500"/>
          </a:xfrm>
          <a:prstGeom prst="rect">
            <a:avLst/>
          </a:prstGeom>
          <a:solidFill>
            <a:srgbClr val="F2F2F2"/>
          </a:solidFill>
          <a:ln>
            <a:noFill/>
          </a:ln>
        </p:spPr>
        <p:txBody>
          <a:bodyPr/>
          <a:lstStyle/>
          <a:p>
            <a:endParaRPr lang="zh-CN" altLang="en-US"/>
          </a:p>
        </p:txBody>
      </p:sp>
      <p:sp>
        <p:nvSpPr>
          <p:cNvPr id="7" name="p1-tint"/>
          <p:cNvSpPr/>
          <p:nvPr/>
        </p:nvSpPr>
        <p:spPr>
          <a:xfrm>
            <a:off x="1054100" y="2184400"/>
            <a:ext cx="457200" cy="457200"/>
          </a:xfrm>
          <a:prstGeom prst="ellipse">
            <a:avLst/>
          </a:prstGeom>
          <a:solidFill>
            <a:srgbClr val="E3F2FD"/>
          </a:solidFill>
          <a:ln>
            <a:noFill/>
          </a:ln>
        </p:spPr>
        <p:txBody>
          <a:bodyPr/>
          <a:lstStyle/>
          <a:p>
            <a:endParaRPr lang="zh-CN" altLang="en-US"/>
          </a:p>
        </p:txBody>
      </p:sp>
      <p:sp>
        <p:nvSpPr>
          <p:cNvPr id="8" name="p1-kicker"/>
          <p:cNvSpPr txBox="1"/>
          <p:nvPr/>
        </p:nvSpPr>
        <p:spPr>
          <a:xfrm>
            <a:off x="1638300" y="2311400"/>
            <a:ext cx="288925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Gap source ① · Hardest to replicate</a:t>
            </a:r>
            <a:endParaRPr lang="en-US" sz="1400" noProof="1"/>
          </a:p>
        </p:txBody>
      </p:sp>
      <p:sp>
        <p:nvSpPr>
          <p:cNvPr id="9" name="p1-title"/>
          <p:cNvSpPr txBox="1"/>
          <p:nvPr/>
        </p:nvSpPr>
        <p:spPr>
          <a:xfrm>
            <a:off x="1054100" y="2794000"/>
            <a:ext cx="3473450" cy="2540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Manufacturing generation gap</a:t>
            </a:r>
            <a:endParaRPr lang="en-US" sz="1600" noProof="1"/>
          </a:p>
        </p:txBody>
      </p:sp>
      <p:sp>
        <p:nvSpPr>
          <p:cNvPr id="10" name="p1-rule"/>
          <p:cNvSpPr/>
          <p:nvPr/>
        </p:nvSpPr>
        <p:spPr>
          <a:xfrm>
            <a:off x="1054100" y="3175000"/>
            <a:ext cx="3473450" cy="10160"/>
          </a:xfrm>
          <a:prstGeom prst="rect">
            <a:avLst/>
          </a:prstGeom>
          <a:solidFill>
            <a:srgbClr val="CCCCCC"/>
          </a:solidFill>
          <a:ln>
            <a:noFill/>
          </a:ln>
        </p:spPr>
        <p:txBody>
          <a:bodyPr/>
          <a:lstStyle/>
          <a:p>
            <a:endParaRPr lang="zh-CN" altLang="en-US"/>
          </a:p>
        </p:txBody>
      </p:sp>
      <p:sp>
        <p:nvSpPr>
          <p:cNvPr id="11" name="p1-numeral"/>
          <p:cNvSpPr txBox="1"/>
          <p:nvPr/>
        </p:nvSpPr>
        <p:spPr>
          <a:xfrm>
            <a:off x="1054100" y="3327400"/>
            <a:ext cx="3473450" cy="584200"/>
          </a:xfrm>
          <a:prstGeom prst="rect">
            <a:avLst/>
          </a:prstGeom>
          <a:noFill/>
          <a:ln>
            <a:noFill/>
          </a:ln>
        </p:spPr>
        <p:txBody>
          <a:bodyPr wrap="none" lIns="0" tIns="0" rIns="0" bIns="0" rtlCol="0" anchor="t"/>
          <a:lstStyle/>
          <a:p>
            <a:pPr algn="l">
              <a:lnSpc>
                <a:spcPts val="4840"/>
              </a:lnSpc>
            </a:pPr>
            <a:r>
              <a:rPr lang="en-US" sz="4000" b="1" noProof="1">
                <a:solidFill>
                  <a:srgbClr val="051C2C"/>
                </a:solidFill>
                <a:latin typeface="Georgia"/>
                <a:ea typeface="楷体"/>
              </a:rPr>
              <a:t>40-50%</a:t>
            </a:r>
            <a:r>
              <a:rPr lang="en-US" sz="4000" b="1" baseline="30000" noProof="1">
                <a:solidFill>
                  <a:srgbClr val="051C2C"/>
                </a:solidFill>
                <a:latin typeface="Georgia"/>
                <a:ea typeface="楷体"/>
              </a:rPr>
              <a:t>3</a:t>
            </a:r>
            <a:endParaRPr lang="en-US" sz="4000" noProof="1"/>
          </a:p>
        </p:txBody>
      </p:sp>
      <p:sp>
        <p:nvSpPr>
          <p:cNvPr id="12" name="p1-desc"/>
          <p:cNvSpPr txBox="1"/>
          <p:nvPr/>
        </p:nvSpPr>
        <p:spPr>
          <a:xfrm>
            <a:off x="1054100" y="4013200"/>
            <a:ext cx="3473450" cy="8128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Gen-8 PSL cuts a further 33%, output per head 29% CAGR (2021-24), engineers per project -53%; process accumulation is the hardest to catch up on</a:t>
            </a:r>
            <a:endParaRPr lang="en-US" sz="1400" noProof="1"/>
          </a:p>
        </p:txBody>
      </p:sp>
      <p:sp>
        <p:nvSpPr>
          <p:cNvPr id="13" name="p1-chart-title"/>
          <p:cNvSpPr txBox="1"/>
          <p:nvPr/>
        </p:nvSpPr>
        <p:spPr>
          <a:xfrm>
            <a:off x="1079500" y="5867400"/>
            <a:ext cx="3429000" cy="2032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Teardown full cost ($/kWh)</a:t>
            </a:r>
            <a:r>
              <a:rPr lang="en-US" sz="1400" b="1" baseline="30000" noProof="1">
                <a:solidFill>
                  <a:srgbClr val="051C2C"/>
                </a:solidFill>
                <a:latin typeface="Arial"/>
                <a:ea typeface="楷体"/>
              </a:rPr>
              <a:t>2</a:t>
            </a:r>
            <a:endParaRPr lang="en-US" sz="1400" noProof="1"/>
          </a:p>
        </p:txBody>
      </p:sp>
      <p:sp>
        <p:nvSpPr>
          <p:cNvPr id="14" name="p1-unit"/>
          <p:cNvSpPr txBox="1"/>
          <p:nvPr/>
        </p:nvSpPr>
        <p:spPr>
          <a:xfrm>
            <a:off x="1079500" y="6299200"/>
            <a:ext cx="1016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$/kWh</a:t>
            </a:r>
            <a:endParaRPr lang="en-US" sz="1400" noProof="1"/>
          </a:p>
        </p:txBody>
      </p:sp>
      <p:graphicFrame>
        <p:nvGraphicFramePr>
          <p:cNvPr id="15" name="p1-chart"/>
          <p:cNvGraphicFramePr/>
          <p:nvPr/>
        </p:nvGraphicFramePr>
        <p:xfrm>
          <a:off x="1054100" y="6248400"/>
          <a:ext cx="3473450" cy="2336800"/>
        </p:xfrm>
        <a:graphic>
          <a:graphicData uri="http://schemas.openxmlformats.org/drawingml/2006/chart">
            <c:chart xmlns:c="http://schemas.openxmlformats.org/drawingml/2006/chart" xmlns:r="http://schemas.openxmlformats.org/officeDocument/2006/relationships" r:id="rId3"/>
          </a:graphicData>
        </a:graphic>
      </p:graphicFrame>
      <p:sp>
        <p:nvSpPr>
          <p:cNvPr id="16" name="p2-bg"/>
          <p:cNvSpPr/>
          <p:nvPr/>
        </p:nvSpPr>
        <p:spPr>
          <a:xfrm>
            <a:off x="5035550" y="1968500"/>
            <a:ext cx="3981450" cy="6921500"/>
          </a:xfrm>
          <a:prstGeom prst="rect">
            <a:avLst/>
          </a:prstGeom>
          <a:solidFill>
            <a:srgbClr val="F2F2F2"/>
          </a:solidFill>
          <a:ln>
            <a:noFill/>
          </a:ln>
        </p:spPr>
        <p:txBody>
          <a:bodyPr/>
          <a:lstStyle/>
          <a:p>
            <a:endParaRPr lang="zh-CN" altLang="en-US"/>
          </a:p>
        </p:txBody>
      </p:sp>
      <p:sp>
        <p:nvSpPr>
          <p:cNvPr id="17" name="p2-tint"/>
          <p:cNvSpPr/>
          <p:nvPr/>
        </p:nvSpPr>
        <p:spPr>
          <a:xfrm>
            <a:off x="5289550" y="2184400"/>
            <a:ext cx="457200" cy="457200"/>
          </a:xfrm>
          <a:prstGeom prst="ellipse">
            <a:avLst/>
          </a:prstGeom>
          <a:solidFill>
            <a:srgbClr val="E3F2FD"/>
          </a:solidFill>
          <a:ln>
            <a:noFill/>
          </a:ln>
        </p:spPr>
        <p:txBody>
          <a:bodyPr/>
          <a:lstStyle/>
          <a:p>
            <a:endParaRPr lang="zh-CN" altLang="en-US"/>
          </a:p>
        </p:txBody>
      </p:sp>
      <p:sp>
        <p:nvSpPr>
          <p:cNvPr id="18" name="p2-kicker"/>
          <p:cNvSpPr txBox="1"/>
          <p:nvPr/>
        </p:nvSpPr>
        <p:spPr>
          <a:xfrm>
            <a:off x="5873750" y="2311400"/>
            <a:ext cx="288925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Gap source ②</a:t>
            </a:r>
            <a:endParaRPr lang="en-US" sz="1400" noProof="1"/>
          </a:p>
        </p:txBody>
      </p:sp>
      <p:sp>
        <p:nvSpPr>
          <p:cNvPr id="19" name="p2-title"/>
          <p:cNvSpPr txBox="1"/>
          <p:nvPr/>
        </p:nvSpPr>
        <p:spPr>
          <a:xfrm>
            <a:off x="5289550" y="2794000"/>
            <a:ext cx="3473450" cy="2540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Procurement price locks</a:t>
            </a:r>
            <a:endParaRPr lang="en-US" sz="1600" noProof="1"/>
          </a:p>
        </p:txBody>
      </p:sp>
      <p:sp>
        <p:nvSpPr>
          <p:cNvPr id="20" name="p2-rule"/>
          <p:cNvSpPr/>
          <p:nvPr/>
        </p:nvSpPr>
        <p:spPr>
          <a:xfrm>
            <a:off x="5289550" y="3175000"/>
            <a:ext cx="3473450" cy="10160"/>
          </a:xfrm>
          <a:prstGeom prst="rect">
            <a:avLst/>
          </a:prstGeom>
          <a:solidFill>
            <a:srgbClr val="CCCCCC"/>
          </a:solidFill>
          <a:ln>
            <a:noFill/>
          </a:ln>
        </p:spPr>
        <p:txBody>
          <a:bodyPr/>
          <a:lstStyle/>
          <a:p>
            <a:endParaRPr lang="zh-CN" altLang="en-US"/>
          </a:p>
        </p:txBody>
      </p:sp>
      <p:sp>
        <p:nvSpPr>
          <p:cNvPr id="21" name="p2-numeral"/>
          <p:cNvSpPr txBox="1"/>
          <p:nvPr/>
        </p:nvSpPr>
        <p:spPr>
          <a:xfrm>
            <a:off x="5289550" y="3327400"/>
            <a:ext cx="3473450" cy="584200"/>
          </a:xfrm>
          <a:prstGeom prst="rect">
            <a:avLst/>
          </a:prstGeom>
          <a:noFill/>
          <a:ln>
            <a:noFill/>
          </a:ln>
        </p:spPr>
        <p:txBody>
          <a:bodyPr wrap="none" lIns="0" tIns="0" rIns="0" bIns="0" rtlCol="0" anchor="t"/>
          <a:lstStyle/>
          <a:p>
            <a:pPr algn="l">
              <a:lnSpc>
                <a:spcPts val="4840"/>
              </a:lnSpc>
            </a:pPr>
            <a:r>
              <a:rPr lang="en-US" sz="4000" b="1" noProof="1">
                <a:solidFill>
                  <a:srgbClr val="051C2C"/>
                </a:solidFill>
                <a:latin typeface="Georgia"/>
                <a:ea typeface="楷体"/>
              </a:rPr>
              <a:t>20-30%</a:t>
            </a:r>
            <a:r>
              <a:rPr lang="en-US" sz="4000" b="1" baseline="30000" noProof="1">
                <a:solidFill>
                  <a:srgbClr val="051C2C"/>
                </a:solidFill>
                <a:latin typeface="Georgia"/>
                <a:ea typeface="楷体"/>
              </a:rPr>
              <a:t>3</a:t>
            </a:r>
            <a:endParaRPr lang="en-US" sz="4000" noProof="1"/>
          </a:p>
        </p:txBody>
      </p:sp>
      <p:sp>
        <p:nvSpPr>
          <p:cNvPr id="22" name="p2-desc"/>
          <p:cNvSpPr txBox="1"/>
          <p:nvPr/>
        </p:nvSpPr>
        <p:spPr>
          <a:xfrm>
            <a:off x="5289550" y="4013200"/>
            <a:ext cx="3473450" cy="8128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World's largest procurement scale + long-term price locks + own Jiangxi lithium mine (restart expected 1Q27; EIA publicity withdrawn in August after the June safety permit — timing uncertain), smoothing lithium carbonate volatility</a:t>
            </a:r>
            <a:endParaRPr lang="en-US" sz="1400" noProof="1"/>
          </a:p>
        </p:txBody>
      </p:sp>
      <p:sp>
        <p:nvSpPr>
          <p:cNvPr id="23" name="p2-chart-title"/>
          <p:cNvSpPr txBox="1"/>
          <p:nvPr/>
        </p:nvSpPr>
        <p:spPr>
          <a:xfrm>
            <a:off x="5314950" y="5867400"/>
            <a:ext cx="3429000" cy="2032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Lithium carbonate price (RMB 10k/t)</a:t>
            </a:r>
            <a:r>
              <a:rPr lang="en-US" sz="1400" b="1" baseline="30000" noProof="1">
                <a:solidFill>
                  <a:srgbClr val="051C2C"/>
                </a:solidFill>
                <a:latin typeface="Arial"/>
                <a:ea typeface="楷体"/>
              </a:rPr>
              <a:t>3</a:t>
            </a:r>
            <a:endParaRPr lang="en-US" sz="1400" noProof="1"/>
          </a:p>
        </p:txBody>
      </p:sp>
      <p:sp>
        <p:nvSpPr>
          <p:cNvPr id="24" name="p2-unit"/>
          <p:cNvSpPr txBox="1"/>
          <p:nvPr/>
        </p:nvSpPr>
        <p:spPr>
          <a:xfrm>
            <a:off x="5314950" y="6299200"/>
            <a:ext cx="1016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RMB 10k/t</a:t>
            </a:r>
            <a:endParaRPr lang="en-US" sz="1400" noProof="1"/>
          </a:p>
        </p:txBody>
      </p:sp>
      <p:graphicFrame>
        <p:nvGraphicFramePr>
          <p:cNvPr id="25" name="p2-chart"/>
          <p:cNvGraphicFramePr/>
          <p:nvPr/>
        </p:nvGraphicFramePr>
        <p:xfrm>
          <a:off x="5289550" y="6248400"/>
          <a:ext cx="3473450" cy="2336800"/>
        </p:xfrm>
        <a:graphic>
          <a:graphicData uri="http://schemas.openxmlformats.org/drawingml/2006/chart">
            <c:chart xmlns:c="http://schemas.openxmlformats.org/drawingml/2006/chart" xmlns:r="http://schemas.openxmlformats.org/officeDocument/2006/relationships" r:id="rId4"/>
          </a:graphicData>
        </a:graphic>
      </p:graphicFrame>
      <p:sp>
        <p:nvSpPr>
          <p:cNvPr id="26" name="p3-bg"/>
          <p:cNvSpPr/>
          <p:nvPr/>
        </p:nvSpPr>
        <p:spPr>
          <a:xfrm>
            <a:off x="9271000" y="1968500"/>
            <a:ext cx="3981450" cy="6921500"/>
          </a:xfrm>
          <a:prstGeom prst="rect">
            <a:avLst/>
          </a:prstGeom>
          <a:solidFill>
            <a:srgbClr val="F2F2F2"/>
          </a:solidFill>
          <a:ln>
            <a:noFill/>
          </a:ln>
        </p:spPr>
        <p:txBody>
          <a:bodyPr/>
          <a:lstStyle/>
          <a:p>
            <a:endParaRPr lang="zh-CN" altLang="en-US"/>
          </a:p>
        </p:txBody>
      </p:sp>
      <p:sp>
        <p:nvSpPr>
          <p:cNvPr id="27" name="p3-tint"/>
          <p:cNvSpPr/>
          <p:nvPr/>
        </p:nvSpPr>
        <p:spPr>
          <a:xfrm>
            <a:off x="9525000" y="2184400"/>
            <a:ext cx="457200" cy="457200"/>
          </a:xfrm>
          <a:prstGeom prst="ellipse">
            <a:avLst/>
          </a:prstGeom>
          <a:solidFill>
            <a:srgbClr val="E3F2FD"/>
          </a:solidFill>
          <a:ln>
            <a:noFill/>
          </a:ln>
        </p:spPr>
        <p:txBody>
          <a:bodyPr/>
          <a:lstStyle/>
          <a:p>
            <a:endParaRPr lang="zh-CN" altLang="en-US"/>
          </a:p>
        </p:txBody>
      </p:sp>
      <p:sp>
        <p:nvSpPr>
          <p:cNvPr id="28" name="p3-kicker"/>
          <p:cNvSpPr txBox="1"/>
          <p:nvPr/>
        </p:nvSpPr>
        <p:spPr>
          <a:xfrm>
            <a:off x="10109200" y="2311400"/>
            <a:ext cx="288925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Gap source ③</a:t>
            </a:r>
            <a:endParaRPr lang="en-US" sz="1400" noProof="1"/>
          </a:p>
        </p:txBody>
      </p:sp>
      <p:sp>
        <p:nvSpPr>
          <p:cNvPr id="29" name="p3-title"/>
          <p:cNvSpPr txBox="1"/>
          <p:nvPr/>
        </p:nvSpPr>
        <p:spPr>
          <a:xfrm>
            <a:off x="9525000" y="2794000"/>
            <a:ext cx="3473450" cy="2540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Technology &amp; structural premium</a:t>
            </a:r>
            <a:endParaRPr lang="en-US" sz="1600" noProof="1"/>
          </a:p>
        </p:txBody>
      </p:sp>
      <p:sp>
        <p:nvSpPr>
          <p:cNvPr id="30" name="p3-rule"/>
          <p:cNvSpPr/>
          <p:nvPr/>
        </p:nvSpPr>
        <p:spPr>
          <a:xfrm>
            <a:off x="9525000" y="3175000"/>
            <a:ext cx="3473450" cy="10160"/>
          </a:xfrm>
          <a:prstGeom prst="rect">
            <a:avLst/>
          </a:prstGeom>
          <a:solidFill>
            <a:srgbClr val="CCCCCC"/>
          </a:solidFill>
          <a:ln>
            <a:noFill/>
          </a:ln>
        </p:spPr>
        <p:txBody>
          <a:bodyPr/>
          <a:lstStyle/>
          <a:p>
            <a:endParaRPr lang="zh-CN" altLang="en-US"/>
          </a:p>
        </p:txBody>
      </p:sp>
      <p:sp>
        <p:nvSpPr>
          <p:cNvPr id="31" name="p3-numeral"/>
          <p:cNvSpPr txBox="1"/>
          <p:nvPr/>
        </p:nvSpPr>
        <p:spPr>
          <a:xfrm>
            <a:off x="9525000" y="3327400"/>
            <a:ext cx="3473450" cy="584200"/>
          </a:xfrm>
          <a:prstGeom prst="rect">
            <a:avLst/>
          </a:prstGeom>
          <a:noFill/>
          <a:ln>
            <a:noFill/>
          </a:ln>
        </p:spPr>
        <p:txBody>
          <a:bodyPr wrap="none" lIns="0" tIns="0" rIns="0" bIns="0" rtlCol="0" anchor="t"/>
          <a:lstStyle/>
          <a:p>
            <a:pPr algn="l">
              <a:lnSpc>
                <a:spcPts val="4840"/>
              </a:lnSpc>
            </a:pPr>
            <a:r>
              <a:rPr lang="en-US" sz="4000" b="1" noProof="1">
                <a:solidFill>
                  <a:srgbClr val="051C2C"/>
                </a:solidFill>
                <a:latin typeface="Georgia"/>
                <a:ea typeface="楷体"/>
              </a:rPr>
              <a:t>20-30%</a:t>
            </a:r>
            <a:r>
              <a:rPr lang="en-US" sz="4000" b="1" baseline="30000" noProof="1">
                <a:solidFill>
                  <a:srgbClr val="051C2C"/>
                </a:solidFill>
                <a:latin typeface="Georgia"/>
                <a:ea typeface="楷体"/>
              </a:rPr>
              <a:t>3</a:t>
            </a:r>
            <a:endParaRPr lang="en-US" sz="4000" noProof="1"/>
          </a:p>
        </p:txBody>
      </p:sp>
      <p:sp>
        <p:nvSpPr>
          <p:cNvPr id="32" name="p3-desc"/>
          <p:cNvSpPr txBox="1"/>
          <p:nvPr/>
        </p:nvSpPr>
        <p:spPr>
          <a:xfrm>
            <a:off x="9525000" y="4013200"/>
            <a:ext cx="3473450" cy="8128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72% share of the premium segment (UBS, 2024), 75% of premium external supply in 5M26 — observable brand premium for Shenxing/Qilin/587Ah</a:t>
            </a:r>
            <a:endParaRPr lang="en-US" sz="1400" noProof="1"/>
          </a:p>
        </p:txBody>
      </p:sp>
      <p:sp>
        <p:nvSpPr>
          <p:cNvPr id="33" name="p3-ev1-dot"/>
          <p:cNvSpPr/>
          <p:nvPr/>
        </p:nvSpPr>
        <p:spPr>
          <a:xfrm>
            <a:off x="9550400" y="6299200"/>
            <a:ext cx="95250" cy="95250"/>
          </a:xfrm>
          <a:prstGeom prst="ellipse">
            <a:avLst/>
          </a:prstGeom>
          <a:solidFill>
            <a:srgbClr val="051C2C"/>
          </a:solidFill>
          <a:ln>
            <a:noFill/>
          </a:ln>
        </p:spPr>
        <p:txBody>
          <a:bodyPr/>
          <a:lstStyle/>
          <a:p>
            <a:endParaRPr lang="zh-CN" altLang="en-US"/>
          </a:p>
        </p:txBody>
      </p:sp>
      <p:sp>
        <p:nvSpPr>
          <p:cNvPr id="34" name="p3-ev1-text"/>
          <p:cNvSpPr txBox="1"/>
          <p:nvPr/>
        </p:nvSpPr>
        <p:spPr>
          <a:xfrm>
            <a:off x="9728200" y="6197600"/>
            <a:ext cx="3270250" cy="7620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Third-gen Shenxing (2026-04, 15C) unveiled; Qilin 3Q mass production a Bernstein relay, unconfirmed</a:t>
            </a:r>
            <a:endParaRPr lang="en-US" sz="1400" noProof="1"/>
          </a:p>
        </p:txBody>
      </p:sp>
      <p:sp>
        <p:nvSpPr>
          <p:cNvPr id="35" name="p3-ev-rule"/>
          <p:cNvSpPr/>
          <p:nvPr/>
        </p:nvSpPr>
        <p:spPr>
          <a:xfrm>
            <a:off x="9525000" y="7137400"/>
            <a:ext cx="3473450" cy="10160"/>
          </a:xfrm>
          <a:prstGeom prst="rect">
            <a:avLst/>
          </a:prstGeom>
          <a:solidFill>
            <a:srgbClr val="CCCCCC"/>
          </a:solidFill>
          <a:ln>
            <a:noFill/>
          </a:ln>
        </p:spPr>
        <p:txBody>
          <a:bodyPr/>
          <a:lstStyle/>
          <a:p>
            <a:endParaRPr lang="zh-CN" altLang="en-US"/>
          </a:p>
        </p:txBody>
      </p:sp>
      <p:sp>
        <p:nvSpPr>
          <p:cNvPr id="36" name="p3-ev2-dot"/>
          <p:cNvSpPr/>
          <p:nvPr/>
        </p:nvSpPr>
        <p:spPr>
          <a:xfrm>
            <a:off x="9550400" y="7442200"/>
            <a:ext cx="95250" cy="95250"/>
          </a:xfrm>
          <a:prstGeom prst="ellipse">
            <a:avLst/>
          </a:prstGeom>
          <a:solidFill>
            <a:srgbClr val="006BA6"/>
          </a:solidFill>
          <a:ln>
            <a:noFill/>
          </a:ln>
        </p:spPr>
        <p:txBody>
          <a:bodyPr/>
          <a:lstStyle/>
          <a:p>
            <a:endParaRPr lang="zh-CN" altLang="en-US"/>
          </a:p>
        </p:txBody>
      </p:sp>
      <p:sp>
        <p:nvSpPr>
          <p:cNvPr id="37" name="p3-ev2-text"/>
          <p:cNvSpPr txBox="1"/>
          <p:nvPr/>
        </p:nvSpPr>
        <p:spPr>
          <a:xfrm>
            <a:off x="9728200" y="7340600"/>
            <a:ext cx="3270250" cy="7620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587Ah ESS cell in scaled delivery, cost down 42% (Soochow); 75-76% wallet share on new models (GS)</a:t>
            </a:r>
            <a:endParaRPr lang="en-US" sz="1400" noProof="1"/>
          </a:p>
        </p:txBody>
      </p:sp>
      <p:sp>
        <p:nvSpPr>
          <p:cNvPr id="38" name="p4-bg"/>
          <p:cNvSpPr/>
          <p:nvPr/>
        </p:nvSpPr>
        <p:spPr>
          <a:xfrm>
            <a:off x="13506450" y="1968500"/>
            <a:ext cx="3981450" cy="6921500"/>
          </a:xfrm>
          <a:prstGeom prst="rect">
            <a:avLst/>
          </a:prstGeom>
          <a:solidFill>
            <a:srgbClr val="F2F2F2"/>
          </a:solidFill>
          <a:ln>
            <a:noFill/>
          </a:ln>
        </p:spPr>
        <p:txBody>
          <a:bodyPr/>
          <a:lstStyle/>
          <a:p>
            <a:endParaRPr lang="zh-CN" altLang="en-US"/>
          </a:p>
        </p:txBody>
      </p:sp>
      <p:sp>
        <p:nvSpPr>
          <p:cNvPr id="39" name="p4-tint"/>
          <p:cNvSpPr/>
          <p:nvPr/>
        </p:nvSpPr>
        <p:spPr>
          <a:xfrm>
            <a:off x="13760450" y="2184400"/>
            <a:ext cx="457200" cy="457200"/>
          </a:xfrm>
          <a:prstGeom prst="ellipse">
            <a:avLst/>
          </a:prstGeom>
          <a:solidFill>
            <a:srgbClr val="E3F2FD"/>
          </a:solidFill>
          <a:ln>
            <a:noFill/>
          </a:ln>
        </p:spPr>
        <p:txBody>
          <a:bodyPr/>
          <a:lstStyle/>
          <a:p>
            <a:endParaRPr lang="zh-CN" altLang="en-US"/>
          </a:p>
        </p:txBody>
      </p:sp>
      <p:sp>
        <p:nvSpPr>
          <p:cNvPr id="40" name="p4-kicker"/>
          <p:cNvSpPr txBox="1"/>
          <p:nvPr/>
        </p:nvSpPr>
        <p:spPr>
          <a:xfrm>
            <a:off x="14344650" y="2311400"/>
            <a:ext cx="288925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Gap source ④</a:t>
            </a:r>
            <a:endParaRPr lang="en-US" sz="1400" noProof="1"/>
          </a:p>
        </p:txBody>
      </p:sp>
      <p:sp>
        <p:nvSpPr>
          <p:cNvPr id="41" name="p4-title"/>
          <p:cNvSpPr txBox="1"/>
          <p:nvPr/>
        </p:nvSpPr>
        <p:spPr>
          <a:xfrm>
            <a:off x="13760450" y="2794000"/>
            <a:ext cx="3473450" cy="2540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Expense dilution</a:t>
            </a:r>
            <a:endParaRPr lang="en-US" sz="1600" noProof="1"/>
          </a:p>
        </p:txBody>
      </p:sp>
      <p:sp>
        <p:nvSpPr>
          <p:cNvPr id="42" name="p4-rule"/>
          <p:cNvSpPr/>
          <p:nvPr/>
        </p:nvSpPr>
        <p:spPr>
          <a:xfrm>
            <a:off x="13760450" y="3175000"/>
            <a:ext cx="3473450" cy="10160"/>
          </a:xfrm>
          <a:prstGeom prst="rect">
            <a:avLst/>
          </a:prstGeom>
          <a:solidFill>
            <a:srgbClr val="CCCCCC"/>
          </a:solidFill>
          <a:ln>
            <a:noFill/>
          </a:ln>
        </p:spPr>
        <p:txBody>
          <a:bodyPr/>
          <a:lstStyle/>
          <a:p>
            <a:endParaRPr lang="zh-CN" altLang="en-US"/>
          </a:p>
        </p:txBody>
      </p:sp>
      <p:sp>
        <p:nvSpPr>
          <p:cNvPr id="43" name="p4-numeral"/>
          <p:cNvSpPr txBox="1"/>
          <p:nvPr/>
        </p:nvSpPr>
        <p:spPr>
          <a:xfrm>
            <a:off x="13760450" y="3327400"/>
            <a:ext cx="3473450" cy="584200"/>
          </a:xfrm>
          <a:prstGeom prst="rect">
            <a:avLst/>
          </a:prstGeom>
          <a:noFill/>
          <a:ln>
            <a:noFill/>
          </a:ln>
        </p:spPr>
        <p:txBody>
          <a:bodyPr wrap="none" lIns="0" tIns="0" rIns="0" bIns="0" rtlCol="0" anchor="t"/>
          <a:lstStyle/>
          <a:p>
            <a:pPr algn="l">
              <a:lnSpc>
                <a:spcPts val="4840"/>
              </a:lnSpc>
            </a:pPr>
            <a:r>
              <a:rPr lang="en-US" sz="4000" b="1" noProof="1">
                <a:solidFill>
                  <a:srgbClr val="051C2C"/>
                </a:solidFill>
                <a:latin typeface="Georgia"/>
                <a:ea typeface="楷体"/>
              </a:rPr>
              <a:t>~10%</a:t>
            </a:r>
            <a:r>
              <a:rPr lang="en-US" sz="4000" b="1" baseline="30000" noProof="1">
                <a:solidFill>
                  <a:srgbClr val="051C2C"/>
                </a:solidFill>
                <a:latin typeface="Georgia"/>
                <a:ea typeface="楷体"/>
              </a:rPr>
              <a:t>3</a:t>
            </a:r>
            <a:endParaRPr lang="en-US" sz="4000" noProof="1"/>
          </a:p>
        </p:txBody>
      </p:sp>
      <p:sp>
        <p:nvSpPr>
          <p:cNvPr id="44" name="p4-desc"/>
          <p:cNvSpPr txBox="1"/>
          <p:nvPr/>
        </p:nvSpPr>
        <p:spPr>
          <a:xfrm>
            <a:off x="13760450" y="4013200"/>
            <a:ext cx="3473450" cy="812800"/>
          </a:xfrm>
          <a:prstGeom prst="rect">
            <a:avLst/>
          </a:prstGeom>
          <a:noFill/>
          <a:ln>
            <a:noFill/>
          </a:ln>
        </p:spPr>
        <p:txBody>
          <a:bodyPr wrap="square" lIns="0" tIns="0" rIns="0" bIns="0" rtlCol="0" anchor="t"/>
          <a:lstStyle/>
          <a:p>
            <a:pPr algn="l">
              <a:lnSpc>
                <a:spcPts val="2118"/>
              </a:lnSpc>
            </a:pPr>
            <a:r>
              <a:rPr lang="en-US" sz="1400" noProof="1">
                <a:solidFill>
                  <a:srgbClr val="333333"/>
                </a:solidFill>
                <a:latin typeface="Arial"/>
                <a:ea typeface="楷体"/>
              </a:rPr>
              <a:t>Capacity 676 → 772 → ~1,050GWh (26H1 annualized); ~RMB250mn investment per GWh, unit depreciation RMB23.3/kWh — scale dilutes fixed costs</a:t>
            </a:r>
            <a:endParaRPr lang="en-US" sz="1400" noProof="1"/>
          </a:p>
        </p:txBody>
      </p:sp>
      <p:sp>
        <p:nvSpPr>
          <p:cNvPr id="45" name="p4-chart-title"/>
          <p:cNvSpPr txBox="1"/>
          <p:nvPr/>
        </p:nvSpPr>
        <p:spPr>
          <a:xfrm>
            <a:off x="13785850" y="5867400"/>
            <a:ext cx="3429000" cy="2032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Capacity (GWh)</a:t>
            </a:r>
            <a:r>
              <a:rPr lang="en-US" sz="1400" b="1" baseline="30000" noProof="1">
                <a:solidFill>
                  <a:srgbClr val="051C2C"/>
                </a:solidFill>
                <a:latin typeface="Arial"/>
                <a:ea typeface="楷体"/>
              </a:rPr>
              <a:t>1</a:t>
            </a:r>
            <a:endParaRPr lang="en-US" sz="1400" noProof="1"/>
          </a:p>
        </p:txBody>
      </p:sp>
      <p:sp>
        <p:nvSpPr>
          <p:cNvPr id="46" name="p4-unit"/>
          <p:cNvSpPr txBox="1"/>
          <p:nvPr/>
        </p:nvSpPr>
        <p:spPr>
          <a:xfrm>
            <a:off x="13785850" y="6299200"/>
            <a:ext cx="1016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GWh</a:t>
            </a:r>
            <a:endParaRPr lang="en-US" sz="1400" noProof="1"/>
          </a:p>
        </p:txBody>
      </p:sp>
      <p:graphicFrame>
        <p:nvGraphicFramePr>
          <p:cNvPr id="47" name="p4-chart"/>
          <p:cNvGraphicFramePr/>
          <p:nvPr/>
        </p:nvGraphicFramePr>
        <p:xfrm>
          <a:off x="13760450" y="6248400"/>
          <a:ext cx="3473450" cy="2336800"/>
        </p:xfrm>
        <a:graphic>
          <a:graphicData uri="http://schemas.openxmlformats.org/drawingml/2006/chart">
            <c:chart xmlns:c="http://schemas.openxmlformats.org/drawingml/2006/chart" xmlns:r="http://schemas.openxmlformats.org/officeDocument/2006/relationships" r:id="rId5"/>
          </a:graphicData>
        </a:graphic>
      </p:graphicFrame>
      <p:sp>
        <p:nvSpPr>
          <p:cNvPr id="48" name="chrome-footnotes"/>
          <p:cNvSpPr txBox="1"/>
          <p:nvPr/>
        </p:nvSpPr>
        <p:spPr>
          <a:xfrm>
            <a:off x="825500" y="9196070"/>
            <a:ext cx="16662400" cy="655320"/>
          </a:xfrm>
          <a:prstGeom prst="rect">
            <a:avLst/>
          </a:prstGeom>
          <a:noFill/>
          <a:ln>
            <a:noFill/>
          </a:ln>
        </p:spPr>
        <p:txBody>
          <a:bodyPr wrap="square" lIns="0" tIns="0" rIns="0" bIns="0" rtlCol="0" anchor="b"/>
          <a:lstStyle/>
          <a:p>
            <a:r>
              <a:rPr lang="en-US" altLang="zh-CN" sz="1200" noProof="1">
                <a:solidFill>
                  <a:srgbClr val="666666"/>
                </a:solidFill>
                <a:latin typeface="Arial"/>
                <a:ea typeface="楷体"/>
              </a:rPr>
              <a:t>1. Unit net profit: CATL RMB0.07/Wh and second-tier on Soochow 26Q2 basis; 3Q26 CATL RMB0.082 (UBS; ~RMB0.057 Soochow battery-segment basis); 2.8x gap on Soochow basis, pending 3Q26 second-tier check; depreciation RMB23.3/kWh, ~RMB250mn/GWh: CMS. 2. Teardown (A2Mac1→UBS, 2026-02-06; full cost incl. overhead and margin): Shenxing $54.62, Qilin $63.99, LGES Ultium $86.32, Tesla 4680 $88.41/kWh. 3. Four-factor split is directional, not additive; PSL -33%, output/head 29% CAGR: UBS; premium share 72% (UBS, 2024)/external supply 75% (5M26, GS/ThinkerCar); lithium sensitivity (+RMB 10k/t → +RMB0.006/Wh): Macquarie/SMM.</a:t>
            </a:r>
            <a:endParaRPr lang="en-US" altLang="zh-CN" sz="1400" noProof="1"/>
          </a:p>
        </p:txBody>
      </p:sp>
      <p:sp>
        <p:nvSpPr>
          <p:cNvPr id="49"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50"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UBS (A2Mac1 teardown); Macquarie; Soochow Securities; Goldman Sachs</a:t>
            </a:r>
            <a:endParaRPr lang="en-US" sz="1400" noProof="1"/>
          </a:p>
        </p:txBody>
      </p:sp>
      <p:sp>
        <p:nvSpPr>
          <p:cNvPr id="51"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52"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41</a:t>
            </a:r>
            <a:endParaRPr lang="en-US" sz="1400" noProof="1"/>
          </a:p>
        </p:txBody>
      </p:sp>
      <p:pic>
        <p:nvPicPr>
          <p:cNvPr id="53" name="ic-s31-0"/>
          <p:cNvPicPr/>
          <p:nvPr/>
        </p:nvPicPr>
        <p:blipFill>
          <a:blip>
            <a:extLst>
              <a:ext uri="{96DAC541-7B7A-43D3-8B79-37D633B846F1}">
                <asvg:svgBlip xmlns:asvg="http://schemas.microsoft.com/office/drawing/2016/SVG/main" r:embed="rId6"/>
              </a:ext>
            </a:extLst>
          </a:blip>
          <a:stretch>
            <a:fillRect/>
          </a:stretch>
        </p:blipFill>
        <p:spPr>
          <a:xfrm>
            <a:off x="1168400" y="2298700"/>
            <a:ext cx="228600" cy="228600"/>
          </a:xfrm>
          <a:prstGeom prst="rect">
            <a:avLst/>
          </a:prstGeom>
          <a:ln>
            <a:noFill/>
          </a:ln>
        </p:spPr>
      </p:pic>
      <p:pic>
        <p:nvPicPr>
          <p:cNvPr id="54" name="ic-s31-1"/>
          <p:cNvPicPr/>
          <p:nvPr/>
        </p:nvPicPr>
        <p:blipFill>
          <a:blip>
            <a:extLst>
              <a:ext uri="{96DAC541-7B7A-43D3-8B79-37D633B846F1}">
                <asvg:svgBlip xmlns:asvg="http://schemas.microsoft.com/office/drawing/2016/SVG/main" r:embed="rId7"/>
              </a:ext>
            </a:extLst>
          </a:blip>
          <a:stretch>
            <a:fillRect/>
          </a:stretch>
        </p:blipFill>
        <p:spPr>
          <a:xfrm>
            <a:off x="5403850" y="2298700"/>
            <a:ext cx="228600" cy="228600"/>
          </a:xfrm>
          <a:prstGeom prst="rect">
            <a:avLst/>
          </a:prstGeom>
          <a:ln>
            <a:noFill/>
          </a:ln>
        </p:spPr>
      </p:pic>
      <p:pic>
        <p:nvPicPr>
          <p:cNvPr id="55" name="ic-s31-2"/>
          <p:cNvPicPr/>
          <p:nvPr/>
        </p:nvPicPr>
        <p:blipFill>
          <a:blip>
            <a:extLst>
              <a:ext uri="{96DAC541-7B7A-43D3-8B79-37D633B846F1}">
                <asvg:svgBlip xmlns:asvg="http://schemas.microsoft.com/office/drawing/2016/SVG/main" r:embed="rId8"/>
              </a:ext>
            </a:extLst>
          </a:blip>
          <a:stretch>
            <a:fillRect/>
          </a:stretch>
        </p:blipFill>
        <p:spPr>
          <a:xfrm>
            <a:off x="9639300" y="2298700"/>
            <a:ext cx="228600" cy="228600"/>
          </a:xfrm>
          <a:prstGeom prst="rect">
            <a:avLst/>
          </a:prstGeom>
          <a:ln>
            <a:noFill/>
          </a:ln>
        </p:spPr>
      </p:pic>
      <p:pic>
        <p:nvPicPr>
          <p:cNvPr id="56" name="ic-s31-3"/>
          <p:cNvPicPr/>
          <p:nvPr/>
        </p:nvPicPr>
        <p:blipFill>
          <a:blip>
            <a:extLst>
              <a:ext uri="{96DAC541-7B7A-43D3-8B79-37D633B846F1}">
                <asvg:svgBlip xmlns:asvg="http://schemas.microsoft.com/office/drawing/2016/SVG/main" r:embed="rId9"/>
              </a:ext>
            </a:extLst>
          </a:blip>
          <a:stretch>
            <a:fillRect/>
          </a:stretch>
        </p:blipFill>
        <p:spPr>
          <a:xfrm>
            <a:off x="13874750" y="2298700"/>
            <a:ext cx="228600" cy="228600"/>
          </a:xfrm>
          <a:prstGeom prst="rect">
            <a:avLst/>
          </a:prstGeom>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div-spine"/>
          <p:cNvSpPr/>
          <p:nvPr/>
        </p:nvSpPr>
        <p:spPr>
          <a:xfrm>
            <a:off x="0" y="0"/>
            <a:ext cx="495300" cy="10287000"/>
          </a:xfrm>
          <a:prstGeom prst="rect">
            <a:avLst/>
          </a:prstGeom>
          <a:solidFill>
            <a:srgbClr val="051C2C"/>
          </a:solidFill>
          <a:ln>
            <a:noFill/>
          </a:ln>
        </p:spPr>
        <p:txBody>
          <a:bodyPr/>
          <a:lstStyle/>
          <a:p>
            <a:endParaRPr lang="zh-CN" altLang="en-US"/>
          </a:p>
        </p:txBody>
      </p:sp>
      <p:sp>
        <p:nvSpPr>
          <p:cNvPr id="3" name="div-part-label"/>
          <p:cNvSpPr txBox="1"/>
          <p:nvPr/>
        </p:nvSpPr>
        <p:spPr>
          <a:xfrm>
            <a:off x="1320800" y="2141220"/>
            <a:ext cx="16167100" cy="254000"/>
          </a:xfrm>
          <a:prstGeom prst="rect">
            <a:avLst/>
          </a:prstGeom>
          <a:noFill/>
          <a:ln>
            <a:noFill/>
          </a:ln>
        </p:spPr>
        <p:txBody>
          <a:bodyPr wrap="none" lIns="0" tIns="0" rIns="0" bIns="0" rtlCol="0" anchor="t"/>
          <a:lstStyle/>
          <a:p>
            <a:pPr algn="l">
              <a:lnSpc>
                <a:spcPts val="2614"/>
              </a:lnSpc>
            </a:pPr>
            <a:r>
              <a:rPr lang="en-US" sz="1800" kern="0" spc="450" noProof="1">
                <a:solidFill>
                  <a:srgbClr val="666666"/>
                </a:solidFill>
                <a:latin typeface="Georgia"/>
                <a:ea typeface="楷体"/>
              </a:rPr>
              <a:t>PART SIX</a:t>
            </a:r>
            <a:endParaRPr lang="en-US" sz="1800" noProof="1"/>
          </a:p>
        </p:txBody>
      </p:sp>
      <p:sp>
        <p:nvSpPr>
          <p:cNvPr id="4" name="div-title"/>
          <p:cNvSpPr txBox="1"/>
          <p:nvPr/>
        </p:nvSpPr>
        <p:spPr>
          <a:xfrm>
            <a:off x="1320800" y="2598420"/>
            <a:ext cx="16167100" cy="687070"/>
          </a:xfrm>
          <a:prstGeom prst="rect">
            <a:avLst/>
          </a:prstGeom>
          <a:noFill/>
          <a:ln>
            <a:noFill/>
          </a:ln>
        </p:spPr>
        <p:txBody>
          <a:bodyPr wrap="none" lIns="0" tIns="0" rIns="0" bIns="0" rtlCol="0" anchor="t"/>
          <a:lstStyle/>
          <a:p>
            <a:pPr algn="l">
              <a:lnSpc>
                <a:spcPts val="5748"/>
              </a:lnSpc>
            </a:pPr>
            <a:r>
              <a:rPr lang="en-US" sz="5000" b="1" noProof="1">
                <a:solidFill>
                  <a:srgbClr val="000000"/>
                </a:solidFill>
                <a:latin typeface="Georgia"/>
                <a:ea typeface="楷体"/>
              </a:rPr>
              <a:t>Financials &amp; Valuation</a:t>
            </a:r>
            <a:endParaRPr lang="en-US" sz="5000" noProof="1"/>
          </a:p>
        </p:txBody>
      </p:sp>
      <p:sp>
        <p:nvSpPr>
          <p:cNvPr id="5" name="div-accent-rule"/>
          <p:cNvSpPr/>
          <p:nvPr/>
        </p:nvSpPr>
        <p:spPr>
          <a:xfrm>
            <a:off x="1295400" y="3520440"/>
            <a:ext cx="1714500" cy="38100"/>
          </a:xfrm>
          <a:prstGeom prst="rect">
            <a:avLst/>
          </a:prstGeom>
          <a:solidFill>
            <a:srgbClr val="00A9F4"/>
          </a:solidFill>
          <a:ln>
            <a:noFill/>
          </a:ln>
        </p:spPr>
        <p:txBody>
          <a:bodyPr/>
          <a:lstStyle/>
          <a:p>
            <a:endParaRPr lang="zh-CN" altLang="en-US"/>
          </a:p>
        </p:txBody>
      </p:sp>
      <p:sp>
        <p:nvSpPr>
          <p:cNvPr id="6" name="div-summary"/>
          <p:cNvSpPr txBox="1"/>
          <p:nvPr/>
        </p:nvSpPr>
        <p:spPr>
          <a:xfrm>
            <a:off x="1320800" y="3831590"/>
            <a:ext cx="9759950" cy="915670"/>
          </a:xfrm>
          <a:prstGeom prst="rect">
            <a:avLst/>
          </a:prstGeom>
          <a:noFill/>
          <a:ln>
            <a:noFill/>
          </a:ln>
        </p:spPr>
        <p:txBody>
          <a:bodyPr wrap="square" lIns="0" tIns="0" rIns="0" bIns="0" rtlCol="0" anchor="t"/>
          <a:lstStyle/>
          <a:p>
            <a:pPr algn="l">
              <a:lnSpc>
                <a:spcPts val="2439"/>
              </a:lnSpc>
            </a:pPr>
            <a:r>
              <a:rPr lang="en-US" sz="1800" noProof="1">
                <a:solidFill>
                  <a:srgbClr val="333333"/>
                </a:solidFill>
                <a:latin typeface="Arial"/>
                <a:ea typeface="楷体"/>
              </a:rPr>
              <a:t>Earnings quality, forecasts, and the valuation backbone</a:t>
            </a:r>
            <a:endParaRPr lang="en-US" sz="1800" noProof="1"/>
          </a:p>
        </p:txBody>
      </p:sp>
      <p:sp>
        <p:nvSpPr>
          <p:cNvPr id="7" name="idx-rule-1"/>
          <p:cNvSpPr/>
          <p:nvPr/>
        </p:nvSpPr>
        <p:spPr>
          <a:xfrm>
            <a:off x="1295400" y="5229860"/>
            <a:ext cx="2190750" cy="19050"/>
          </a:xfrm>
          <a:prstGeom prst="rect">
            <a:avLst/>
          </a:prstGeom>
          <a:solidFill>
            <a:srgbClr val="051C2C"/>
          </a:solidFill>
          <a:ln>
            <a:noFill/>
          </a:ln>
        </p:spPr>
        <p:txBody>
          <a:bodyPr/>
          <a:lstStyle/>
          <a:p>
            <a:endParaRPr lang="zh-CN" altLang="en-US"/>
          </a:p>
        </p:txBody>
      </p:sp>
      <p:sp>
        <p:nvSpPr>
          <p:cNvPr id="8" name="idx-range-1"/>
          <p:cNvSpPr txBox="1"/>
          <p:nvPr/>
        </p:nvSpPr>
        <p:spPr>
          <a:xfrm>
            <a:off x="1320800" y="5398770"/>
            <a:ext cx="235966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43-44</a:t>
            </a:r>
            <a:endParaRPr lang="en-US" sz="1400" noProof="1"/>
          </a:p>
        </p:txBody>
      </p:sp>
      <p:sp>
        <p:nvSpPr>
          <p:cNvPr id="9" name="idx-title-1"/>
          <p:cNvSpPr txBox="1"/>
          <p:nvPr/>
        </p:nvSpPr>
        <p:spPr>
          <a:xfrm>
            <a:off x="1320800" y="5665470"/>
            <a:ext cx="2216150" cy="207010"/>
          </a:xfrm>
          <a:prstGeom prst="rect">
            <a:avLst/>
          </a:prstGeom>
          <a:noFill/>
          <a:ln>
            <a:noFill/>
          </a:ln>
        </p:spPr>
        <p:txBody>
          <a:bodyPr wrap="square" lIns="0" tIns="0" rIns="0" bIns="0" rtlCol="0" anchor="t"/>
          <a:lstStyle/>
          <a:p>
            <a:pPr algn="l">
              <a:lnSpc>
                <a:spcPts val="2033"/>
              </a:lnSpc>
            </a:pPr>
            <a:r>
              <a:rPr lang="en-US" sz="1400" b="1" noProof="1">
                <a:solidFill>
                  <a:srgbClr val="051C2C"/>
                </a:solidFill>
                <a:latin typeface="Arial"/>
                <a:ea typeface="楷体"/>
              </a:rPr>
              <a:t>GPM &amp; net cash</a:t>
            </a:r>
            <a:endParaRPr lang="en-US" sz="1400" noProof="1"/>
          </a:p>
        </p:txBody>
      </p:sp>
      <p:sp>
        <p:nvSpPr>
          <p:cNvPr id="10" name="idx-desc-1"/>
          <p:cNvSpPr txBox="1"/>
          <p:nvPr/>
        </p:nvSpPr>
        <p:spPr>
          <a:xfrm>
            <a:off x="1320800" y="5932170"/>
            <a:ext cx="2216150" cy="457200"/>
          </a:xfrm>
          <a:prstGeom prst="rect">
            <a:avLst/>
          </a:prstGeom>
          <a:noFill/>
          <a:ln>
            <a:noFill/>
          </a:ln>
        </p:spPr>
        <p:txBody>
          <a:bodyPr wrap="square" lIns="0" tIns="0" rIns="0" bIns="0" rtlCol="0" anchor="t"/>
          <a:lstStyle/>
          <a:p>
            <a:pPr algn="l">
              <a:lnSpc>
                <a:spcPts val="2420"/>
              </a:lnSpc>
            </a:pPr>
            <a:r>
              <a:rPr lang="en-US" sz="1600" noProof="1">
                <a:solidFill>
                  <a:srgbClr val="666666"/>
                </a:solidFill>
                <a:latin typeface="Arial"/>
                <a:ea typeface="楷体"/>
              </a:rPr>
              <a:t>Net cash ~RMB184.0-246.7bn (9/30); cash reserves RMB432.6bn</a:t>
            </a:r>
            <a:endParaRPr lang="en-US" sz="1600" noProof="1"/>
          </a:p>
        </p:txBody>
      </p:sp>
      <p:sp>
        <p:nvSpPr>
          <p:cNvPr id="11" name="idx-rule-2"/>
          <p:cNvSpPr/>
          <p:nvPr/>
        </p:nvSpPr>
        <p:spPr>
          <a:xfrm>
            <a:off x="3733800" y="5229860"/>
            <a:ext cx="2190750" cy="19050"/>
          </a:xfrm>
          <a:prstGeom prst="rect">
            <a:avLst/>
          </a:prstGeom>
          <a:solidFill>
            <a:srgbClr val="051C2C"/>
          </a:solidFill>
          <a:ln>
            <a:noFill/>
          </a:ln>
        </p:spPr>
        <p:txBody>
          <a:bodyPr/>
          <a:lstStyle/>
          <a:p>
            <a:endParaRPr lang="zh-CN" altLang="en-US"/>
          </a:p>
        </p:txBody>
      </p:sp>
      <p:sp>
        <p:nvSpPr>
          <p:cNvPr id="12" name="idx-range-2"/>
          <p:cNvSpPr txBox="1"/>
          <p:nvPr/>
        </p:nvSpPr>
        <p:spPr>
          <a:xfrm>
            <a:off x="3759200" y="5398770"/>
            <a:ext cx="235966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45-48</a:t>
            </a:r>
            <a:endParaRPr lang="en-US" sz="1400" noProof="1"/>
          </a:p>
        </p:txBody>
      </p:sp>
      <p:sp>
        <p:nvSpPr>
          <p:cNvPr id="13" name="idx-title-2"/>
          <p:cNvSpPr txBox="1"/>
          <p:nvPr/>
        </p:nvSpPr>
        <p:spPr>
          <a:xfrm>
            <a:off x="3759200" y="5665470"/>
            <a:ext cx="2216150" cy="207010"/>
          </a:xfrm>
          <a:prstGeom prst="rect">
            <a:avLst/>
          </a:prstGeom>
          <a:noFill/>
          <a:ln>
            <a:noFill/>
          </a:ln>
        </p:spPr>
        <p:txBody>
          <a:bodyPr wrap="square" lIns="0" tIns="0" rIns="0" bIns="0" rtlCol="0" anchor="t"/>
          <a:lstStyle/>
          <a:p>
            <a:pPr algn="l">
              <a:lnSpc>
                <a:spcPts val="2033"/>
              </a:lnSpc>
            </a:pPr>
            <a:r>
              <a:rPr lang="en-US" sz="1400" b="1" noProof="1">
                <a:solidFill>
                  <a:srgbClr val="051C2C"/>
                </a:solidFill>
                <a:latin typeface="Arial"/>
                <a:ea typeface="楷体"/>
              </a:rPr>
              <a:t>Earnings forecasts</a:t>
            </a:r>
            <a:endParaRPr lang="en-US" sz="1400" noProof="1"/>
          </a:p>
        </p:txBody>
      </p:sp>
      <p:sp>
        <p:nvSpPr>
          <p:cNvPr id="14" name="idx-desc-2"/>
          <p:cNvSpPr txBox="1"/>
          <p:nvPr/>
        </p:nvSpPr>
        <p:spPr>
          <a:xfrm>
            <a:off x="3759200" y="5932170"/>
            <a:ext cx="2216150" cy="457200"/>
          </a:xfrm>
          <a:prstGeom prst="rect">
            <a:avLst/>
          </a:prstGeom>
          <a:noFill/>
          <a:ln>
            <a:noFill/>
          </a:ln>
        </p:spPr>
        <p:txBody>
          <a:bodyPr wrap="square" lIns="0" tIns="0" rIns="0" bIns="0" rtlCol="0" anchor="t"/>
          <a:lstStyle/>
          <a:p>
            <a:pPr algn="l">
              <a:lnSpc>
                <a:spcPts val="2420"/>
              </a:lnSpc>
            </a:pPr>
            <a:r>
              <a:rPr lang="en-US" sz="1600" noProof="1">
                <a:solidFill>
                  <a:srgbClr val="666666"/>
                </a:solidFill>
                <a:latin typeface="Arial"/>
                <a:ea typeface="楷体"/>
              </a:rPr>
              <a:t>In-house 2027E RMB100.0bn; 9 sell-side updates</a:t>
            </a:r>
            <a:endParaRPr lang="en-US" sz="1600" noProof="1"/>
          </a:p>
        </p:txBody>
      </p:sp>
      <p:sp>
        <p:nvSpPr>
          <p:cNvPr id="15" name="idx-rule-3"/>
          <p:cNvSpPr/>
          <p:nvPr/>
        </p:nvSpPr>
        <p:spPr>
          <a:xfrm>
            <a:off x="6172200" y="5229860"/>
            <a:ext cx="2190750" cy="19050"/>
          </a:xfrm>
          <a:prstGeom prst="rect">
            <a:avLst/>
          </a:prstGeom>
          <a:solidFill>
            <a:srgbClr val="051C2C"/>
          </a:solidFill>
          <a:ln>
            <a:noFill/>
          </a:ln>
        </p:spPr>
        <p:txBody>
          <a:bodyPr/>
          <a:lstStyle/>
          <a:p>
            <a:endParaRPr lang="zh-CN" altLang="en-US"/>
          </a:p>
        </p:txBody>
      </p:sp>
      <p:sp>
        <p:nvSpPr>
          <p:cNvPr id="16" name="idx-range-3"/>
          <p:cNvSpPr txBox="1"/>
          <p:nvPr/>
        </p:nvSpPr>
        <p:spPr>
          <a:xfrm>
            <a:off x="6197600" y="5398770"/>
            <a:ext cx="235966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49-51</a:t>
            </a:r>
            <a:endParaRPr lang="en-US" sz="1400" noProof="1"/>
          </a:p>
        </p:txBody>
      </p:sp>
      <p:sp>
        <p:nvSpPr>
          <p:cNvPr id="17" name="idx-title-3"/>
          <p:cNvSpPr txBox="1"/>
          <p:nvPr/>
        </p:nvSpPr>
        <p:spPr>
          <a:xfrm>
            <a:off x="6197600" y="5665470"/>
            <a:ext cx="2216150" cy="207010"/>
          </a:xfrm>
          <a:prstGeom prst="rect">
            <a:avLst/>
          </a:prstGeom>
          <a:noFill/>
          <a:ln>
            <a:noFill/>
          </a:ln>
        </p:spPr>
        <p:txBody>
          <a:bodyPr wrap="square" lIns="0" tIns="0" rIns="0" bIns="0" rtlCol="0" anchor="t"/>
          <a:lstStyle/>
          <a:p>
            <a:pPr algn="l">
              <a:lnSpc>
                <a:spcPts val="2033"/>
              </a:lnSpc>
            </a:pPr>
            <a:r>
              <a:rPr lang="en-US" sz="1400" b="1" noProof="1">
                <a:solidFill>
                  <a:srgbClr val="051C2C"/>
                </a:solidFill>
                <a:latin typeface="Arial"/>
                <a:ea typeface="楷体"/>
              </a:rPr>
              <a:t>Target &amp; valuation</a:t>
            </a:r>
            <a:endParaRPr lang="en-US" sz="1400" noProof="1"/>
          </a:p>
        </p:txBody>
      </p:sp>
      <p:sp>
        <p:nvSpPr>
          <p:cNvPr id="18" name="idx-desc-3"/>
          <p:cNvSpPr txBox="1"/>
          <p:nvPr/>
        </p:nvSpPr>
        <p:spPr>
          <a:xfrm>
            <a:off x="6197600" y="5932170"/>
            <a:ext cx="2216150" cy="457200"/>
          </a:xfrm>
          <a:prstGeom prst="rect">
            <a:avLst/>
          </a:prstGeom>
          <a:noFill/>
          <a:ln>
            <a:noFill/>
          </a:ln>
        </p:spPr>
        <p:txBody>
          <a:bodyPr wrap="square" lIns="0" tIns="0" rIns="0" bIns="0" rtlCol="0" anchor="t"/>
          <a:lstStyle/>
          <a:p>
            <a:pPr algn="l">
              <a:lnSpc>
                <a:spcPts val="2420"/>
              </a:lnSpc>
            </a:pPr>
            <a:r>
              <a:rPr lang="en-US" sz="1600" noProof="1">
                <a:solidFill>
                  <a:srgbClr val="666666"/>
                </a:solidFill>
                <a:latin typeface="Arial"/>
                <a:ea typeface="楷体"/>
              </a:rPr>
              <a:t>RMB346: the valuation chain and its attribution</a:t>
            </a:r>
            <a:endParaRPr lang="en-US" sz="1600" noProof="1"/>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06 Financials &amp; Valuation › Gross Margin Breakdown</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Quarterly GPM falls for a second straight quarter: 24.82% → 23.15% → 20.69%; no evidence of tax pass-through yet, management says negotiations are ongoing</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Of the -1.09pct YoY 1H decline, segment-level GPM contributed -1.01pct; 3Q26 fell to 20.69% — mix and price cuts hit GPM; consumption tax hit earnings below gross profit</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chart-title-gm"/>
          <p:cNvSpPr txBox="1"/>
          <p:nvPr/>
        </p:nvSpPr>
        <p:spPr>
          <a:xfrm>
            <a:off x="825500" y="1949450"/>
            <a:ext cx="6858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Quarterly GPM: -4.1pct over two quarters</a:t>
            </a:r>
            <a:r>
              <a:rPr lang="en-US" sz="1800" b="1" baseline="30000" noProof="1">
                <a:solidFill>
                  <a:srgbClr val="051C2C"/>
                </a:solidFill>
                <a:latin typeface="Arial"/>
                <a:ea typeface="楷体"/>
              </a:rPr>
              <a:t>1</a:t>
            </a:r>
            <a:endParaRPr lang="en-US" sz="1800" noProof="1"/>
          </a:p>
        </p:txBody>
      </p:sp>
      <p:sp>
        <p:nvSpPr>
          <p:cNvPr id="7" name="unit-label-gm"/>
          <p:cNvSpPr txBox="1"/>
          <p:nvPr/>
        </p:nvSpPr>
        <p:spPr>
          <a:xfrm>
            <a:off x="825500" y="2284730"/>
            <a:ext cx="1016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a:t>
            </a:r>
            <a:endParaRPr lang="en-US" sz="1400" noProof="1"/>
          </a:p>
        </p:txBody>
      </p:sp>
      <p:graphicFrame>
        <p:nvGraphicFramePr>
          <p:cNvPr id="8" name="chart-gm"/>
          <p:cNvGraphicFramePr/>
          <p:nvPr/>
        </p:nvGraphicFramePr>
        <p:xfrm>
          <a:off x="800100" y="2540000"/>
          <a:ext cx="6858000" cy="4540250"/>
        </p:xfrm>
        <a:graphic>
          <a:graphicData uri="http://schemas.openxmlformats.org/drawingml/2006/chart">
            <c:chart xmlns:c="http://schemas.openxmlformats.org/drawingml/2006/chart" xmlns:r="http://schemas.openxmlformats.org/officeDocument/2006/relationships" r:id="rId3"/>
          </a:graphicData>
        </a:graphic>
      </p:graphicFrame>
      <p:sp>
        <p:nvSpPr>
          <p:cNvPr id="9" name="tbl-title"/>
          <p:cNvSpPr txBox="1"/>
          <p:nvPr/>
        </p:nvSpPr>
        <p:spPr>
          <a:xfrm>
            <a:off x="8191500" y="1949450"/>
            <a:ext cx="5842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YoY bridge: 2026H1 vs 2025H1 = -1.09pct</a:t>
            </a:r>
            <a:r>
              <a:rPr lang="en-US" sz="1800" b="1" baseline="30000" noProof="1">
                <a:solidFill>
                  <a:srgbClr val="051C2C"/>
                </a:solidFill>
                <a:latin typeface="Arial"/>
                <a:ea typeface="楷体"/>
              </a:rPr>
              <a:t>2</a:t>
            </a:r>
            <a:endParaRPr lang="en-US" sz="1800" noProof="1"/>
          </a:p>
        </p:txBody>
      </p:sp>
      <p:sp>
        <p:nvSpPr>
          <p:cNvPr id="10" name="tbl-h1"/>
          <p:cNvSpPr txBox="1"/>
          <p:nvPr/>
        </p:nvSpPr>
        <p:spPr>
          <a:xfrm>
            <a:off x="8191500" y="2359660"/>
            <a:ext cx="4191000" cy="20701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Georgia"/>
                <a:ea typeface="楷体"/>
              </a:rPr>
              <a:t>Driver (YoY bridge component)</a:t>
            </a:r>
            <a:endParaRPr lang="en-US" sz="1400" noProof="1"/>
          </a:p>
        </p:txBody>
      </p:sp>
      <p:sp>
        <p:nvSpPr>
          <p:cNvPr id="11" name="tbl-h2"/>
          <p:cNvSpPr txBox="1"/>
          <p:nvPr/>
        </p:nvSpPr>
        <p:spPr>
          <a:xfrm>
            <a:off x="12573000" y="2359660"/>
            <a:ext cx="143510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Contribution (pct)</a:t>
            </a:r>
            <a:endParaRPr lang="en-US" sz="1400" noProof="1"/>
          </a:p>
        </p:txBody>
      </p:sp>
      <p:sp>
        <p:nvSpPr>
          <p:cNvPr id="12" name="tbl-rule-head"/>
          <p:cNvSpPr/>
          <p:nvPr/>
        </p:nvSpPr>
        <p:spPr>
          <a:xfrm>
            <a:off x="8166100" y="2679700"/>
            <a:ext cx="5867400" cy="10160"/>
          </a:xfrm>
          <a:prstGeom prst="rect">
            <a:avLst/>
          </a:prstGeom>
          <a:solidFill>
            <a:srgbClr val="000000"/>
          </a:solidFill>
          <a:ln>
            <a:noFill/>
          </a:ln>
        </p:spPr>
        <p:txBody>
          <a:bodyPr/>
          <a:lstStyle/>
          <a:p>
            <a:endParaRPr lang="zh-CN" altLang="en-US"/>
          </a:p>
        </p:txBody>
      </p:sp>
      <p:sp>
        <p:nvSpPr>
          <p:cNvPr id="13" name="tbl-r1-c1"/>
          <p:cNvSpPr txBox="1"/>
          <p:nvPr/>
        </p:nvSpPr>
        <p:spPr>
          <a:xfrm>
            <a:off x="8191500" y="2959100"/>
            <a:ext cx="4191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EV battery segment GPM 22.41%→20.63%</a:t>
            </a:r>
            <a:endParaRPr lang="en-US" sz="1600" noProof="1"/>
          </a:p>
        </p:txBody>
      </p:sp>
      <p:sp>
        <p:nvSpPr>
          <p:cNvPr id="14" name="tbl-r1-c2"/>
          <p:cNvSpPr txBox="1"/>
          <p:nvPr/>
        </p:nvSpPr>
        <p:spPr>
          <a:xfrm>
            <a:off x="12573000" y="2959100"/>
            <a:ext cx="14351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-1.23</a:t>
            </a:r>
            <a:endParaRPr lang="en-US" sz="1600" noProof="1"/>
          </a:p>
        </p:txBody>
      </p:sp>
      <p:sp>
        <p:nvSpPr>
          <p:cNvPr id="15" name="tbl-rule-r1"/>
          <p:cNvSpPr/>
          <p:nvPr/>
        </p:nvSpPr>
        <p:spPr>
          <a:xfrm>
            <a:off x="8166100" y="3340100"/>
            <a:ext cx="5867400" cy="10160"/>
          </a:xfrm>
          <a:prstGeom prst="rect">
            <a:avLst/>
          </a:prstGeom>
          <a:solidFill>
            <a:srgbClr val="CCCCCC"/>
          </a:solidFill>
          <a:ln>
            <a:noFill/>
          </a:ln>
        </p:spPr>
        <p:txBody>
          <a:bodyPr/>
          <a:lstStyle/>
          <a:p>
            <a:endParaRPr lang="zh-CN" altLang="en-US"/>
          </a:p>
        </p:txBody>
      </p:sp>
      <p:sp>
        <p:nvSpPr>
          <p:cNvPr id="16" name="tbl-r2-c1"/>
          <p:cNvSpPr txBox="1"/>
          <p:nvPr/>
        </p:nvSpPr>
        <p:spPr>
          <a:xfrm>
            <a:off x="8191500" y="3517900"/>
            <a:ext cx="4191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EV battery revenue mix 73.55%→69.38%</a:t>
            </a:r>
            <a:endParaRPr lang="en-US" sz="1600" noProof="1"/>
          </a:p>
        </p:txBody>
      </p:sp>
      <p:sp>
        <p:nvSpPr>
          <p:cNvPr id="17" name="tbl-r2-c2"/>
          <p:cNvSpPr txBox="1"/>
          <p:nvPr/>
        </p:nvSpPr>
        <p:spPr>
          <a:xfrm>
            <a:off x="12573000" y="3517900"/>
            <a:ext cx="14351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-0.93</a:t>
            </a:r>
            <a:endParaRPr lang="en-US" sz="1600" noProof="1"/>
          </a:p>
        </p:txBody>
      </p:sp>
      <p:sp>
        <p:nvSpPr>
          <p:cNvPr id="18" name="tbl-rule-r2"/>
          <p:cNvSpPr/>
          <p:nvPr/>
        </p:nvSpPr>
        <p:spPr>
          <a:xfrm>
            <a:off x="8166100" y="3898900"/>
            <a:ext cx="5867400" cy="10160"/>
          </a:xfrm>
          <a:prstGeom prst="rect">
            <a:avLst/>
          </a:prstGeom>
          <a:solidFill>
            <a:srgbClr val="CCCCCC"/>
          </a:solidFill>
          <a:ln>
            <a:noFill/>
          </a:ln>
        </p:spPr>
        <p:txBody>
          <a:bodyPr/>
          <a:lstStyle/>
          <a:p>
            <a:endParaRPr lang="zh-CN" altLang="en-US"/>
          </a:p>
        </p:txBody>
      </p:sp>
      <p:sp>
        <p:nvSpPr>
          <p:cNvPr id="19" name="tbl-r3-c1"/>
          <p:cNvSpPr txBox="1"/>
          <p:nvPr/>
        </p:nvSpPr>
        <p:spPr>
          <a:xfrm>
            <a:off x="8191500" y="4076700"/>
            <a:ext cx="4191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ESS revenue mix 15.88%→19.23%</a:t>
            </a:r>
            <a:endParaRPr lang="en-US" sz="1600" noProof="1"/>
          </a:p>
        </p:txBody>
      </p:sp>
      <p:sp>
        <p:nvSpPr>
          <p:cNvPr id="20" name="tbl-r3-c2"/>
          <p:cNvSpPr txBox="1"/>
          <p:nvPr/>
        </p:nvSpPr>
        <p:spPr>
          <a:xfrm>
            <a:off x="12573000" y="4076700"/>
            <a:ext cx="14351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+0.85</a:t>
            </a:r>
            <a:endParaRPr lang="en-US" sz="1600" noProof="1"/>
          </a:p>
        </p:txBody>
      </p:sp>
      <p:sp>
        <p:nvSpPr>
          <p:cNvPr id="21" name="tbl-rule-r3"/>
          <p:cNvSpPr/>
          <p:nvPr/>
        </p:nvSpPr>
        <p:spPr>
          <a:xfrm>
            <a:off x="8166100" y="4457700"/>
            <a:ext cx="5867400" cy="10160"/>
          </a:xfrm>
          <a:prstGeom prst="rect">
            <a:avLst/>
          </a:prstGeom>
          <a:solidFill>
            <a:srgbClr val="CCCCCC"/>
          </a:solidFill>
          <a:ln>
            <a:noFill/>
          </a:ln>
        </p:spPr>
        <p:txBody>
          <a:bodyPr/>
          <a:lstStyle/>
          <a:p>
            <a:endParaRPr lang="zh-CN" altLang="en-US"/>
          </a:p>
        </p:txBody>
      </p:sp>
      <p:sp>
        <p:nvSpPr>
          <p:cNvPr id="22" name="tbl-r4-c1"/>
          <p:cNvSpPr txBox="1"/>
          <p:nvPr/>
        </p:nvSpPr>
        <p:spPr>
          <a:xfrm>
            <a:off x="8191500" y="4635500"/>
            <a:ext cx="4191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ESS GPM 25.52%→23.96%</a:t>
            </a:r>
            <a:endParaRPr lang="en-US" sz="1600" noProof="1"/>
          </a:p>
        </p:txBody>
      </p:sp>
      <p:sp>
        <p:nvSpPr>
          <p:cNvPr id="23" name="tbl-r4-c2"/>
          <p:cNvSpPr txBox="1"/>
          <p:nvPr/>
        </p:nvSpPr>
        <p:spPr>
          <a:xfrm>
            <a:off x="12573000" y="4635500"/>
            <a:ext cx="14351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-0.30</a:t>
            </a:r>
            <a:endParaRPr lang="en-US" sz="1600" noProof="1"/>
          </a:p>
        </p:txBody>
      </p:sp>
      <p:sp>
        <p:nvSpPr>
          <p:cNvPr id="24" name="tbl-rule-r4"/>
          <p:cNvSpPr/>
          <p:nvPr/>
        </p:nvSpPr>
        <p:spPr>
          <a:xfrm>
            <a:off x="8166100" y="5016500"/>
            <a:ext cx="5867400" cy="10160"/>
          </a:xfrm>
          <a:prstGeom prst="rect">
            <a:avLst/>
          </a:prstGeom>
          <a:solidFill>
            <a:srgbClr val="CCCCCC"/>
          </a:solidFill>
          <a:ln>
            <a:noFill/>
          </a:ln>
        </p:spPr>
        <p:txBody>
          <a:bodyPr/>
          <a:lstStyle/>
          <a:p>
            <a:endParaRPr lang="zh-CN" altLang="en-US"/>
          </a:p>
        </p:txBody>
      </p:sp>
      <p:sp>
        <p:nvSpPr>
          <p:cNvPr id="25" name="tbl-r5-c1"/>
          <p:cNvSpPr txBox="1"/>
          <p:nvPr/>
        </p:nvSpPr>
        <p:spPr>
          <a:xfrm>
            <a:off x="8191500" y="5194300"/>
            <a:ext cx="4191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Materials recycling &amp; mining GPM up to 27.04%</a:t>
            </a:r>
            <a:endParaRPr lang="en-US" sz="1600" noProof="1"/>
          </a:p>
        </p:txBody>
      </p:sp>
      <p:sp>
        <p:nvSpPr>
          <p:cNvPr id="26" name="tbl-r5-c2"/>
          <p:cNvSpPr txBox="1"/>
          <p:nvPr/>
        </p:nvSpPr>
        <p:spPr>
          <a:xfrm>
            <a:off x="12573000" y="5194300"/>
            <a:ext cx="14351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+0.50</a:t>
            </a:r>
            <a:endParaRPr lang="en-US" sz="1600" noProof="1"/>
          </a:p>
        </p:txBody>
      </p:sp>
      <p:sp>
        <p:nvSpPr>
          <p:cNvPr id="27" name="tbl-rule-r5"/>
          <p:cNvSpPr/>
          <p:nvPr/>
        </p:nvSpPr>
        <p:spPr>
          <a:xfrm>
            <a:off x="8166100" y="5575300"/>
            <a:ext cx="5867400" cy="10160"/>
          </a:xfrm>
          <a:prstGeom prst="rect">
            <a:avLst/>
          </a:prstGeom>
          <a:solidFill>
            <a:srgbClr val="CCCCCC"/>
          </a:solidFill>
          <a:ln>
            <a:noFill/>
          </a:ln>
        </p:spPr>
        <p:txBody>
          <a:bodyPr/>
          <a:lstStyle/>
          <a:p>
            <a:endParaRPr lang="zh-CN" altLang="en-US"/>
          </a:p>
        </p:txBody>
      </p:sp>
      <p:sp>
        <p:nvSpPr>
          <p:cNvPr id="28" name="tbl-r6-c1"/>
          <p:cNvSpPr txBox="1"/>
          <p:nvPr/>
        </p:nvSpPr>
        <p:spPr>
          <a:xfrm>
            <a:off x="8191500" y="5753100"/>
            <a:ext cx="41910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Other businesses (licensing/services etc.)</a:t>
            </a:r>
            <a:endParaRPr lang="en-US" sz="1600" noProof="1"/>
          </a:p>
        </p:txBody>
      </p:sp>
      <p:sp>
        <p:nvSpPr>
          <p:cNvPr id="29" name="tbl-r6-c2"/>
          <p:cNvSpPr txBox="1"/>
          <p:nvPr/>
        </p:nvSpPr>
        <p:spPr>
          <a:xfrm>
            <a:off x="12573000" y="5753100"/>
            <a:ext cx="14351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+0.02</a:t>
            </a:r>
            <a:endParaRPr lang="en-US" sz="1600" noProof="1"/>
          </a:p>
        </p:txBody>
      </p:sp>
      <p:sp>
        <p:nvSpPr>
          <p:cNvPr id="30" name="tbl-rule-r6"/>
          <p:cNvSpPr/>
          <p:nvPr/>
        </p:nvSpPr>
        <p:spPr>
          <a:xfrm>
            <a:off x="8166100" y="6134100"/>
            <a:ext cx="5867400" cy="10160"/>
          </a:xfrm>
          <a:prstGeom prst="rect">
            <a:avLst/>
          </a:prstGeom>
          <a:solidFill>
            <a:srgbClr val="CCCCCC"/>
          </a:solidFill>
          <a:ln>
            <a:noFill/>
          </a:ln>
        </p:spPr>
        <p:txBody>
          <a:bodyPr/>
          <a:lstStyle/>
          <a:p>
            <a:endParaRPr lang="zh-CN" altLang="en-US"/>
          </a:p>
        </p:txBody>
      </p:sp>
      <p:sp>
        <p:nvSpPr>
          <p:cNvPr id="31" name="tbl-r7-c1"/>
          <p:cNvSpPr txBox="1"/>
          <p:nvPr/>
        </p:nvSpPr>
        <p:spPr>
          <a:xfrm>
            <a:off x="8191500" y="6311900"/>
            <a:ext cx="4191000" cy="20701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Total (23.93% vs 25.02%)</a:t>
            </a:r>
            <a:endParaRPr lang="en-US" sz="1600" noProof="1"/>
          </a:p>
        </p:txBody>
      </p:sp>
      <p:sp>
        <p:nvSpPr>
          <p:cNvPr id="32" name="tbl-r7-c2"/>
          <p:cNvSpPr txBox="1"/>
          <p:nvPr/>
        </p:nvSpPr>
        <p:spPr>
          <a:xfrm>
            <a:off x="12573000" y="6311900"/>
            <a:ext cx="14351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-1.09</a:t>
            </a:r>
            <a:endParaRPr lang="en-US" sz="1600" noProof="1"/>
          </a:p>
        </p:txBody>
      </p:sp>
      <p:sp>
        <p:nvSpPr>
          <p:cNvPr id="33" name="tbl-rule-r7"/>
          <p:cNvSpPr/>
          <p:nvPr/>
        </p:nvSpPr>
        <p:spPr>
          <a:xfrm>
            <a:off x="8166100" y="6692900"/>
            <a:ext cx="5867400" cy="10160"/>
          </a:xfrm>
          <a:prstGeom prst="rect">
            <a:avLst/>
          </a:prstGeom>
          <a:solidFill>
            <a:srgbClr val="000000"/>
          </a:solidFill>
          <a:ln>
            <a:noFill/>
          </a:ln>
        </p:spPr>
        <p:txBody>
          <a:bodyPr/>
          <a:lstStyle/>
          <a:p>
            <a:endParaRPr lang="zh-CN" altLang="en-US"/>
          </a:p>
        </p:txBody>
      </p:sp>
      <p:sp>
        <p:nvSpPr>
          <p:cNvPr id="34" name="tbl-note"/>
          <p:cNvSpPr txBox="1"/>
          <p:nvPr/>
        </p:nvSpPr>
        <p:spPr>
          <a:xfrm>
            <a:off x="8191500" y="6858000"/>
            <a:ext cx="5842000" cy="2070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Sum of components = disclosed -1.09pct; bridge closes (residual from rounding)</a:t>
            </a:r>
            <a:endParaRPr lang="en-US" sz="1400" noProof="1"/>
          </a:p>
        </p:txBody>
      </p:sp>
      <p:sp>
        <p:nvSpPr>
          <p:cNvPr id="35" name="panel"/>
          <p:cNvSpPr/>
          <p:nvPr/>
        </p:nvSpPr>
        <p:spPr>
          <a:xfrm>
            <a:off x="14287500" y="1885950"/>
            <a:ext cx="3200400" cy="7012940"/>
          </a:xfrm>
          <a:prstGeom prst="rect">
            <a:avLst/>
          </a:prstGeom>
          <a:solidFill>
            <a:srgbClr val="F2F2F2"/>
          </a:solidFill>
          <a:ln>
            <a:noFill/>
          </a:ln>
        </p:spPr>
        <p:txBody>
          <a:bodyPr/>
          <a:lstStyle/>
          <a:p>
            <a:endParaRPr lang="zh-CN" altLang="en-US"/>
          </a:p>
        </p:txBody>
      </p:sp>
      <p:sp>
        <p:nvSpPr>
          <p:cNvPr id="36" name="panel-kicker"/>
          <p:cNvSpPr txBox="1"/>
          <p:nvPr/>
        </p:nvSpPr>
        <p:spPr>
          <a:xfrm>
            <a:off x="14522450" y="2044700"/>
            <a:ext cx="27813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KEY TAKEAWAYS</a:t>
            </a:r>
            <a:endParaRPr lang="en-US" sz="1400" noProof="1"/>
          </a:p>
        </p:txBody>
      </p:sp>
      <p:sp>
        <p:nvSpPr>
          <p:cNvPr id="37" name="panel-rule-top"/>
          <p:cNvSpPr/>
          <p:nvPr/>
        </p:nvSpPr>
        <p:spPr>
          <a:xfrm>
            <a:off x="14497050" y="2353310"/>
            <a:ext cx="2781300" cy="10160"/>
          </a:xfrm>
          <a:prstGeom prst="rect">
            <a:avLst/>
          </a:prstGeom>
          <a:solidFill>
            <a:srgbClr val="000000"/>
          </a:solidFill>
          <a:ln>
            <a:noFill/>
          </a:ln>
        </p:spPr>
        <p:txBody>
          <a:bodyPr/>
          <a:lstStyle/>
          <a:p>
            <a:endParaRPr lang="zh-CN" altLang="en-US"/>
          </a:p>
        </p:txBody>
      </p:sp>
      <p:sp>
        <p:nvSpPr>
          <p:cNvPr id="38" name="panel-item-1"/>
          <p:cNvSpPr txBox="1"/>
          <p:nvPr/>
        </p:nvSpPr>
        <p:spPr>
          <a:xfrm>
            <a:off x="14497050" y="28448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51C2C"/>
                </a:solidFill>
                <a:latin typeface="Arial"/>
                <a:ea typeface="楷体"/>
              </a:rPr>
              <a:t>• </a:t>
            </a:r>
            <a:r>
              <a:rPr lang="en-US" sz="1600" b="1" noProof="1">
                <a:solidFill>
                  <a:srgbClr val="051C2C"/>
                </a:solidFill>
                <a:latin typeface="Arial"/>
                <a:ea typeface="楷体"/>
              </a:rPr>
              <a:t>~90% from segment GPM</a:t>
            </a:r>
            <a:endParaRPr lang="en-US" sz="1600" noProof="1"/>
          </a:p>
          <a:p>
            <a:pPr marL="203200" algn="l">
              <a:lnSpc>
                <a:spcPts val="2033"/>
              </a:lnSpc>
              <a:spcBef>
                <a:spcPts val="600"/>
              </a:spcBef>
            </a:pPr>
            <a:r>
              <a:rPr lang="en-US" sz="1400" noProof="1">
                <a:solidFill>
                  <a:srgbClr val="333333"/>
                </a:solidFill>
                <a:latin typeface="Arial"/>
                <a:ea typeface="楷体"/>
              </a:rPr>
              <a:t>Of the -1.09pct YoY bridge, segment-level GPM items total -1.01pct (92.7%); mix ≈ -0.08pct; decline driven by GPM erosion in EV battery and ESS</a:t>
            </a:r>
            <a:endParaRPr lang="en-US" sz="1600" noProof="1"/>
          </a:p>
        </p:txBody>
      </p:sp>
      <p:sp>
        <p:nvSpPr>
          <p:cNvPr id="39" name="panel-sep-1"/>
          <p:cNvSpPr/>
          <p:nvPr/>
        </p:nvSpPr>
        <p:spPr>
          <a:xfrm>
            <a:off x="14497050" y="4629150"/>
            <a:ext cx="2781300" cy="10160"/>
          </a:xfrm>
          <a:prstGeom prst="rect">
            <a:avLst/>
          </a:prstGeom>
          <a:solidFill>
            <a:srgbClr val="CCCCCC"/>
          </a:solidFill>
          <a:ln>
            <a:noFill/>
          </a:ln>
        </p:spPr>
        <p:txBody>
          <a:bodyPr/>
          <a:lstStyle/>
          <a:p>
            <a:endParaRPr lang="zh-CN" altLang="en-US"/>
          </a:p>
        </p:txBody>
      </p:sp>
      <p:sp>
        <p:nvSpPr>
          <p:cNvPr id="40" name="panel-item-2"/>
          <p:cNvSpPr txBox="1"/>
          <p:nvPr/>
        </p:nvSpPr>
        <p:spPr>
          <a:xfrm>
            <a:off x="14497050" y="47625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06BA6"/>
                </a:solidFill>
                <a:latin typeface="Arial"/>
                <a:ea typeface="楷体"/>
              </a:rPr>
              <a:t>• </a:t>
            </a:r>
            <a:r>
              <a:rPr lang="en-US" sz="1600" b="1" noProof="1">
                <a:solidFill>
                  <a:srgbClr val="051C2C"/>
                </a:solidFill>
                <a:latin typeface="Arial"/>
                <a:ea typeface="楷体"/>
              </a:rPr>
              <a:t>Cost time-lag is narrowing</a:t>
            </a:r>
            <a:endParaRPr lang="en-US" sz="1600" noProof="1"/>
          </a:p>
          <a:p>
            <a:pPr marL="203200" algn="l">
              <a:lnSpc>
                <a:spcPts val="2033"/>
              </a:lnSpc>
              <a:spcBef>
                <a:spcPts val="600"/>
              </a:spcBef>
            </a:pPr>
            <a:r>
              <a:rPr lang="en-US" sz="1400" noProof="1">
                <a:solidFill>
                  <a:srgbClr val="333333"/>
                </a:solidFill>
                <a:latin typeface="Arial"/>
                <a:ea typeface="楷体"/>
              </a:rPr>
              <a:t>Costs tied to lithium carbonate's May RMB192k/t peak reset under linkage in 1–2 quarters; futures RMB95.5k/t on 10/21 (-4%) — cost side turns tailwind</a:t>
            </a:r>
            <a:endParaRPr lang="en-US" sz="1600" noProof="1"/>
          </a:p>
        </p:txBody>
      </p:sp>
      <p:sp>
        <p:nvSpPr>
          <p:cNvPr id="41" name="panel-sep-2"/>
          <p:cNvSpPr/>
          <p:nvPr/>
        </p:nvSpPr>
        <p:spPr>
          <a:xfrm>
            <a:off x="14497050" y="6540500"/>
            <a:ext cx="2781300" cy="10160"/>
          </a:xfrm>
          <a:prstGeom prst="rect">
            <a:avLst/>
          </a:prstGeom>
          <a:solidFill>
            <a:srgbClr val="CCCCCC"/>
          </a:solidFill>
          <a:ln>
            <a:noFill/>
          </a:ln>
        </p:spPr>
        <p:txBody>
          <a:bodyPr/>
          <a:lstStyle/>
          <a:p>
            <a:endParaRPr lang="zh-CN" altLang="en-US"/>
          </a:p>
        </p:txBody>
      </p:sp>
      <p:sp>
        <p:nvSpPr>
          <p:cNvPr id="42" name="panel-item-3"/>
          <p:cNvSpPr txBox="1"/>
          <p:nvPr/>
        </p:nvSpPr>
        <p:spPr>
          <a:xfrm>
            <a:off x="14497050" y="66675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666666"/>
                </a:solidFill>
                <a:latin typeface="Arial"/>
                <a:ea typeface="楷体"/>
              </a:rPr>
              <a:t>• </a:t>
            </a:r>
            <a:r>
              <a:rPr lang="en-US" sz="1600" b="1" noProof="1">
                <a:solidFill>
                  <a:srgbClr val="051C2C"/>
                </a:solidFill>
                <a:latin typeface="Arial"/>
                <a:ea typeface="楷体"/>
              </a:rPr>
              <a:t>Verdict in: line not held</a:t>
            </a:r>
            <a:endParaRPr lang="en-US" sz="1600" noProof="1"/>
          </a:p>
          <a:p>
            <a:pPr marL="203200" algn="l">
              <a:lnSpc>
                <a:spcPts val="2033"/>
              </a:lnSpc>
              <a:spcBef>
                <a:spcPts val="600"/>
              </a:spcBef>
            </a:pPr>
            <a:r>
              <a:rPr lang="en-US" sz="1400" noProof="1">
                <a:solidFill>
                  <a:srgbClr val="333333"/>
                </a:solidFill>
                <a:latin typeface="Arial"/>
                <a:ea typeface="楷体"/>
              </a:rPr>
              <a:t>3Q26 unit net profit of RMB0.082/Wh broke the line; UBS attributes it to: product mix volatility + low value-add projects + consumption tax + rebate cut 9%→6% + inventory impairment</a:t>
            </a:r>
            <a:r>
              <a:rPr lang="en-US" sz="1400" baseline="30000" noProof="1">
                <a:solidFill>
                  <a:srgbClr val="333333"/>
                </a:solidFill>
                <a:latin typeface="Arial"/>
                <a:ea typeface="楷体"/>
              </a:rPr>
              <a:t>3</a:t>
            </a:r>
            <a:endParaRPr lang="en-US" sz="1600" noProof="1"/>
          </a:p>
        </p:txBody>
      </p:sp>
      <p:sp>
        <p:nvSpPr>
          <p:cNvPr id="43" name="bl-dot-1"/>
          <p:cNvSpPr/>
          <p:nvPr/>
        </p:nvSpPr>
        <p:spPr>
          <a:xfrm>
            <a:off x="800100" y="8030210"/>
            <a:ext cx="95250" cy="95250"/>
          </a:xfrm>
          <a:prstGeom prst="ellipse">
            <a:avLst/>
          </a:prstGeom>
          <a:solidFill>
            <a:srgbClr val="051C2C"/>
          </a:solidFill>
          <a:ln>
            <a:noFill/>
          </a:ln>
        </p:spPr>
        <p:txBody>
          <a:bodyPr/>
          <a:lstStyle/>
          <a:p>
            <a:endParaRPr lang="zh-CN" altLang="en-US"/>
          </a:p>
        </p:txBody>
      </p:sp>
      <p:sp>
        <p:nvSpPr>
          <p:cNvPr id="44" name="bl-txt-1"/>
          <p:cNvSpPr txBox="1"/>
          <p:nvPr/>
        </p:nvSpPr>
        <p:spPr>
          <a:xfrm>
            <a:off x="977900" y="7975600"/>
            <a:ext cx="6172200" cy="2070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Lithium carbonate RMB119.5k→192k→122k/t (10/9); +RMB10k ≈ +0.006/Wh</a:t>
            </a:r>
            <a:endParaRPr lang="en-US" sz="1400" noProof="1"/>
          </a:p>
        </p:txBody>
      </p:sp>
      <p:sp>
        <p:nvSpPr>
          <p:cNvPr id="45" name="bl-dot-2"/>
          <p:cNvSpPr/>
          <p:nvPr/>
        </p:nvSpPr>
        <p:spPr>
          <a:xfrm>
            <a:off x="7404100" y="8030210"/>
            <a:ext cx="95250" cy="95250"/>
          </a:xfrm>
          <a:prstGeom prst="ellipse">
            <a:avLst/>
          </a:prstGeom>
          <a:solidFill>
            <a:srgbClr val="051C2C"/>
          </a:solidFill>
          <a:ln>
            <a:noFill/>
          </a:ln>
        </p:spPr>
        <p:txBody>
          <a:bodyPr/>
          <a:lstStyle/>
          <a:p>
            <a:endParaRPr lang="zh-CN" altLang="en-US"/>
          </a:p>
        </p:txBody>
      </p:sp>
      <p:sp>
        <p:nvSpPr>
          <p:cNvPr id="46" name="bl-txt-2"/>
          <p:cNvSpPr txBox="1"/>
          <p:nvPr/>
        </p:nvSpPr>
        <p:spPr>
          <a:xfrm>
            <a:off x="7581900" y="7975600"/>
            <a:ext cx="6172200" cy="2070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2Q26 EV battery avg price RMB0.68/Wh, +4% QoQ; no tax pass-through yet</a:t>
            </a:r>
            <a:endParaRPr lang="en-US" sz="1400" noProof="1"/>
          </a:p>
        </p:txBody>
      </p:sp>
      <p:sp>
        <p:nvSpPr>
          <p:cNvPr id="47" name="bl-dot-3"/>
          <p:cNvSpPr/>
          <p:nvPr/>
        </p:nvSpPr>
        <p:spPr>
          <a:xfrm>
            <a:off x="800100" y="8360410"/>
            <a:ext cx="95250" cy="95250"/>
          </a:xfrm>
          <a:prstGeom prst="ellipse">
            <a:avLst/>
          </a:prstGeom>
          <a:solidFill>
            <a:srgbClr val="006BA6"/>
          </a:solidFill>
          <a:ln>
            <a:noFill/>
          </a:ln>
        </p:spPr>
        <p:txBody>
          <a:bodyPr/>
          <a:lstStyle/>
          <a:p>
            <a:endParaRPr lang="zh-CN" altLang="en-US"/>
          </a:p>
        </p:txBody>
      </p:sp>
      <p:sp>
        <p:nvSpPr>
          <p:cNvPr id="48" name="bl-txt-3"/>
          <p:cNvSpPr txBox="1"/>
          <p:nvPr/>
        </p:nvSpPr>
        <p:spPr>
          <a:xfrm>
            <a:off x="977900" y="8305800"/>
            <a:ext cx="6172200" cy="2070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2% consumption tax into taxes and surcharges from 9/1, not into GPM (JPM)</a:t>
            </a:r>
            <a:endParaRPr lang="en-US" sz="1400" noProof="1"/>
          </a:p>
        </p:txBody>
      </p:sp>
      <p:sp>
        <p:nvSpPr>
          <p:cNvPr id="49" name="bl-dot-4"/>
          <p:cNvSpPr/>
          <p:nvPr/>
        </p:nvSpPr>
        <p:spPr>
          <a:xfrm>
            <a:off x="7404100" y="8360410"/>
            <a:ext cx="95250" cy="95250"/>
          </a:xfrm>
          <a:prstGeom prst="ellipse">
            <a:avLst/>
          </a:prstGeom>
          <a:solidFill>
            <a:srgbClr val="051C2C"/>
          </a:solidFill>
          <a:ln>
            <a:noFill/>
          </a:ln>
        </p:spPr>
        <p:txBody>
          <a:bodyPr/>
          <a:lstStyle/>
          <a:p>
            <a:endParaRPr lang="zh-CN" altLang="en-US"/>
          </a:p>
        </p:txBody>
      </p:sp>
      <p:sp>
        <p:nvSpPr>
          <p:cNvPr id="50" name="bl-txt-4"/>
          <p:cNvSpPr txBox="1"/>
          <p:nvPr/>
        </p:nvSpPr>
        <p:spPr>
          <a:xfrm>
            <a:off x="7581900" y="8305800"/>
            <a:ext cx="6172200" cy="2070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2Q26 opex ratio 6.46%, -0.80pct QoQ, partly hedging GPM decline (Huatai)</a:t>
            </a:r>
            <a:endParaRPr lang="en-US" sz="1400" noProof="1"/>
          </a:p>
        </p:txBody>
      </p:sp>
      <p:sp>
        <p:nvSpPr>
          <p:cNvPr id="51" name="bl-dot-5"/>
          <p:cNvSpPr/>
          <p:nvPr/>
        </p:nvSpPr>
        <p:spPr>
          <a:xfrm>
            <a:off x="800100" y="8690610"/>
            <a:ext cx="95250" cy="95250"/>
          </a:xfrm>
          <a:prstGeom prst="ellipse">
            <a:avLst/>
          </a:prstGeom>
          <a:solidFill>
            <a:srgbClr val="006BA6"/>
          </a:solidFill>
          <a:ln>
            <a:noFill/>
          </a:ln>
        </p:spPr>
        <p:txBody>
          <a:bodyPr/>
          <a:lstStyle/>
          <a:p>
            <a:endParaRPr lang="zh-CN" altLang="en-US"/>
          </a:p>
        </p:txBody>
      </p:sp>
      <p:sp>
        <p:nvSpPr>
          <p:cNvPr id="52" name="bl-txt-5"/>
          <p:cNvSpPr txBox="1"/>
          <p:nvPr/>
        </p:nvSpPr>
        <p:spPr>
          <a:xfrm>
            <a:off x="977900" y="8636000"/>
            <a:ext cx="6172200" cy="2070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Unit net profit ~0.10 → 0.097 → 0.082 (1Q→3Q26, RMB/Wh), below 0.090</a:t>
            </a:r>
            <a:endParaRPr lang="en-US" sz="1400" noProof="1"/>
          </a:p>
        </p:txBody>
      </p:sp>
      <p:sp>
        <p:nvSpPr>
          <p:cNvPr id="53" name="bl-dot-6"/>
          <p:cNvSpPr/>
          <p:nvPr/>
        </p:nvSpPr>
        <p:spPr>
          <a:xfrm>
            <a:off x="7404100" y="8690610"/>
            <a:ext cx="95250" cy="95250"/>
          </a:xfrm>
          <a:prstGeom prst="ellipse">
            <a:avLst/>
          </a:prstGeom>
          <a:solidFill>
            <a:srgbClr val="666666"/>
          </a:solidFill>
          <a:ln>
            <a:noFill/>
          </a:ln>
        </p:spPr>
        <p:txBody>
          <a:bodyPr/>
          <a:lstStyle/>
          <a:p>
            <a:endParaRPr lang="zh-CN" altLang="en-US"/>
          </a:p>
        </p:txBody>
      </p:sp>
      <p:sp>
        <p:nvSpPr>
          <p:cNvPr id="54" name="bl-txt-6"/>
          <p:cNvSpPr txBox="1"/>
          <p:nvPr/>
        </p:nvSpPr>
        <p:spPr>
          <a:xfrm>
            <a:off x="7581900" y="8636000"/>
            <a:ext cx="6172200" cy="2070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Peers' unit net profit RMB0.003–0.025/Wh; CATL &gt;2.8x (Soochow caliber)</a:t>
            </a:r>
            <a:endParaRPr lang="en-US" sz="1400" noProof="1"/>
          </a:p>
        </p:txBody>
      </p:sp>
      <p:sp>
        <p:nvSpPr>
          <p:cNvPr id="55"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Quarterly GPM = 1 − COGS/revenue (East Money F10 quarterly income statement, calculated), through 2026Q2; cumulative 2026H1 23.93% vs 2025H1 25.02%. 2. YoY bridge is this report's decomposition of East Money semi-annual segment data. 3. Unit net profit = NP attributable to shareholders ÷ sales volume (UBS/JPM/Macquarie/Soochow, estimates); the RMB0.09/Wh scenario dividing line is Macquarie's 2026-09-11 criterion. 4. Chart series updated through 3Q26; the 3Q26 value of 20.69% is in the main text (company 3Q report).</a:t>
            </a:r>
            <a:endParaRPr lang="en-US" sz="1400" noProof="1"/>
          </a:p>
        </p:txBody>
      </p:sp>
      <p:sp>
        <p:nvSpPr>
          <p:cNvPr id="56"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57"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company 2026 interim report, East Money F10, Macquarie/JPM/Huatai/Soochow, as of 2026-10-21</a:t>
            </a:r>
            <a:endParaRPr lang="en-US" sz="1400" noProof="1"/>
          </a:p>
        </p:txBody>
      </p:sp>
      <p:sp>
        <p:nvSpPr>
          <p:cNvPr id="58"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59"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43</a:t>
            </a:r>
            <a:endParaRPr lang="en-US" sz="1400" noProof="1"/>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06 Financials &amp; Valuation › Capital Structure &amp; Cash Flow</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Cash reserves of RMB432.6bn with RMB4.6bn buyback underway; but Q3 single-quarter operating cash flow of only RMB1.4bn — first earnings-quality warning</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Cash reserves RMB432.6bn; net cash at 9/30 ≈ RMB184.0–246.7bn (vs RMB223.0–291.2bn at 6/30); Q3 operating cash flow RMB1.409bn</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wf-title"/>
          <p:cNvSpPr txBox="1"/>
          <p:nvPr/>
        </p:nvSpPr>
        <p:spPr>
          <a:xfrm>
            <a:off x="825500" y="1949450"/>
            <a:ext cx="6604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Net cash: narrow ≈ RMB184.0bn → broad ≈ RMB246.7bn</a:t>
            </a:r>
            <a:r>
              <a:rPr lang="en-US" sz="1800" b="1" baseline="30000" noProof="1">
                <a:solidFill>
                  <a:srgbClr val="051C2C"/>
                </a:solidFill>
                <a:latin typeface="Arial"/>
                <a:ea typeface="楷体"/>
              </a:rPr>
              <a:t>1</a:t>
            </a:r>
            <a:endParaRPr lang="en-US" sz="1800" noProof="1"/>
          </a:p>
        </p:txBody>
      </p:sp>
      <p:sp>
        <p:nvSpPr>
          <p:cNvPr id="7" name="unit-label-wf"/>
          <p:cNvSpPr txBox="1"/>
          <p:nvPr/>
        </p:nvSpPr>
        <p:spPr>
          <a:xfrm>
            <a:off x="825500" y="2284730"/>
            <a:ext cx="1016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RMB bn</a:t>
            </a:r>
            <a:endParaRPr lang="en-US" sz="1400" noProof="1"/>
          </a:p>
        </p:txBody>
      </p:sp>
      <p:graphicFrame>
        <p:nvGraphicFramePr>
          <p:cNvPr id="8" name="chart-wf"/>
          <p:cNvGraphicFramePr/>
          <p:nvPr/>
        </p:nvGraphicFramePr>
        <p:xfrm>
          <a:off x="800100" y="2540000"/>
          <a:ext cx="6604000" cy="3810000"/>
        </p:xfrm>
        <a:graphic>
          <a:graphicData uri="http://schemas.openxmlformats.org/drawingml/2006/chart">
            <c:chart xmlns:c="http://schemas.openxmlformats.org/drawingml/2006/chart" xmlns:r="http://schemas.openxmlformats.org/officeDocument/2006/relationships" r:id="rId3"/>
          </a:graphicData>
        </a:graphic>
      </p:graphicFrame>
      <p:sp>
        <p:nvSpPr>
          <p:cNvPr id="9" name="wf-swatch-1"/>
          <p:cNvSpPr/>
          <p:nvPr/>
        </p:nvSpPr>
        <p:spPr>
          <a:xfrm>
            <a:off x="1841500" y="6512560"/>
            <a:ext cx="133350" cy="133350"/>
          </a:xfrm>
          <a:prstGeom prst="rect">
            <a:avLst/>
          </a:prstGeom>
          <a:solidFill>
            <a:srgbClr val="051C2C"/>
          </a:solidFill>
          <a:ln>
            <a:noFill/>
          </a:ln>
        </p:spPr>
        <p:txBody>
          <a:bodyPr/>
          <a:lstStyle/>
          <a:p>
            <a:endParaRPr lang="zh-CN" altLang="en-US"/>
          </a:p>
        </p:txBody>
      </p:sp>
      <p:sp>
        <p:nvSpPr>
          <p:cNvPr id="10" name="wf-legend-1"/>
          <p:cNvSpPr txBox="1"/>
          <p:nvPr/>
        </p:nvSpPr>
        <p:spPr>
          <a:xfrm>
            <a:off x="2057400" y="6447790"/>
            <a:ext cx="1651000" cy="18796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Reported anchor</a:t>
            </a:r>
            <a:endParaRPr lang="en-US" sz="1400" noProof="1"/>
          </a:p>
        </p:txBody>
      </p:sp>
      <p:sp>
        <p:nvSpPr>
          <p:cNvPr id="11" name="wf-swatch-2"/>
          <p:cNvSpPr/>
          <p:nvPr/>
        </p:nvSpPr>
        <p:spPr>
          <a:xfrm>
            <a:off x="3784600" y="6512560"/>
            <a:ext cx="133350" cy="133350"/>
          </a:xfrm>
          <a:prstGeom prst="rect">
            <a:avLst/>
          </a:prstGeom>
          <a:solidFill>
            <a:srgbClr val="00A9F4"/>
          </a:solidFill>
          <a:ln>
            <a:noFill/>
          </a:ln>
        </p:spPr>
        <p:txBody>
          <a:bodyPr/>
          <a:lstStyle/>
          <a:p>
            <a:endParaRPr lang="zh-CN" altLang="en-US"/>
          </a:p>
        </p:txBody>
      </p:sp>
      <p:sp>
        <p:nvSpPr>
          <p:cNvPr id="12" name="wf-legend-2"/>
          <p:cNvSpPr txBox="1"/>
          <p:nvPr/>
        </p:nvSpPr>
        <p:spPr>
          <a:xfrm>
            <a:off x="4000500" y="6447790"/>
            <a:ext cx="2286000" cy="187960"/>
          </a:xfrm>
          <a:prstGeom prst="rect">
            <a:avLst/>
          </a:prstGeom>
          <a:noFill/>
          <a:ln>
            <a:noFill/>
          </a:ln>
        </p:spPr>
        <p:txBody>
          <a:bodyPr wrap="none" lIns="0" tIns="0" rIns="0" bIns="0" rtlCol="0" anchor="ctr"/>
          <a:lstStyle/>
          <a:p>
            <a:pPr algn="l">
              <a:lnSpc>
                <a:spcPts val="2168"/>
              </a:lnSpc>
            </a:pPr>
            <a:r>
              <a:rPr lang="en-US" sz="1400" noProof="1">
                <a:solidFill>
                  <a:srgbClr val="666666"/>
                </a:solidFill>
                <a:latin typeface="Arial"/>
                <a:ea typeface="楷体"/>
              </a:rPr>
              <a:t>Adjustments (this report's calculation)</a:t>
            </a:r>
            <a:endParaRPr lang="en-US" sz="1400" noProof="1"/>
          </a:p>
        </p:txBody>
      </p:sp>
      <p:sp>
        <p:nvSpPr>
          <p:cNvPr id="13" name="cfo-title"/>
          <p:cNvSpPr txBox="1"/>
          <p:nvPr/>
        </p:nvSpPr>
        <p:spPr>
          <a:xfrm>
            <a:off x="7937500" y="1949450"/>
            <a:ext cx="6096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Operating cash flow: 9M26 61.6 (-23.6%); Q3 only 1.4</a:t>
            </a:r>
            <a:r>
              <a:rPr lang="en-US" sz="1800" b="1" baseline="30000" noProof="1">
                <a:solidFill>
                  <a:srgbClr val="051C2C"/>
                </a:solidFill>
                <a:latin typeface="Arial"/>
                <a:ea typeface="楷体"/>
              </a:rPr>
              <a:t>2</a:t>
            </a:r>
            <a:endParaRPr lang="en-US" sz="1800" noProof="1"/>
          </a:p>
        </p:txBody>
      </p:sp>
      <p:sp>
        <p:nvSpPr>
          <p:cNvPr id="14" name="unit-label-cfo"/>
          <p:cNvSpPr txBox="1"/>
          <p:nvPr/>
        </p:nvSpPr>
        <p:spPr>
          <a:xfrm>
            <a:off x="7937500" y="2284730"/>
            <a:ext cx="1016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RMB bn</a:t>
            </a:r>
            <a:endParaRPr lang="en-US" sz="1400" noProof="1"/>
          </a:p>
        </p:txBody>
      </p:sp>
      <p:graphicFrame>
        <p:nvGraphicFramePr>
          <p:cNvPr id="15" name="chart-cfo"/>
          <p:cNvGraphicFramePr/>
          <p:nvPr/>
        </p:nvGraphicFramePr>
        <p:xfrm>
          <a:off x="7912100" y="2540000"/>
          <a:ext cx="6121400" cy="3810000"/>
        </p:xfrm>
        <a:graphic>
          <a:graphicData uri="http://schemas.openxmlformats.org/drawingml/2006/chart">
            <c:chart xmlns:c="http://schemas.openxmlformats.org/drawingml/2006/chart" xmlns:r="http://schemas.openxmlformats.org/officeDocument/2006/relationships" r:id="rId4"/>
          </a:graphicData>
        </a:graphic>
      </p:graphicFrame>
      <p:sp>
        <p:nvSpPr>
          <p:cNvPr id="17" name="panel"/>
          <p:cNvSpPr/>
          <p:nvPr/>
        </p:nvSpPr>
        <p:spPr>
          <a:xfrm>
            <a:off x="14287500" y="1885950"/>
            <a:ext cx="3200400" cy="6945630"/>
          </a:xfrm>
          <a:prstGeom prst="rect">
            <a:avLst/>
          </a:prstGeom>
          <a:solidFill>
            <a:srgbClr val="F2F2F2"/>
          </a:solidFill>
          <a:ln>
            <a:noFill/>
          </a:ln>
        </p:spPr>
        <p:txBody>
          <a:bodyPr/>
          <a:lstStyle/>
          <a:p>
            <a:endParaRPr lang="zh-CN" altLang="en-US"/>
          </a:p>
        </p:txBody>
      </p:sp>
      <p:sp>
        <p:nvSpPr>
          <p:cNvPr id="18" name="panel-kicker"/>
          <p:cNvSpPr txBox="1"/>
          <p:nvPr/>
        </p:nvSpPr>
        <p:spPr>
          <a:xfrm>
            <a:off x="14522450" y="2044700"/>
            <a:ext cx="27813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KEY TAKEAWAYS</a:t>
            </a:r>
            <a:endParaRPr lang="en-US" sz="1400" noProof="1"/>
          </a:p>
        </p:txBody>
      </p:sp>
      <p:sp>
        <p:nvSpPr>
          <p:cNvPr id="19" name="panel-rule-top"/>
          <p:cNvSpPr/>
          <p:nvPr/>
        </p:nvSpPr>
        <p:spPr>
          <a:xfrm>
            <a:off x="14497050" y="2353310"/>
            <a:ext cx="2781300" cy="10160"/>
          </a:xfrm>
          <a:prstGeom prst="rect">
            <a:avLst/>
          </a:prstGeom>
          <a:solidFill>
            <a:srgbClr val="000000"/>
          </a:solidFill>
          <a:ln>
            <a:noFill/>
          </a:ln>
        </p:spPr>
        <p:txBody>
          <a:bodyPr/>
          <a:lstStyle/>
          <a:p>
            <a:endParaRPr lang="zh-CN" altLang="en-US"/>
          </a:p>
        </p:txBody>
      </p:sp>
      <p:sp>
        <p:nvSpPr>
          <p:cNvPr id="20" name="panel-item-1"/>
          <p:cNvSpPr txBox="1"/>
          <p:nvPr/>
        </p:nvSpPr>
        <p:spPr>
          <a:xfrm>
            <a:off x="14497050" y="2691765"/>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51C2C"/>
                </a:solidFill>
                <a:latin typeface="Arial"/>
                <a:ea typeface="楷体"/>
              </a:rPr>
              <a:t>• </a:t>
            </a:r>
            <a:r>
              <a:rPr lang="en-US" sz="1600" b="1" noProof="1">
                <a:solidFill>
                  <a:srgbClr val="051C2C"/>
                </a:solidFill>
                <a:latin typeface="Arial"/>
                <a:ea typeface="楷体"/>
              </a:rPr>
              <a:t>Ample net cash, negative finance costs</a:t>
            </a:r>
            <a:endParaRPr lang="en-US" sz="1600" noProof="1"/>
          </a:p>
          <a:p>
            <a:pPr marL="203200" algn="l">
              <a:lnSpc>
                <a:spcPts val="2033"/>
              </a:lnSpc>
              <a:spcBef>
                <a:spcPts val="600"/>
              </a:spcBef>
            </a:pPr>
            <a:r>
              <a:rPr lang="en-US" sz="1400" noProof="1">
                <a:solidFill>
                  <a:srgbClr val="333333"/>
                </a:solidFill>
                <a:latin typeface="Arial"/>
                <a:ea typeface="楷体"/>
              </a:rPr>
              <a:t>Cash RMB369.81bn − debt RMB185.86bn (incl. RMB16.87bn due &lt;1y) = ≈RMB184.0bn (9/30); 9M interest cover ~2.9x (3Q ~2.2x)</a:t>
            </a:r>
            <a:endParaRPr lang="en-US" sz="1600" noProof="1"/>
          </a:p>
        </p:txBody>
      </p:sp>
      <p:sp>
        <p:nvSpPr>
          <p:cNvPr id="21" name="panel-sep-1"/>
          <p:cNvSpPr/>
          <p:nvPr/>
        </p:nvSpPr>
        <p:spPr>
          <a:xfrm>
            <a:off x="14497050" y="4629150"/>
            <a:ext cx="2781300" cy="10160"/>
          </a:xfrm>
          <a:prstGeom prst="rect">
            <a:avLst/>
          </a:prstGeom>
          <a:solidFill>
            <a:srgbClr val="CCCCCC"/>
          </a:solidFill>
          <a:ln>
            <a:noFill/>
          </a:ln>
        </p:spPr>
        <p:txBody>
          <a:bodyPr/>
          <a:lstStyle/>
          <a:p>
            <a:endParaRPr lang="zh-CN" altLang="en-US"/>
          </a:p>
        </p:txBody>
      </p:sp>
      <p:sp>
        <p:nvSpPr>
          <p:cNvPr id="22" name="panel-item-2"/>
          <p:cNvSpPr txBox="1"/>
          <p:nvPr/>
        </p:nvSpPr>
        <p:spPr>
          <a:xfrm>
            <a:off x="14497050" y="4762500"/>
            <a:ext cx="2781300" cy="1651000"/>
          </a:xfrm>
          <a:prstGeom prst="rect">
            <a:avLst/>
          </a:prstGeom>
          <a:noFill/>
          <a:ln>
            <a:noFill/>
          </a:ln>
        </p:spPr>
        <p:txBody>
          <a:bodyPr wrap="square" lIns="0" tIns="0" rIns="0" bIns="0" rtlCol="0" anchor="t"/>
          <a:lstStyle/>
          <a:p>
            <a:pPr algn="l">
              <a:lnSpc>
                <a:spcPts val="2033"/>
              </a:lnSpc>
            </a:pPr>
            <a:r>
              <a:rPr lang="en-US" sz="1600" b="1" noProof="1">
                <a:latin typeface="Arial"/>
                <a:ea typeface="楷体"/>
              </a:rPr>
              <a:t>• Occupied payables are pricing power in cash</a:t>
            </a:r>
            <a:endParaRPr lang="en-US" sz="1600" b="1" noProof="1"/>
          </a:p>
          <a:p>
            <a:pPr marL="203200" algn="l">
              <a:lnSpc>
                <a:spcPts val="2033"/>
              </a:lnSpc>
              <a:spcBef>
                <a:spcPts val="600"/>
              </a:spcBef>
            </a:pPr>
            <a:r>
              <a:rPr lang="en-US" sz="1400" noProof="1">
                <a:solidFill>
                  <a:srgbClr val="333333"/>
                </a:solidFill>
                <a:latin typeface="Arial"/>
                <a:ea typeface="楷体"/>
              </a:rPr>
              <a:t>~RMB75.2bn at 9/30 vs RMB135.47bn at 6/30 (peak-season stocking + term shortening); re-verify in 4Q</a:t>
            </a:r>
            <a:endParaRPr lang="en-US" sz="1600" noProof="1"/>
          </a:p>
        </p:txBody>
      </p:sp>
      <p:sp>
        <p:nvSpPr>
          <p:cNvPr id="23" name="panel-sep-2"/>
          <p:cNvSpPr/>
          <p:nvPr/>
        </p:nvSpPr>
        <p:spPr>
          <a:xfrm>
            <a:off x="14497050" y="6540500"/>
            <a:ext cx="2781300" cy="10160"/>
          </a:xfrm>
          <a:prstGeom prst="rect">
            <a:avLst/>
          </a:prstGeom>
          <a:solidFill>
            <a:srgbClr val="CCCCCC"/>
          </a:solidFill>
          <a:ln>
            <a:noFill/>
          </a:ln>
        </p:spPr>
        <p:txBody>
          <a:bodyPr/>
          <a:lstStyle/>
          <a:p>
            <a:endParaRPr lang="zh-CN" altLang="en-US"/>
          </a:p>
        </p:txBody>
      </p:sp>
      <p:sp>
        <p:nvSpPr>
          <p:cNvPr id="24" name="panel-item-3"/>
          <p:cNvSpPr txBox="1"/>
          <p:nvPr/>
        </p:nvSpPr>
        <p:spPr>
          <a:xfrm>
            <a:off x="14497050" y="6667500"/>
            <a:ext cx="2781300" cy="1651000"/>
          </a:xfrm>
          <a:prstGeom prst="rect">
            <a:avLst/>
          </a:prstGeom>
          <a:noFill/>
          <a:ln>
            <a:noFill/>
          </a:ln>
        </p:spPr>
        <p:txBody>
          <a:bodyPr wrap="square" lIns="0" tIns="0" rIns="0" bIns="0" rtlCol="0" anchor="t"/>
          <a:lstStyle/>
          <a:p>
            <a:pPr>
              <a:lnSpc>
                <a:spcPts val="2033"/>
              </a:lnSpc>
            </a:pPr>
            <a:r>
              <a:rPr lang="en-US" altLang="zh-CN" sz="1400" noProof="1">
                <a:solidFill>
                  <a:srgbClr val="666666"/>
                </a:solidFill>
                <a:latin typeface="Arial"/>
                <a:ea typeface="楷体"/>
              </a:rPr>
              <a:t>• </a:t>
            </a:r>
            <a:r>
              <a:rPr lang="en-US" altLang="zh-CN" sz="1600" b="1" noProof="1">
                <a:solidFill>
                  <a:srgbClr val="051C2C"/>
                </a:solidFill>
                <a:latin typeface="Arial"/>
                <a:ea typeface="楷体"/>
              </a:rPr>
              <a:t>Cash flow risk vs buyback</a:t>
            </a:r>
            <a:endParaRPr lang="en-US" altLang="zh-CN" sz="1600" noProof="1"/>
          </a:p>
          <a:p>
            <a:pPr marL="203200">
              <a:lnSpc>
                <a:spcPts val="2033"/>
              </a:lnSpc>
              <a:spcBef>
                <a:spcPts val="600"/>
              </a:spcBef>
            </a:pPr>
            <a:r>
              <a:rPr lang="en-US" altLang="zh-CN" sz="1400" noProof="1">
                <a:solidFill>
                  <a:srgbClr val="333333"/>
                </a:solidFill>
                <a:latin typeface="Arial"/>
                <a:ea typeface="楷体"/>
              </a:rPr>
              <a:t>Q3 CFO fell to RMB1.409bn; buyback RMB4.607bn; watch inventory +53%, contract liabilities -17%</a:t>
            </a:r>
            <a:r>
              <a:rPr lang="en-US" altLang="zh-CN" sz="1400" baseline="30000" noProof="1">
                <a:solidFill>
                  <a:srgbClr val="333333"/>
                </a:solidFill>
                <a:latin typeface="Arial"/>
                <a:ea typeface="楷体"/>
              </a:rPr>
              <a:t>3</a:t>
            </a:r>
            <a:endParaRPr lang="en-US" altLang="zh-CN" sz="1600" noProof="1"/>
          </a:p>
        </p:txBody>
      </p:sp>
      <p:sp>
        <p:nvSpPr>
          <p:cNvPr id="25" name="bl-dot-1"/>
          <p:cNvSpPr/>
          <p:nvPr/>
        </p:nvSpPr>
        <p:spPr>
          <a:xfrm>
            <a:off x="1057910" y="7542530"/>
            <a:ext cx="95250" cy="95250"/>
          </a:xfrm>
          <a:prstGeom prst="ellipse">
            <a:avLst/>
          </a:prstGeom>
          <a:solidFill>
            <a:srgbClr val="051C2C"/>
          </a:solidFill>
          <a:ln>
            <a:noFill/>
          </a:ln>
        </p:spPr>
        <p:txBody>
          <a:bodyPr/>
          <a:lstStyle/>
          <a:p>
            <a:endParaRPr lang="zh-CN" altLang="en-US"/>
          </a:p>
        </p:txBody>
      </p:sp>
      <p:sp>
        <p:nvSpPr>
          <p:cNvPr id="26" name="bl-txt-1"/>
          <p:cNvSpPr txBox="1"/>
          <p:nvPr/>
        </p:nvSpPr>
        <p:spPr>
          <a:xfrm>
            <a:off x="1235710" y="7487920"/>
            <a:ext cx="6172200" cy="2070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Net occupied funds ~RMB75.2bn at 9/30 (vs RMB135.47bn at 6/30)</a:t>
            </a:r>
            <a:endParaRPr lang="en-US" sz="1400" noProof="1"/>
          </a:p>
        </p:txBody>
      </p:sp>
      <p:sp>
        <p:nvSpPr>
          <p:cNvPr id="27" name="bl-dot-2"/>
          <p:cNvSpPr/>
          <p:nvPr/>
        </p:nvSpPr>
        <p:spPr>
          <a:xfrm>
            <a:off x="8248650" y="7561580"/>
            <a:ext cx="95250" cy="95250"/>
          </a:xfrm>
          <a:prstGeom prst="ellipse">
            <a:avLst/>
          </a:prstGeom>
          <a:solidFill>
            <a:srgbClr val="051C2C"/>
          </a:solidFill>
          <a:ln>
            <a:noFill/>
          </a:ln>
        </p:spPr>
        <p:txBody>
          <a:bodyPr/>
          <a:lstStyle/>
          <a:p>
            <a:endParaRPr lang="zh-CN" altLang="en-US"/>
          </a:p>
        </p:txBody>
      </p:sp>
      <p:sp>
        <p:nvSpPr>
          <p:cNvPr id="28" name="bl-txt-2"/>
          <p:cNvSpPr txBox="1"/>
          <p:nvPr/>
        </p:nvSpPr>
        <p:spPr>
          <a:xfrm>
            <a:off x="8426450" y="7506970"/>
            <a:ext cx="6172200" cy="2070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9M interest coverage ~2.9x; Q3 alone ~2.2x</a:t>
            </a:r>
            <a:endParaRPr lang="en-US" sz="1400" noProof="1"/>
          </a:p>
        </p:txBody>
      </p:sp>
      <p:sp>
        <p:nvSpPr>
          <p:cNvPr id="29" name="bl-dot-3"/>
          <p:cNvSpPr/>
          <p:nvPr/>
        </p:nvSpPr>
        <p:spPr>
          <a:xfrm>
            <a:off x="1057910" y="7847330"/>
            <a:ext cx="95250" cy="95250"/>
          </a:xfrm>
          <a:prstGeom prst="ellipse">
            <a:avLst/>
          </a:prstGeom>
          <a:solidFill>
            <a:srgbClr val="006BA6"/>
          </a:solidFill>
          <a:ln>
            <a:noFill/>
          </a:ln>
        </p:spPr>
        <p:txBody>
          <a:bodyPr/>
          <a:lstStyle/>
          <a:p>
            <a:endParaRPr lang="zh-CN" altLang="en-US"/>
          </a:p>
        </p:txBody>
      </p:sp>
      <p:sp>
        <p:nvSpPr>
          <p:cNvPr id="30" name="bl-txt-3"/>
          <p:cNvSpPr txBox="1"/>
          <p:nvPr/>
        </p:nvSpPr>
        <p:spPr>
          <a:xfrm>
            <a:off x="1235710" y="7792720"/>
            <a:ext cx="6172200" cy="2070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Interest-bearing debt RMB185.86bn (9/30, incl. RMB16.87bn current portion)</a:t>
            </a:r>
            <a:endParaRPr lang="en-US" sz="1400" noProof="1"/>
          </a:p>
        </p:txBody>
      </p:sp>
      <p:sp>
        <p:nvSpPr>
          <p:cNvPr id="31" name="bl-dot-4"/>
          <p:cNvSpPr/>
          <p:nvPr/>
        </p:nvSpPr>
        <p:spPr>
          <a:xfrm>
            <a:off x="8248650" y="7866380"/>
            <a:ext cx="95250" cy="95250"/>
          </a:xfrm>
          <a:prstGeom prst="ellipse">
            <a:avLst/>
          </a:prstGeom>
          <a:solidFill>
            <a:srgbClr val="051C2C"/>
          </a:solidFill>
          <a:ln>
            <a:noFill/>
          </a:ln>
        </p:spPr>
        <p:txBody>
          <a:bodyPr/>
          <a:lstStyle/>
          <a:p>
            <a:endParaRPr lang="zh-CN" altLang="en-US"/>
          </a:p>
        </p:txBody>
      </p:sp>
      <p:sp>
        <p:nvSpPr>
          <p:cNvPr id="32" name="bl-txt-4"/>
          <p:cNvSpPr txBox="1"/>
          <p:nvPr/>
        </p:nvSpPr>
        <p:spPr>
          <a:xfrm>
            <a:off x="8426450" y="7811770"/>
            <a:ext cx="6172200" cy="2070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Short-term debt RMB56.77bn vs cash RMB333.40bn, ~5.9x cover</a:t>
            </a:r>
            <a:endParaRPr lang="en-US" sz="1400" noProof="1"/>
          </a:p>
        </p:txBody>
      </p:sp>
      <p:sp>
        <p:nvSpPr>
          <p:cNvPr id="33" name="bl-dot-5"/>
          <p:cNvSpPr/>
          <p:nvPr/>
        </p:nvSpPr>
        <p:spPr>
          <a:xfrm>
            <a:off x="1057910" y="8152130"/>
            <a:ext cx="95250" cy="95250"/>
          </a:xfrm>
          <a:prstGeom prst="ellipse">
            <a:avLst/>
          </a:prstGeom>
          <a:solidFill>
            <a:srgbClr val="051C2C"/>
          </a:solidFill>
          <a:ln>
            <a:noFill/>
          </a:ln>
        </p:spPr>
        <p:txBody>
          <a:bodyPr/>
          <a:lstStyle/>
          <a:p>
            <a:endParaRPr lang="zh-CN" altLang="en-US"/>
          </a:p>
        </p:txBody>
      </p:sp>
      <p:sp>
        <p:nvSpPr>
          <p:cNvPr id="34" name="bl-txt-5"/>
          <p:cNvSpPr txBox="1"/>
          <p:nvPr/>
        </p:nvSpPr>
        <p:spPr>
          <a:xfrm>
            <a:off x="1235710" y="8097520"/>
            <a:ext cx="6172200" cy="2070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2026H1 FCF ≈ RMB35.14bn (CapEx RMB25.07bn, +24% into battery capacity)</a:t>
            </a:r>
            <a:endParaRPr lang="en-US" sz="1400" noProof="1"/>
          </a:p>
        </p:txBody>
      </p:sp>
      <p:sp>
        <p:nvSpPr>
          <p:cNvPr id="35" name="bl-dot-6"/>
          <p:cNvSpPr/>
          <p:nvPr/>
        </p:nvSpPr>
        <p:spPr>
          <a:xfrm>
            <a:off x="8248650" y="8171180"/>
            <a:ext cx="95250" cy="95250"/>
          </a:xfrm>
          <a:prstGeom prst="ellipse">
            <a:avLst/>
          </a:prstGeom>
          <a:solidFill>
            <a:srgbClr val="006BA6"/>
          </a:solidFill>
          <a:ln>
            <a:noFill/>
          </a:ln>
        </p:spPr>
        <p:txBody>
          <a:bodyPr/>
          <a:lstStyle/>
          <a:p>
            <a:endParaRPr lang="zh-CN" altLang="en-US"/>
          </a:p>
        </p:txBody>
      </p:sp>
      <p:sp>
        <p:nvSpPr>
          <p:cNvPr id="36" name="bl-txt-6"/>
          <p:cNvSpPr txBox="1"/>
          <p:nvPr/>
        </p:nvSpPr>
        <p:spPr>
          <a:xfrm>
            <a:off x="8426450" y="8116570"/>
            <a:ext cx="5760720" cy="420624"/>
          </a:xfrm>
          <a:prstGeom prst="rect">
            <a:avLst/>
          </a:prstGeom>
          <a:noFill/>
          <a:ln>
            <a:noFill/>
          </a:ln>
        </p:spPr>
        <p:txBody>
          <a:bodyPr wrap="square" lIns="0" tIns="0" rIns="0" bIns="0" rtlCol="0" anchor="t"/>
          <a:lstStyle/>
          <a:p>
            <a:pPr algn="l">
              <a:lnSpc>
                <a:spcPts val="2168"/>
              </a:lnSpc>
            </a:pPr>
            <a:r>
              <a:rPr lang="en-US" sz="1400" noProof="1">
                <a:solidFill>
                  <a:srgbClr val="666666"/>
                </a:solidFill>
                <a:latin typeface="Arial"/>
                <a:ea typeface="楷体"/>
              </a:rPr>
              <a:t>50% payout for three straight years + RMB20-40bn buyback for cancellation; second ESOP launched 9/30</a:t>
            </a:r>
            <a:endParaRPr lang="en-US" sz="1400" noProof="1"/>
          </a:p>
        </p:txBody>
      </p:sp>
      <p:sp>
        <p:nvSpPr>
          <p:cNvPr id="37" name="bl-dot-7"/>
          <p:cNvSpPr/>
          <p:nvPr/>
        </p:nvSpPr>
        <p:spPr>
          <a:xfrm>
            <a:off x="1057910" y="8456930"/>
            <a:ext cx="95250" cy="95250"/>
          </a:xfrm>
          <a:prstGeom prst="ellipse">
            <a:avLst/>
          </a:prstGeom>
          <a:solidFill>
            <a:srgbClr val="006BA6"/>
          </a:solidFill>
          <a:ln>
            <a:noFill/>
          </a:ln>
        </p:spPr>
        <p:txBody>
          <a:bodyPr/>
          <a:lstStyle/>
          <a:p>
            <a:endParaRPr lang="zh-CN" altLang="en-US"/>
          </a:p>
        </p:txBody>
      </p:sp>
      <p:sp>
        <p:nvSpPr>
          <p:cNvPr id="38" name="bl-txt-7"/>
          <p:cNvSpPr txBox="1"/>
          <p:nvPr/>
        </p:nvSpPr>
        <p:spPr>
          <a:xfrm>
            <a:off x="1235710" y="8402320"/>
            <a:ext cx="6172200" cy="2070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Financing inflows: bonds RMB25.49bn + capital injections RMB36.91bn</a:t>
            </a:r>
            <a:endParaRPr lang="en-US" sz="1400" noProof="1"/>
          </a:p>
        </p:txBody>
      </p:sp>
      <p:sp>
        <p:nvSpPr>
          <p:cNvPr id="39" name="bl-dot-8"/>
          <p:cNvSpPr/>
          <p:nvPr/>
        </p:nvSpPr>
        <p:spPr>
          <a:xfrm>
            <a:off x="8248650" y="8741664"/>
            <a:ext cx="95250" cy="95250"/>
          </a:xfrm>
          <a:prstGeom prst="ellipse">
            <a:avLst/>
          </a:prstGeom>
          <a:solidFill>
            <a:srgbClr val="666666"/>
          </a:solidFill>
          <a:ln>
            <a:noFill/>
          </a:ln>
        </p:spPr>
        <p:txBody>
          <a:bodyPr/>
          <a:lstStyle/>
          <a:p>
            <a:endParaRPr lang="zh-CN" altLang="en-US"/>
          </a:p>
        </p:txBody>
      </p:sp>
      <p:sp>
        <p:nvSpPr>
          <p:cNvPr id="40" name="bl-txt-8"/>
          <p:cNvSpPr txBox="1"/>
          <p:nvPr/>
        </p:nvSpPr>
        <p:spPr>
          <a:xfrm>
            <a:off x="8426450" y="8686800"/>
            <a:ext cx="6172200" cy="2070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Cash &amp; bank balances = 32.7% of assets; liabilities/assets 63.65% (6/30)</a:t>
            </a:r>
            <a:endParaRPr lang="en-US" sz="1400" noProof="1"/>
          </a:p>
        </p:txBody>
      </p:sp>
      <p:sp>
        <p:nvSpPr>
          <p:cNvPr id="41" name="chrome-footnotes"/>
          <p:cNvSpPr txBox="1"/>
          <p:nvPr/>
        </p:nvSpPr>
        <p:spPr>
          <a:xfrm>
            <a:off x="825500" y="9196070"/>
            <a:ext cx="16662400" cy="655320"/>
          </a:xfrm>
          <a:prstGeom prst="rect">
            <a:avLst/>
          </a:prstGeom>
          <a:noFill/>
          <a:ln>
            <a:noFill/>
          </a:ln>
        </p:spPr>
        <p:txBody>
          <a:bodyPr wrap="square" lIns="0" tIns="0" rIns="0" bIns="0" rtlCol="0" anchor="b"/>
          <a:lstStyle/>
          <a:p>
            <a:r>
              <a:rPr lang="en-US" altLang="zh-CN" sz="1200" noProof="1">
                <a:solidFill>
                  <a:srgbClr val="666666"/>
                </a:solidFill>
                <a:latin typeface="Arial"/>
                <a:ea typeface="楷体"/>
              </a:rPr>
              <a:t>1. Net cash (own calculation, 3Q report 2026-09-30): narrow = cash RMB369.814bn − interest-bearing debt RMB185.862bn (ST borrowings, current portion, bonds payable, LT borrowings); broad = + trading financial assets RMB62.780bn. 2. CFO cumulative (East Money); CFO/NI = 1.28x; net occupied funds = notes &amp; accounts payable − receivables − inventory (own calculations). 3. Eight green tech-innovation bond tranches issued; cumulative buyback RMB4.607bn, ≈16.23m shares (avg ≈RMB284) as of 10/21 (HKEX disclosure). 4. 3Q26 data: company 3Q report (10/20); cash reserves RMB432.6bn = cash + trading financial assets.</a:t>
            </a:r>
            <a:endParaRPr lang="en-US" altLang="zh-CN" sz="1400" noProof="1"/>
          </a:p>
        </p:txBody>
      </p:sp>
      <p:sp>
        <p:nvSpPr>
          <p:cNvPr id="42"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43"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company 2026 interim report, East Money F10, company announcements, as of 2026-10-21</a:t>
            </a:r>
            <a:endParaRPr lang="en-US" sz="1400" noProof="1"/>
          </a:p>
        </p:txBody>
      </p:sp>
      <p:sp>
        <p:nvSpPr>
          <p:cNvPr id="44"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45"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44</a:t>
            </a:r>
            <a:endParaRPr lang="en-US" sz="1400" noProof="1"/>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06 Financials &amp; Valuation › Consensus Trajectory</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Consensus trajectory: two years of upgrades pause, entering a recalibration phase</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Shares -47.7% since 2026-04-30 (436 → 227.90); -51.2% drawdown from the 5/7 peak of 467.35; consensus entered a downgrade cycle from 10/20</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traj-c1-title"/>
          <p:cNvSpPr txBox="1"/>
          <p:nvPr/>
        </p:nvSpPr>
        <p:spPr>
          <a:xfrm>
            <a:off x="825500" y="1949450"/>
            <a:ext cx="7493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Consensus NP trajectory (RMB bn, 90-day median)</a:t>
            </a:r>
            <a:r>
              <a:rPr lang="en-US" sz="1800" b="1" baseline="30000" noProof="1">
                <a:solidFill>
                  <a:srgbClr val="051C2C"/>
                </a:solidFill>
                <a:latin typeface="Arial"/>
                <a:ea typeface="楷体"/>
              </a:rPr>
              <a:t>1</a:t>
            </a:r>
            <a:endParaRPr lang="en-US" sz="1800" noProof="1"/>
          </a:p>
        </p:txBody>
      </p:sp>
      <p:graphicFrame>
        <p:nvGraphicFramePr>
          <p:cNvPr id="7" name="traj-chart-np"/>
          <p:cNvGraphicFramePr/>
          <p:nvPr>
            <p:extLst>
              <p:ext uri="{D42A27DB-BD31-4B8C-83A1-F6EECF244321}">
                <p14:modId xmlns:p14="http://schemas.microsoft.com/office/powerpoint/2010/main" val="1698515753"/>
              </p:ext>
            </p:extLst>
          </p:nvPr>
        </p:nvGraphicFramePr>
        <p:xfrm>
          <a:off x="800100" y="2349500"/>
          <a:ext cx="7354549" cy="4699000"/>
        </p:xfrm>
        <a:graphic>
          <a:graphicData uri="http://schemas.openxmlformats.org/drawingml/2006/chart">
            <c:chart xmlns:c="http://schemas.openxmlformats.org/drawingml/2006/chart" xmlns:r="http://schemas.openxmlformats.org/officeDocument/2006/relationships" r:id="rId2"/>
          </a:graphicData>
        </a:graphic>
      </p:graphicFrame>
      <p:sp>
        <p:nvSpPr>
          <p:cNvPr id="8" name="traj-c2-title"/>
          <p:cNvSpPr txBox="1"/>
          <p:nvPr/>
        </p:nvSpPr>
        <p:spPr>
          <a:xfrm>
            <a:off x="8364199" y="1949450"/>
            <a:ext cx="44323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Share price (RMB, daily close)</a:t>
            </a:r>
            <a:r>
              <a:rPr lang="en-US" sz="1800" b="1" baseline="30000" noProof="1">
                <a:solidFill>
                  <a:srgbClr val="051C2C"/>
                </a:solidFill>
                <a:latin typeface="Arial"/>
                <a:ea typeface="楷体"/>
              </a:rPr>
              <a:t>3</a:t>
            </a:r>
            <a:endParaRPr lang="en-US" sz="1800" noProof="1"/>
          </a:p>
        </p:txBody>
      </p:sp>
      <p:graphicFrame>
        <p:nvGraphicFramePr>
          <p:cNvPr id="9" name="traj-chart-price"/>
          <p:cNvGraphicFramePr/>
          <p:nvPr>
            <p:extLst>
              <p:ext uri="{D42A27DB-BD31-4B8C-83A1-F6EECF244321}">
                <p14:modId xmlns:p14="http://schemas.microsoft.com/office/powerpoint/2010/main" val="406781674"/>
              </p:ext>
            </p:extLst>
          </p:nvPr>
        </p:nvGraphicFramePr>
        <p:xfrm>
          <a:off x="8364199" y="2349500"/>
          <a:ext cx="5694701" cy="4699000"/>
        </p:xfrm>
        <a:graphic>
          <a:graphicData uri="http://schemas.openxmlformats.org/drawingml/2006/chart">
            <c:chart xmlns:c="http://schemas.openxmlformats.org/drawingml/2006/chart" xmlns:r="http://schemas.openxmlformats.org/officeDocument/2006/relationships" r:id="rId3"/>
          </a:graphicData>
        </a:graphic>
      </p:graphicFrame>
      <p:sp>
        <p:nvSpPr>
          <p:cNvPr id="10" name="traj-price-anno-1"/>
          <p:cNvSpPr txBox="1"/>
          <p:nvPr/>
        </p:nvSpPr>
        <p:spPr>
          <a:xfrm>
            <a:off x="10882286" y="2471420"/>
            <a:ext cx="3048000" cy="177800"/>
          </a:xfrm>
          <a:prstGeom prst="rect">
            <a:avLst/>
          </a:prstGeom>
          <a:noFill/>
          <a:ln>
            <a:noFill/>
          </a:ln>
        </p:spPr>
        <p:txBody>
          <a:bodyPr wrap="none" lIns="0" tIns="0" rIns="0" bIns="0" rtlCol="0" anchor="t"/>
          <a:lstStyle/>
          <a:p>
            <a:pPr algn="l">
              <a:lnSpc>
                <a:spcPts val="1742"/>
              </a:lnSpc>
            </a:pPr>
            <a:r>
              <a:rPr lang="en-US" sz="1200" b="1" noProof="1">
                <a:solidFill>
                  <a:srgbClr val="051C2C"/>
                </a:solidFill>
                <a:latin typeface="Arial"/>
                <a:ea typeface="楷体"/>
              </a:rPr>
              <a:t>2026-04-30 peak RMB436 (drawdown start)</a:t>
            </a:r>
            <a:endParaRPr lang="en-US" sz="1600" noProof="1"/>
          </a:p>
        </p:txBody>
      </p:sp>
      <p:sp>
        <p:nvSpPr>
          <p:cNvPr id="11" name="traj-price-anno-2"/>
          <p:cNvSpPr txBox="1"/>
          <p:nvPr/>
        </p:nvSpPr>
        <p:spPr>
          <a:xfrm>
            <a:off x="12614275" y="4974809"/>
            <a:ext cx="1778000" cy="177800"/>
          </a:xfrm>
          <a:prstGeom prst="rect">
            <a:avLst/>
          </a:prstGeom>
          <a:noFill/>
          <a:ln>
            <a:noFill/>
          </a:ln>
        </p:spPr>
        <p:txBody>
          <a:bodyPr wrap="none" lIns="0" tIns="0" rIns="0" bIns="0" rtlCol="0" anchor="t"/>
          <a:lstStyle/>
          <a:p>
            <a:pPr algn="l">
              <a:lnSpc>
                <a:spcPts val="1742"/>
              </a:lnSpc>
            </a:pPr>
            <a:r>
              <a:rPr lang="en-US" sz="1200" noProof="1">
                <a:solidFill>
                  <a:srgbClr val="333333"/>
                </a:solidFill>
                <a:latin typeface="Arial"/>
                <a:ea typeface="楷体"/>
              </a:rPr>
              <a:t>Oct-21 close 227.90</a:t>
            </a:r>
            <a:endParaRPr lang="en-US" sz="1600" noProof="1"/>
          </a:p>
        </p:txBody>
      </p:sp>
      <p:sp>
        <p:nvSpPr>
          <p:cNvPr id="12" name="traj-chip-box-1"/>
          <p:cNvSpPr/>
          <p:nvPr/>
        </p:nvSpPr>
        <p:spPr>
          <a:xfrm>
            <a:off x="914400" y="7239000"/>
            <a:ext cx="3239074" cy="571500"/>
          </a:xfrm>
          <a:prstGeom prst="rect">
            <a:avLst/>
          </a:prstGeom>
          <a:solidFill>
            <a:srgbClr val="F2F2F2"/>
          </a:solidFill>
          <a:ln>
            <a:noFill/>
          </a:ln>
        </p:spPr>
        <p:txBody>
          <a:bodyPr/>
          <a:lstStyle/>
          <a:p>
            <a:endParaRPr lang="zh-CN" altLang="en-US"/>
          </a:p>
        </p:txBody>
      </p:sp>
      <p:sp>
        <p:nvSpPr>
          <p:cNvPr id="13" name="traj-chip-1"/>
          <p:cNvSpPr txBox="1"/>
          <p:nvPr/>
        </p:nvSpPr>
        <p:spPr>
          <a:xfrm>
            <a:off x="1066800" y="7391400"/>
            <a:ext cx="2489200" cy="2540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2026E +44%: RMB66.5→96.0bn</a:t>
            </a:r>
            <a:endParaRPr lang="en-US" sz="1600" noProof="1"/>
          </a:p>
        </p:txBody>
      </p:sp>
      <p:sp>
        <p:nvSpPr>
          <p:cNvPr id="14" name="traj-chip-box-2"/>
          <p:cNvSpPr/>
          <p:nvPr/>
        </p:nvSpPr>
        <p:spPr>
          <a:xfrm>
            <a:off x="4463634" y="7239000"/>
            <a:ext cx="2980544" cy="571500"/>
          </a:xfrm>
          <a:prstGeom prst="rect">
            <a:avLst/>
          </a:prstGeom>
          <a:solidFill>
            <a:srgbClr val="F2F2F2"/>
          </a:solidFill>
          <a:ln>
            <a:noFill/>
          </a:ln>
        </p:spPr>
        <p:txBody>
          <a:bodyPr/>
          <a:lstStyle/>
          <a:p>
            <a:endParaRPr lang="zh-CN" altLang="en-US"/>
          </a:p>
        </p:txBody>
      </p:sp>
      <p:sp>
        <p:nvSpPr>
          <p:cNvPr id="15" name="traj-chip-2"/>
          <p:cNvSpPr txBox="1"/>
          <p:nvPr/>
        </p:nvSpPr>
        <p:spPr>
          <a:xfrm>
            <a:off x="4616034" y="7391400"/>
            <a:ext cx="2489200" cy="2540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2027E +28%: RMB94.0→120.1bn</a:t>
            </a:r>
            <a:endParaRPr lang="en-US" sz="1600" noProof="1"/>
          </a:p>
        </p:txBody>
      </p:sp>
      <p:sp>
        <p:nvSpPr>
          <p:cNvPr id="16" name="traj-chip-box-3"/>
          <p:cNvSpPr/>
          <p:nvPr/>
        </p:nvSpPr>
        <p:spPr>
          <a:xfrm>
            <a:off x="7754338" y="7239000"/>
            <a:ext cx="3127948" cy="571500"/>
          </a:xfrm>
          <a:prstGeom prst="rect">
            <a:avLst/>
          </a:prstGeom>
          <a:solidFill>
            <a:srgbClr val="F2F2F2"/>
          </a:solidFill>
          <a:ln>
            <a:noFill/>
          </a:ln>
        </p:spPr>
        <p:txBody>
          <a:bodyPr/>
          <a:lstStyle/>
          <a:p>
            <a:endParaRPr lang="zh-CN" altLang="en-US"/>
          </a:p>
        </p:txBody>
      </p:sp>
      <p:sp>
        <p:nvSpPr>
          <p:cNvPr id="17" name="traj-chip-3"/>
          <p:cNvSpPr txBox="1"/>
          <p:nvPr/>
        </p:nvSpPr>
        <p:spPr>
          <a:xfrm>
            <a:off x="7906738" y="7391400"/>
            <a:ext cx="2489200" cy="2540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H 2027E +28%: RMB90.1→115.5bn</a:t>
            </a:r>
            <a:endParaRPr lang="en-US" sz="1600" noProof="1"/>
          </a:p>
        </p:txBody>
      </p:sp>
      <p:sp>
        <p:nvSpPr>
          <p:cNvPr id="18" name="traj-chip-box-4"/>
          <p:cNvSpPr/>
          <p:nvPr/>
        </p:nvSpPr>
        <p:spPr>
          <a:xfrm>
            <a:off x="11125200" y="7239000"/>
            <a:ext cx="2667000" cy="571500"/>
          </a:xfrm>
          <a:prstGeom prst="rect">
            <a:avLst/>
          </a:prstGeom>
          <a:solidFill>
            <a:srgbClr val="F2F2F2"/>
          </a:solidFill>
          <a:ln>
            <a:noFill/>
          </a:ln>
        </p:spPr>
        <p:txBody>
          <a:bodyPr/>
          <a:lstStyle/>
          <a:p>
            <a:endParaRPr lang="zh-CN" altLang="en-US"/>
          </a:p>
        </p:txBody>
      </p:sp>
      <p:sp>
        <p:nvSpPr>
          <p:cNvPr id="19" name="traj-chip-4"/>
          <p:cNvSpPr txBox="1"/>
          <p:nvPr/>
        </p:nvSpPr>
        <p:spPr>
          <a:xfrm>
            <a:off x="11277600" y="7391400"/>
            <a:ext cx="2489200" cy="25400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Double kill starts from 10/20</a:t>
            </a:r>
            <a:endParaRPr lang="en-US" sz="1600" noProof="1"/>
          </a:p>
        </p:txBody>
      </p:sp>
      <p:sp>
        <p:nvSpPr>
          <p:cNvPr id="20" name="traj-chip-note"/>
          <p:cNvSpPr txBox="1"/>
          <p:nvPr/>
        </p:nvSpPr>
        <p:spPr>
          <a:xfrm>
            <a:off x="825500" y="8026400"/>
            <a:ext cx="13208000" cy="2070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Full window 2026-04-30 → 2026-10-21: shares -47.7% (RMB436 → RMB227.90); -51.2% since the 5/7 peak; expectation downgrades from 10/20 — double kill under way</a:t>
            </a:r>
            <a:endParaRPr lang="en-US" sz="1400" noProof="1"/>
          </a:p>
        </p:txBody>
      </p:sp>
      <p:sp>
        <p:nvSpPr>
          <p:cNvPr id="21" name="bl-dot-1"/>
          <p:cNvSpPr/>
          <p:nvPr/>
        </p:nvSpPr>
        <p:spPr>
          <a:xfrm>
            <a:off x="914400" y="8436610"/>
            <a:ext cx="95250" cy="95250"/>
          </a:xfrm>
          <a:prstGeom prst="ellipse">
            <a:avLst/>
          </a:prstGeom>
          <a:solidFill>
            <a:srgbClr val="006BA6"/>
          </a:solidFill>
          <a:ln>
            <a:noFill/>
          </a:ln>
        </p:spPr>
        <p:txBody>
          <a:bodyPr/>
          <a:lstStyle/>
          <a:p>
            <a:endParaRPr lang="zh-CN" altLang="en-US"/>
          </a:p>
        </p:txBody>
      </p:sp>
      <p:sp>
        <p:nvSpPr>
          <p:cNvPr id="22" name="bl-txt-1"/>
          <p:cNvSpPr txBox="1"/>
          <p:nvPr/>
        </p:nvSpPr>
        <p:spPr>
          <a:xfrm>
            <a:off x="1092200" y="8382000"/>
            <a:ext cx="12700000" cy="2070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Quarterly points: 12 points from 2024-03; 2028E has 4 points from 2026-03; H shares have 7 points from mid-2025</a:t>
            </a:r>
            <a:r>
              <a:rPr lang="en-US" sz="1400" baseline="30000" noProof="1">
                <a:solidFill>
                  <a:srgbClr val="666666"/>
                </a:solidFill>
                <a:latin typeface="Arial"/>
                <a:ea typeface="楷体"/>
              </a:rPr>
              <a:t>2</a:t>
            </a:r>
            <a:r>
              <a:rPr lang="en-US" sz="1400" noProof="1">
                <a:solidFill>
                  <a:srgbClr val="666666"/>
                </a:solidFill>
                <a:latin typeface="Arial"/>
                <a:ea typeface="楷体"/>
              </a:rPr>
              <a:t> — the trajectory is not a single-point splice</a:t>
            </a:r>
            <a:endParaRPr lang="en-US" sz="1400" noProof="1"/>
          </a:p>
        </p:txBody>
      </p:sp>
      <p:sp>
        <p:nvSpPr>
          <p:cNvPr id="23" name="bl-dot-2"/>
          <p:cNvSpPr/>
          <p:nvPr/>
        </p:nvSpPr>
        <p:spPr>
          <a:xfrm>
            <a:off x="914400" y="8766810"/>
            <a:ext cx="95250" cy="95250"/>
          </a:xfrm>
          <a:prstGeom prst="ellipse">
            <a:avLst/>
          </a:prstGeom>
          <a:solidFill>
            <a:srgbClr val="051C2C"/>
          </a:solidFill>
          <a:ln>
            <a:noFill/>
          </a:ln>
        </p:spPr>
        <p:txBody>
          <a:bodyPr/>
          <a:lstStyle/>
          <a:p>
            <a:endParaRPr lang="zh-CN" altLang="en-US"/>
          </a:p>
        </p:txBody>
      </p:sp>
      <p:sp>
        <p:nvSpPr>
          <p:cNvPr id="24" name="bl-txt-2"/>
          <p:cNvSpPr txBox="1"/>
          <p:nvPr/>
        </p:nvSpPr>
        <p:spPr>
          <a:xfrm>
            <a:off x="1092200" y="8712200"/>
            <a:ext cx="12700000" cy="2070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2028E coverage in its first quarter RMB138.3 → RMB142.9bn (+3.4%): long-dated expectations rose in sync — upgrades extended beyond near-term years</a:t>
            </a:r>
            <a:endParaRPr lang="en-US" sz="1400" noProof="1"/>
          </a:p>
        </p:txBody>
      </p:sp>
      <p:sp>
        <p:nvSpPr>
          <p:cNvPr id="25" name="panel"/>
          <p:cNvSpPr/>
          <p:nvPr/>
        </p:nvSpPr>
        <p:spPr>
          <a:xfrm>
            <a:off x="14287500" y="1885950"/>
            <a:ext cx="3200400" cy="7156450"/>
          </a:xfrm>
          <a:prstGeom prst="rect">
            <a:avLst/>
          </a:prstGeom>
          <a:solidFill>
            <a:srgbClr val="F2F2F2"/>
          </a:solidFill>
          <a:ln>
            <a:noFill/>
          </a:ln>
        </p:spPr>
        <p:txBody>
          <a:bodyPr/>
          <a:lstStyle/>
          <a:p>
            <a:endParaRPr lang="zh-CN" altLang="en-US"/>
          </a:p>
        </p:txBody>
      </p:sp>
      <p:sp>
        <p:nvSpPr>
          <p:cNvPr id="26" name="panel-kicker"/>
          <p:cNvSpPr txBox="1"/>
          <p:nvPr/>
        </p:nvSpPr>
        <p:spPr>
          <a:xfrm>
            <a:off x="14522450" y="2044700"/>
            <a:ext cx="27813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KEY TAKEAWAYS</a:t>
            </a:r>
            <a:endParaRPr lang="en-US" sz="1400" noProof="1"/>
          </a:p>
        </p:txBody>
      </p:sp>
      <p:sp>
        <p:nvSpPr>
          <p:cNvPr id="27" name="panel-rule-top"/>
          <p:cNvSpPr/>
          <p:nvPr/>
        </p:nvSpPr>
        <p:spPr>
          <a:xfrm>
            <a:off x="14497050" y="2353310"/>
            <a:ext cx="2781300" cy="10160"/>
          </a:xfrm>
          <a:prstGeom prst="rect">
            <a:avLst/>
          </a:prstGeom>
          <a:solidFill>
            <a:srgbClr val="000000"/>
          </a:solidFill>
          <a:ln>
            <a:noFill/>
          </a:ln>
        </p:spPr>
        <p:txBody>
          <a:bodyPr/>
          <a:lstStyle/>
          <a:p>
            <a:endParaRPr lang="zh-CN" altLang="en-US"/>
          </a:p>
        </p:txBody>
      </p:sp>
      <p:sp>
        <p:nvSpPr>
          <p:cNvPr id="28" name="panel-item-1"/>
          <p:cNvSpPr txBox="1"/>
          <p:nvPr/>
        </p:nvSpPr>
        <p:spPr>
          <a:xfrm>
            <a:off x="14484350" y="248666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51C2C"/>
                </a:solidFill>
                <a:latin typeface="Arial"/>
                <a:ea typeface="楷体"/>
              </a:rPr>
              <a:t>• </a:t>
            </a:r>
            <a:r>
              <a:rPr lang="en-US" sz="1600" b="1" noProof="1">
                <a:solidFill>
                  <a:srgbClr val="051C2C"/>
                </a:solidFill>
                <a:latin typeface="Arial"/>
                <a:ea typeface="楷体"/>
              </a:rPr>
              <a:t>Scissors reversal</a:t>
            </a:r>
            <a:endParaRPr lang="en-US" sz="1600" noProof="1"/>
          </a:p>
          <a:p>
            <a:pPr marL="203200" algn="l">
              <a:lnSpc>
                <a:spcPts val="2033"/>
              </a:lnSpc>
              <a:spcBef>
                <a:spcPts val="600"/>
              </a:spcBef>
            </a:pPr>
            <a:r>
              <a:rPr lang="en-US" sz="1400" noProof="1">
                <a:solidFill>
                  <a:srgbClr val="333333"/>
                </a:solidFill>
                <a:latin typeface="Arial"/>
                <a:ea typeface="楷体"/>
              </a:rPr>
              <a:t>Apr–early Oct: 'numerator up, denominator killed' (shares -32% × fixed-year consensus +2–3%, +14.5% rolling NTM); from 10/20 both fall together</a:t>
            </a:r>
            <a:endParaRPr lang="en-US" sz="1600" noProof="1"/>
          </a:p>
        </p:txBody>
      </p:sp>
      <p:sp>
        <p:nvSpPr>
          <p:cNvPr id="29" name="panel-sep-1"/>
          <p:cNvSpPr/>
          <p:nvPr/>
        </p:nvSpPr>
        <p:spPr>
          <a:xfrm>
            <a:off x="14497050" y="4629150"/>
            <a:ext cx="2781300" cy="10160"/>
          </a:xfrm>
          <a:prstGeom prst="rect">
            <a:avLst/>
          </a:prstGeom>
          <a:solidFill>
            <a:srgbClr val="CCCCCC"/>
          </a:solidFill>
          <a:ln>
            <a:noFill/>
          </a:ln>
        </p:spPr>
        <p:txBody>
          <a:bodyPr/>
          <a:lstStyle/>
          <a:p>
            <a:endParaRPr lang="zh-CN" altLang="en-US"/>
          </a:p>
        </p:txBody>
      </p:sp>
      <p:sp>
        <p:nvSpPr>
          <p:cNvPr id="30" name="panel-item-2"/>
          <p:cNvSpPr txBox="1"/>
          <p:nvPr/>
        </p:nvSpPr>
        <p:spPr>
          <a:xfrm>
            <a:off x="14497050" y="47625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06BA6"/>
                </a:solidFill>
                <a:latin typeface="Arial"/>
                <a:ea typeface="楷体"/>
              </a:rPr>
              <a:t>• </a:t>
            </a:r>
            <a:r>
              <a:rPr lang="en-US" sz="1600" b="1" noProof="1">
                <a:solidFill>
                  <a:srgbClr val="051C2C"/>
                </a:solidFill>
                <a:latin typeface="Arial"/>
                <a:ea typeface="楷体"/>
              </a:rPr>
              <a:t>The downgrade cycle has just begun</a:t>
            </a:r>
            <a:endParaRPr lang="en-US" sz="1600" noProof="1"/>
          </a:p>
          <a:p>
            <a:pPr marL="203200" algn="l">
              <a:lnSpc>
                <a:spcPts val="2033"/>
              </a:lnSpc>
              <a:spcBef>
                <a:spcPts val="600"/>
              </a:spcBef>
            </a:pPr>
            <a:r>
              <a:rPr lang="en-US" sz="1400" noProof="1">
                <a:solidFill>
                  <a:srgbClr val="333333"/>
                </a:solidFill>
                <a:latin typeface="Arial"/>
                <a:ea typeface="楷体"/>
              </a:rPr>
              <a:t>Sell-side action clustered in 48h post-results (8 + JPM pre-empt); Wind/10jqka mean downgrades on the way (9M at just 67%)</a:t>
            </a:r>
            <a:endParaRPr lang="en-US" sz="1600" noProof="1"/>
          </a:p>
        </p:txBody>
      </p:sp>
      <p:sp>
        <p:nvSpPr>
          <p:cNvPr id="31" name="panel-sep-2"/>
          <p:cNvSpPr/>
          <p:nvPr/>
        </p:nvSpPr>
        <p:spPr>
          <a:xfrm>
            <a:off x="14497050" y="6540500"/>
            <a:ext cx="2781300" cy="10160"/>
          </a:xfrm>
          <a:prstGeom prst="rect">
            <a:avLst/>
          </a:prstGeom>
          <a:solidFill>
            <a:srgbClr val="CCCCCC"/>
          </a:solidFill>
          <a:ln>
            <a:noFill/>
          </a:ln>
        </p:spPr>
        <p:txBody>
          <a:bodyPr/>
          <a:lstStyle/>
          <a:p>
            <a:endParaRPr lang="zh-CN" altLang="en-US"/>
          </a:p>
        </p:txBody>
      </p:sp>
      <p:sp>
        <p:nvSpPr>
          <p:cNvPr id="32" name="panel-item-3"/>
          <p:cNvSpPr txBox="1"/>
          <p:nvPr/>
        </p:nvSpPr>
        <p:spPr>
          <a:xfrm>
            <a:off x="14497050" y="66675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666666"/>
                </a:solidFill>
                <a:latin typeface="Arial"/>
                <a:ea typeface="楷体"/>
              </a:rPr>
              <a:t>• </a:t>
            </a:r>
            <a:r>
              <a:rPr lang="en-US" sz="1600" b="1" noProof="1">
                <a:solidFill>
                  <a:srgbClr val="051C2C"/>
                </a:solidFill>
                <a:latin typeface="Arial"/>
                <a:ea typeface="楷体"/>
              </a:rPr>
              <a:t>A/H moving in the same direction</a:t>
            </a:r>
            <a:endParaRPr lang="en-US" sz="1600" noProof="1"/>
          </a:p>
          <a:p>
            <a:pPr marL="203200" algn="l">
              <a:lnSpc>
                <a:spcPts val="2033"/>
              </a:lnSpc>
              <a:spcBef>
                <a:spcPts val="600"/>
              </a:spcBef>
            </a:pPr>
            <a:r>
              <a:rPr lang="en-US" sz="1400" noProof="1">
                <a:solidFill>
                  <a:srgbClr val="333333"/>
                </a:solidFill>
                <a:latin typeface="Arial"/>
                <a:ea typeface="楷体"/>
              </a:rPr>
              <a:t>Sell-side has cut H-share numbers; the consolidated value awaits update, coverage 2 → 4</a:t>
            </a:r>
            <a:endParaRPr lang="en-US" sz="1600" noProof="1"/>
          </a:p>
        </p:txBody>
      </p:sp>
      <p:sp>
        <p:nvSpPr>
          <p:cNvPr id="33" name="chrome-footnotes"/>
          <p:cNvSpPr txBox="1"/>
          <p:nvPr/>
        </p:nvSpPr>
        <p:spPr>
          <a:xfrm>
            <a:off x="825500" y="9196070"/>
            <a:ext cx="16662400" cy="655320"/>
          </a:xfrm>
          <a:prstGeom prst="rect">
            <a:avLst/>
          </a:prstGeom>
          <a:noFill/>
          <a:ln>
            <a:noFill/>
          </a:ln>
        </p:spPr>
        <p:txBody>
          <a:bodyPr wrap="square" lIns="0" tIns="0" rIns="0" bIns="0" rtlCol="0" anchor="b"/>
          <a:lstStyle/>
          <a:p>
            <a:r>
              <a:rPr lang="en-US" altLang="zh-CN" sz="1200" noProof="1">
                <a:solidFill>
                  <a:srgbClr val="666666"/>
                </a:solidFill>
                <a:latin typeface="Arial"/>
                <a:ea typeface="楷体"/>
              </a:rPr>
              <a:t>1. A-share consensus: iFinD forecast median, trailing 90 days at quarter-end (2026-10-09: 2026E RMB96.1bn, 2027E RMB120.2bn, 2028E RMB142.9bn; n=32–34). 2. H-share consensus: iFinD HK quarter-end median (2026-10: 2027E RMB115.5bn n=4, 2026E RMB93.8bn n=5). 3. Share price calculated as PE(TTM) × TTM NP attributable ÷ share count, calibrated to 2026-10-08/09 closes (RMB286.75/297.75) and extended to the 10/21 close of RMB227.90; 04-30 → 10-21 drawdown is our calculation. JPM moved on 10/20, UBS cut on 10/21; Wind mean not yet updated.</a:t>
            </a:r>
            <a:endParaRPr lang="en-US" altLang="zh-CN" sz="1400" noProof="1"/>
          </a:p>
        </p:txBody>
      </p:sp>
      <p:sp>
        <p:nvSpPr>
          <p:cNvPr id="34"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35"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iFinD, as of 2026-10-21</a:t>
            </a:r>
            <a:endParaRPr lang="en-US" sz="1400" noProof="1"/>
          </a:p>
        </p:txBody>
      </p:sp>
      <p:sp>
        <p:nvSpPr>
          <p:cNvPr id="36"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37"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45</a:t>
            </a:r>
            <a:endParaRPr lang="en-US" sz="1400" noProof="1"/>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06 Financials &amp; Valuation › Peer Valuation</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Peer valuation: CATL's 2027E 10.4x already below the tier-2 median of 11.6x, PEG 0.54x</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2026E PE of 12.0x is the lowest among A-share battery peers; 39.4% share + ~2.8x unit net profit, yet trades ~10% below second-tier (peers on 10/9 basis)</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comps-chart-title"/>
          <p:cNvSpPr txBox="1"/>
          <p:nvPr/>
        </p:nvSpPr>
        <p:spPr>
          <a:xfrm>
            <a:off x="825500" y="1949450"/>
            <a:ext cx="8890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PE vs PEG comparison (2026-10-09)</a:t>
            </a:r>
            <a:r>
              <a:rPr lang="en-US" sz="1800" b="1" baseline="30000" noProof="1">
                <a:solidFill>
                  <a:srgbClr val="051C2C"/>
                </a:solidFill>
                <a:latin typeface="Arial"/>
                <a:ea typeface="楷体"/>
              </a:rPr>
              <a:t>1</a:t>
            </a:r>
            <a:endParaRPr lang="en-US" sz="1800" noProof="1"/>
          </a:p>
        </p:txBody>
      </p:sp>
      <p:sp>
        <p:nvSpPr>
          <p:cNvPr id="7" name="comps-h0"/>
          <p:cNvSpPr txBox="1"/>
          <p:nvPr/>
        </p:nvSpPr>
        <p:spPr>
          <a:xfrm>
            <a:off x="825500" y="2359660"/>
            <a:ext cx="3238500" cy="20701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Company (market cap)</a:t>
            </a:r>
            <a:endParaRPr lang="en-US" sz="1400" noProof="1"/>
          </a:p>
        </p:txBody>
      </p:sp>
      <p:sp>
        <p:nvSpPr>
          <p:cNvPr id="8" name="comps-h1"/>
          <p:cNvSpPr txBox="1"/>
          <p:nvPr/>
        </p:nvSpPr>
        <p:spPr>
          <a:xfrm>
            <a:off x="4064000" y="2359660"/>
            <a:ext cx="109220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PE 26E</a:t>
            </a:r>
            <a:endParaRPr lang="en-US" sz="1400" noProof="1"/>
          </a:p>
        </p:txBody>
      </p:sp>
      <p:sp>
        <p:nvSpPr>
          <p:cNvPr id="9" name="comps-h2"/>
          <p:cNvSpPr txBox="1"/>
          <p:nvPr/>
        </p:nvSpPr>
        <p:spPr>
          <a:xfrm>
            <a:off x="5156200" y="2359660"/>
            <a:ext cx="109220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PE 27E</a:t>
            </a:r>
            <a:endParaRPr lang="en-US" sz="1400" noProof="1"/>
          </a:p>
        </p:txBody>
      </p:sp>
      <p:sp>
        <p:nvSpPr>
          <p:cNvPr id="10" name="comps-h3"/>
          <p:cNvSpPr txBox="1"/>
          <p:nvPr/>
        </p:nvSpPr>
        <p:spPr>
          <a:xfrm>
            <a:off x="6248400" y="2359660"/>
            <a:ext cx="109220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PE 28E</a:t>
            </a:r>
            <a:endParaRPr lang="en-US" sz="1400" noProof="1"/>
          </a:p>
        </p:txBody>
      </p:sp>
      <p:sp>
        <p:nvSpPr>
          <p:cNvPr id="11" name="comps-h4"/>
          <p:cNvSpPr txBox="1"/>
          <p:nvPr/>
        </p:nvSpPr>
        <p:spPr>
          <a:xfrm>
            <a:off x="7340600" y="2359660"/>
            <a:ext cx="109220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CAGR</a:t>
            </a:r>
            <a:r>
              <a:rPr lang="en-US" sz="1400" b="1" baseline="30000" noProof="1">
                <a:solidFill>
                  <a:srgbClr val="666666"/>
                </a:solidFill>
                <a:latin typeface="Arial"/>
                <a:ea typeface="楷体"/>
              </a:rPr>
              <a:t>2</a:t>
            </a:r>
            <a:endParaRPr lang="en-US" sz="1400" noProof="1"/>
          </a:p>
        </p:txBody>
      </p:sp>
      <p:sp>
        <p:nvSpPr>
          <p:cNvPr id="12" name="comps-h5"/>
          <p:cNvSpPr txBox="1"/>
          <p:nvPr/>
        </p:nvSpPr>
        <p:spPr>
          <a:xfrm>
            <a:off x="8432800" y="2359660"/>
            <a:ext cx="109220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PEG</a:t>
            </a:r>
            <a:r>
              <a:rPr lang="en-US" sz="1400" b="1" baseline="30000" noProof="1">
                <a:solidFill>
                  <a:srgbClr val="666666"/>
                </a:solidFill>
                <a:latin typeface="Arial"/>
                <a:ea typeface="楷体"/>
              </a:rPr>
              <a:t>3</a:t>
            </a:r>
            <a:endParaRPr lang="en-US" sz="1400" noProof="1"/>
          </a:p>
        </p:txBody>
      </p:sp>
      <p:sp>
        <p:nvSpPr>
          <p:cNvPr id="13" name="comps-rule-head"/>
          <p:cNvSpPr/>
          <p:nvPr/>
        </p:nvSpPr>
        <p:spPr>
          <a:xfrm>
            <a:off x="800100" y="2679700"/>
            <a:ext cx="8750300" cy="10160"/>
          </a:xfrm>
          <a:prstGeom prst="rect">
            <a:avLst/>
          </a:prstGeom>
          <a:solidFill>
            <a:srgbClr val="000000"/>
          </a:solidFill>
          <a:ln>
            <a:noFill/>
          </a:ln>
        </p:spPr>
        <p:txBody>
          <a:bodyPr/>
          <a:lstStyle/>
          <a:p>
            <a:endParaRPr lang="zh-CN" altLang="en-US"/>
          </a:p>
        </p:txBody>
      </p:sp>
      <p:sp>
        <p:nvSpPr>
          <p:cNvPr id="14" name="comps-r0-c0"/>
          <p:cNvSpPr txBox="1"/>
          <p:nvPr/>
        </p:nvSpPr>
        <p:spPr>
          <a:xfrm>
            <a:off x="825500" y="2781300"/>
            <a:ext cx="3238500" cy="207010"/>
          </a:xfrm>
          <a:prstGeom prst="rect">
            <a:avLst/>
          </a:prstGeom>
          <a:noFill/>
          <a:ln>
            <a:noFill/>
          </a:ln>
        </p:spPr>
        <p:txBody>
          <a:bodyPr wrap="none" lIns="0" tIns="0" rIns="0" bIns="0" rtlCol="0" anchor="t"/>
          <a:lstStyle/>
          <a:p>
            <a:pPr algn="l">
              <a:lnSpc>
                <a:spcPts val="2323"/>
              </a:lnSpc>
            </a:pPr>
            <a:r>
              <a:rPr lang="en-US" sz="1600" b="1" noProof="1">
                <a:solidFill>
                  <a:srgbClr val="333333"/>
                </a:solidFill>
                <a:latin typeface="Arial"/>
                <a:ea typeface="楷体"/>
              </a:rPr>
              <a:t>CATL (RMB1.05tn)</a:t>
            </a:r>
            <a:endParaRPr lang="en-US" sz="1600" noProof="1"/>
          </a:p>
        </p:txBody>
      </p:sp>
      <p:sp>
        <p:nvSpPr>
          <p:cNvPr id="15" name="comps-r0-c1"/>
          <p:cNvSpPr txBox="1"/>
          <p:nvPr/>
        </p:nvSpPr>
        <p:spPr>
          <a:xfrm>
            <a:off x="4064000" y="2781300"/>
            <a:ext cx="1092200" cy="207010"/>
          </a:xfrm>
          <a:prstGeom prst="rect">
            <a:avLst/>
          </a:prstGeom>
          <a:noFill/>
          <a:ln>
            <a:noFill/>
          </a:ln>
        </p:spPr>
        <p:txBody>
          <a:bodyPr wrap="none" lIns="0" tIns="0" rIns="0" bIns="0" rtlCol="0" anchor="t"/>
          <a:lstStyle/>
          <a:p>
            <a:pPr algn="r">
              <a:lnSpc>
                <a:spcPts val="2323"/>
              </a:lnSpc>
            </a:pPr>
            <a:r>
              <a:rPr lang="en-US" sz="1600" b="1" noProof="1">
                <a:solidFill>
                  <a:srgbClr val="333333"/>
                </a:solidFill>
                <a:latin typeface="Arial"/>
                <a:ea typeface="楷体"/>
              </a:rPr>
              <a:t>12.0x</a:t>
            </a:r>
            <a:endParaRPr lang="en-US" sz="1600" noProof="1"/>
          </a:p>
        </p:txBody>
      </p:sp>
      <p:sp>
        <p:nvSpPr>
          <p:cNvPr id="16" name="comps-r0-c2"/>
          <p:cNvSpPr txBox="1"/>
          <p:nvPr/>
        </p:nvSpPr>
        <p:spPr>
          <a:xfrm>
            <a:off x="5156200" y="2781300"/>
            <a:ext cx="1092200" cy="207010"/>
          </a:xfrm>
          <a:prstGeom prst="rect">
            <a:avLst/>
          </a:prstGeom>
          <a:noFill/>
          <a:ln>
            <a:noFill/>
          </a:ln>
        </p:spPr>
        <p:txBody>
          <a:bodyPr wrap="none" lIns="0" tIns="0" rIns="0" bIns="0" rtlCol="0" anchor="t"/>
          <a:lstStyle/>
          <a:p>
            <a:pPr algn="r">
              <a:lnSpc>
                <a:spcPts val="2323"/>
              </a:lnSpc>
            </a:pPr>
            <a:r>
              <a:rPr lang="en-US" sz="1600" b="1" noProof="1">
                <a:solidFill>
                  <a:srgbClr val="333333"/>
                </a:solidFill>
                <a:latin typeface="Arial"/>
                <a:ea typeface="楷体"/>
              </a:rPr>
              <a:t>10.4x</a:t>
            </a:r>
            <a:endParaRPr lang="en-US" sz="1600" noProof="1"/>
          </a:p>
        </p:txBody>
      </p:sp>
      <p:sp>
        <p:nvSpPr>
          <p:cNvPr id="17" name="comps-r0-c3"/>
          <p:cNvSpPr txBox="1"/>
          <p:nvPr/>
        </p:nvSpPr>
        <p:spPr>
          <a:xfrm>
            <a:off x="6248400" y="2781300"/>
            <a:ext cx="1092200" cy="207010"/>
          </a:xfrm>
          <a:prstGeom prst="rect">
            <a:avLst/>
          </a:prstGeom>
          <a:noFill/>
          <a:ln>
            <a:noFill/>
          </a:ln>
        </p:spPr>
        <p:txBody>
          <a:bodyPr wrap="none" lIns="0" tIns="0" rIns="0" bIns="0" rtlCol="0" anchor="t"/>
          <a:lstStyle/>
          <a:p>
            <a:pPr algn="r">
              <a:lnSpc>
                <a:spcPts val="2323"/>
              </a:lnSpc>
            </a:pPr>
            <a:r>
              <a:rPr lang="en-US" sz="1600" b="1" noProof="1">
                <a:solidFill>
                  <a:srgbClr val="333333"/>
                </a:solidFill>
                <a:latin typeface="Arial"/>
                <a:ea typeface="楷体"/>
              </a:rPr>
              <a:t>8.4x</a:t>
            </a:r>
            <a:endParaRPr lang="en-US" sz="1600" noProof="1"/>
          </a:p>
        </p:txBody>
      </p:sp>
      <p:sp>
        <p:nvSpPr>
          <p:cNvPr id="18" name="comps-r0-c4"/>
          <p:cNvSpPr txBox="1"/>
          <p:nvPr/>
        </p:nvSpPr>
        <p:spPr>
          <a:xfrm>
            <a:off x="7340600" y="2781300"/>
            <a:ext cx="1092200" cy="207010"/>
          </a:xfrm>
          <a:prstGeom prst="rect">
            <a:avLst/>
          </a:prstGeom>
          <a:noFill/>
          <a:ln>
            <a:noFill/>
          </a:ln>
        </p:spPr>
        <p:txBody>
          <a:bodyPr wrap="none" lIns="0" tIns="0" rIns="0" bIns="0" rtlCol="0" anchor="t"/>
          <a:lstStyle/>
          <a:p>
            <a:pPr algn="r">
              <a:lnSpc>
                <a:spcPts val="2323"/>
              </a:lnSpc>
            </a:pPr>
            <a:r>
              <a:rPr lang="en-US" sz="1600" b="1" noProof="1">
                <a:solidFill>
                  <a:srgbClr val="333333"/>
                </a:solidFill>
                <a:latin typeface="Arial"/>
                <a:ea typeface="楷体"/>
              </a:rPr>
              <a:t>+19.2%</a:t>
            </a:r>
            <a:endParaRPr lang="en-US" sz="1600" noProof="1"/>
          </a:p>
        </p:txBody>
      </p:sp>
      <p:sp>
        <p:nvSpPr>
          <p:cNvPr id="19" name="comps-r0-c5"/>
          <p:cNvSpPr txBox="1"/>
          <p:nvPr/>
        </p:nvSpPr>
        <p:spPr>
          <a:xfrm>
            <a:off x="8432800" y="2781300"/>
            <a:ext cx="1092200" cy="207010"/>
          </a:xfrm>
          <a:prstGeom prst="rect">
            <a:avLst/>
          </a:prstGeom>
          <a:noFill/>
          <a:ln>
            <a:noFill/>
          </a:ln>
        </p:spPr>
        <p:txBody>
          <a:bodyPr wrap="none" lIns="0" tIns="0" rIns="0" bIns="0" rtlCol="0" anchor="t"/>
          <a:lstStyle/>
          <a:p>
            <a:pPr algn="r">
              <a:lnSpc>
                <a:spcPts val="2323"/>
              </a:lnSpc>
            </a:pPr>
            <a:r>
              <a:rPr lang="en-US" sz="1600" b="1" noProof="1">
                <a:solidFill>
                  <a:srgbClr val="333333"/>
                </a:solidFill>
                <a:latin typeface="Arial"/>
                <a:ea typeface="楷体"/>
              </a:rPr>
              <a:t>0.54</a:t>
            </a:r>
            <a:endParaRPr lang="en-US" sz="1600" noProof="1"/>
          </a:p>
        </p:txBody>
      </p:sp>
      <p:sp>
        <p:nvSpPr>
          <p:cNvPr id="20" name="comps-rule-r0"/>
          <p:cNvSpPr/>
          <p:nvPr/>
        </p:nvSpPr>
        <p:spPr>
          <a:xfrm>
            <a:off x="800100" y="3187700"/>
            <a:ext cx="8750300" cy="10160"/>
          </a:xfrm>
          <a:prstGeom prst="rect">
            <a:avLst/>
          </a:prstGeom>
          <a:solidFill>
            <a:srgbClr val="CCCCCC"/>
          </a:solidFill>
          <a:ln>
            <a:noFill/>
          </a:ln>
        </p:spPr>
        <p:txBody>
          <a:bodyPr/>
          <a:lstStyle/>
          <a:p>
            <a:endParaRPr lang="zh-CN" altLang="en-US"/>
          </a:p>
        </p:txBody>
      </p:sp>
      <p:sp>
        <p:nvSpPr>
          <p:cNvPr id="21" name="comps-r1-c0"/>
          <p:cNvSpPr txBox="1"/>
          <p:nvPr/>
        </p:nvSpPr>
        <p:spPr>
          <a:xfrm>
            <a:off x="825500" y="3289300"/>
            <a:ext cx="32385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EVE Energy (RMB111.5bn)</a:t>
            </a:r>
            <a:endParaRPr lang="en-US" sz="1600" noProof="1"/>
          </a:p>
        </p:txBody>
      </p:sp>
      <p:sp>
        <p:nvSpPr>
          <p:cNvPr id="22" name="comps-r1-c1"/>
          <p:cNvSpPr txBox="1"/>
          <p:nvPr/>
        </p:nvSpPr>
        <p:spPr>
          <a:xfrm>
            <a:off x="4064000" y="3289300"/>
            <a:ext cx="10922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15.4x</a:t>
            </a:r>
            <a:endParaRPr lang="en-US" sz="1600" noProof="1"/>
          </a:p>
        </p:txBody>
      </p:sp>
      <p:sp>
        <p:nvSpPr>
          <p:cNvPr id="23" name="comps-r1-c2"/>
          <p:cNvSpPr txBox="1"/>
          <p:nvPr/>
        </p:nvSpPr>
        <p:spPr>
          <a:xfrm>
            <a:off x="5156200" y="3289300"/>
            <a:ext cx="10922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11.2x</a:t>
            </a:r>
            <a:endParaRPr lang="en-US" sz="1600" noProof="1"/>
          </a:p>
        </p:txBody>
      </p:sp>
      <p:sp>
        <p:nvSpPr>
          <p:cNvPr id="24" name="comps-r1-c3"/>
          <p:cNvSpPr txBox="1"/>
          <p:nvPr/>
        </p:nvSpPr>
        <p:spPr>
          <a:xfrm>
            <a:off x="6248400" y="3289300"/>
            <a:ext cx="10922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9.0x</a:t>
            </a:r>
            <a:endParaRPr lang="en-US" sz="1600" noProof="1"/>
          </a:p>
        </p:txBody>
      </p:sp>
      <p:sp>
        <p:nvSpPr>
          <p:cNvPr id="25" name="comps-r1-c4"/>
          <p:cNvSpPr txBox="1"/>
          <p:nvPr/>
        </p:nvSpPr>
        <p:spPr>
          <a:xfrm>
            <a:off x="7340600" y="3289300"/>
            <a:ext cx="10922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+30.5%</a:t>
            </a:r>
            <a:endParaRPr lang="en-US" sz="1600" noProof="1"/>
          </a:p>
        </p:txBody>
      </p:sp>
      <p:sp>
        <p:nvSpPr>
          <p:cNvPr id="26" name="comps-r1-c5"/>
          <p:cNvSpPr txBox="1"/>
          <p:nvPr/>
        </p:nvSpPr>
        <p:spPr>
          <a:xfrm>
            <a:off x="8432800" y="3289300"/>
            <a:ext cx="10922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0.37</a:t>
            </a:r>
            <a:endParaRPr lang="en-US" sz="1600" noProof="1"/>
          </a:p>
        </p:txBody>
      </p:sp>
      <p:sp>
        <p:nvSpPr>
          <p:cNvPr id="27" name="comps-rule-r1"/>
          <p:cNvSpPr/>
          <p:nvPr/>
        </p:nvSpPr>
        <p:spPr>
          <a:xfrm>
            <a:off x="800100" y="3695700"/>
            <a:ext cx="8750300" cy="10160"/>
          </a:xfrm>
          <a:prstGeom prst="rect">
            <a:avLst/>
          </a:prstGeom>
          <a:solidFill>
            <a:srgbClr val="CCCCCC"/>
          </a:solidFill>
          <a:ln>
            <a:noFill/>
          </a:ln>
        </p:spPr>
        <p:txBody>
          <a:bodyPr/>
          <a:lstStyle/>
          <a:p>
            <a:endParaRPr lang="zh-CN" altLang="en-US"/>
          </a:p>
        </p:txBody>
      </p:sp>
      <p:sp>
        <p:nvSpPr>
          <p:cNvPr id="28" name="comps-r2-c0"/>
          <p:cNvSpPr txBox="1"/>
          <p:nvPr/>
        </p:nvSpPr>
        <p:spPr>
          <a:xfrm>
            <a:off x="825500" y="3797300"/>
            <a:ext cx="32385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Gotion High-tech (RMB55.2bn)</a:t>
            </a:r>
            <a:endParaRPr lang="en-US" sz="1600" noProof="1"/>
          </a:p>
        </p:txBody>
      </p:sp>
      <p:sp>
        <p:nvSpPr>
          <p:cNvPr id="29" name="comps-r2-c1"/>
          <p:cNvSpPr txBox="1"/>
          <p:nvPr/>
        </p:nvSpPr>
        <p:spPr>
          <a:xfrm>
            <a:off x="4064000" y="3797300"/>
            <a:ext cx="10922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28.6x</a:t>
            </a:r>
            <a:endParaRPr lang="en-US" sz="1600" noProof="1"/>
          </a:p>
        </p:txBody>
      </p:sp>
      <p:sp>
        <p:nvSpPr>
          <p:cNvPr id="30" name="comps-r2-c2"/>
          <p:cNvSpPr txBox="1"/>
          <p:nvPr/>
        </p:nvSpPr>
        <p:spPr>
          <a:xfrm>
            <a:off x="5156200" y="3797300"/>
            <a:ext cx="10922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20.4x</a:t>
            </a:r>
            <a:endParaRPr lang="en-US" sz="1600" noProof="1"/>
          </a:p>
        </p:txBody>
      </p:sp>
      <p:sp>
        <p:nvSpPr>
          <p:cNvPr id="31" name="comps-r2-c3"/>
          <p:cNvSpPr txBox="1"/>
          <p:nvPr/>
        </p:nvSpPr>
        <p:spPr>
          <a:xfrm>
            <a:off x="6248400" y="3797300"/>
            <a:ext cx="10922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16.2x</a:t>
            </a:r>
            <a:endParaRPr lang="en-US" sz="1600" noProof="1"/>
          </a:p>
        </p:txBody>
      </p:sp>
      <p:sp>
        <p:nvSpPr>
          <p:cNvPr id="32" name="comps-r2-c4"/>
          <p:cNvSpPr txBox="1"/>
          <p:nvPr/>
        </p:nvSpPr>
        <p:spPr>
          <a:xfrm>
            <a:off x="7340600" y="3797300"/>
            <a:ext cx="10922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+33.0%</a:t>
            </a:r>
            <a:endParaRPr lang="en-US" sz="1600" noProof="1"/>
          </a:p>
        </p:txBody>
      </p:sp>
      <p:sp>
        <p:nvSpPr>
          <p:cNvPr id="33" name="comps-r2-c5"/>
          <p:cNvSpPr txBox="1"/>
          <p:nvPr/>
        </p:nvSpPr>
        <p:spPr>
          <a:xfrm>
            <a:off x="8432800" y="3797300"/>
            <a:ext cx="10922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0.62</a:t>
            </a:r>
            <a:endParaRPr lang="en-US" sz="1600" noProof="1"/>
          </a:p>
        </p:txBody>
      </p:sp>
      <p:sp>
        <p:nvSpPr>
          <p:cNvPr id="34" name="comps-rule-r2"/>
          <p:cNvSpPr/>
          <p:nvPr/>
        </p:nvSpPr>
        <p:spPr>
          <a:xfrm>
            <a:off x="800100" y="4203700"/>
            <a:ext cx="8750300" cy="10160"/>
          </a:xfrm>
          <a:prstGeom prst="rect">
            <a:avLst/>
          </a:prstGeom>
          <a:solidFill>
            <a:srgbClr val="CCCCCC"/>
          </a:solidFill>
          <a:ln>
            <a:noFill/>
          </a:ln>
        </p:spPr>
        <p:txBody>
          <a:bodyPr/>
          <a:lstStyle/>
          <a:p>
            <a:endParaRPr lang="zh-CN" altLang="en-US"/>
          </a:p>
        </p:txBody>
      </p:sp>
      <p:sp>
        <p:nvSpPr>
          <p:cNvPr id="35" name="comps-r3-c0"/>
          <p:cNvSpPr txBox="1"/>
          <p:nvPr/>
        </p:nvSpPr>
        <p:spPr>
          <a:xfrm>
            <a:off x="825500" y="4305300"/>
            <a:ext cx="32385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Sunwoda (RMB38.2bn)</a:t>
            </a:r>
            <a:endParaRPr lang="en-US" sz="1600" noProof="1"/>
          </a:p>
        </p:txBody>
      </p:sp>
      <p:sp>
        <p:nvSpPr>
          <p:cNvPr id="36" name="comps-r3-c1"/>
          <p:cNvSpPr txBox="1"/>
          <p:nvPr/>
        </p:nvSpPr>
        <p:spPr>
          <a:xfrm>
            <a:off x="4064000" y="4305300"/>
            <a:ext cx="10922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17.9x</a:t>
            </a:r>
            <a:endParaRPr lang="en-US" sz="1600" noProof="1"/>
          </a:p>
        </p:txBody>
      </p:sp>
      <p:sp>
        <p:nvSpPr>
          <p:cNvPr id="37" name="comps-r3-c2"/>
          <p:cNvSpPr txBox="1"/>
          <p:nvPr/>
        </p:nvSpPr>
        <p:spPr>
          <a:xfrm>
            <a:off x="5156200" y="4305300"/>
            <a:ext cx="10922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12.0x</a:t>
            </a:r>
            <a:endParaRPr lang="en-US" sz="1600" noProof="1"/>
          </a:p>
        </p:txBody>
      </p:sp>
      <p:sp>
        <p:nvSpPr>
          <p:cNvPr id="38" name="comps-r3-c3"/>
          <p:cNvSpPr txBox="1"/>
          <p:nvPr/>
        </p:nvSpPr>
        <p:spPr>
          <a:xfrm>
            <a:off x="6248400" y="4305300"/>
            <a:ext cx="10922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9.0x</a:t>
            </a:r>
            <a:endParaRPr lang="en-US" sz="1600" noProof="1"/>
          </a:p>
        </p:txBody>
      </p:sp>
      <p:sp>
        <p:nvSpPr>
          <p:cNvPr id="39" name="comps-r3-c4"/>
          <p:cNvSpPr txBox="1"/>
          <p:nvPr/>
        </p:nvSpPr>
        <p:spPr>
          <a:xfrm>
            <a:off x="7340600" y="4305300"/>
            <a:ext cx="10922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+40.9%</a:t>
            </a:r>
            <a:endParaRPr lang="en-US" sz="1600" noProof="1"/>
          </a:p>
        </p:txBody>
      </p:sp>
      <p:sp>
        <p:nvSpPr>
          <p:cNvPr id="40" name="comps-r3-c5"/>
          <p:cNvSpPr txBox="1"/>
          <p:nvPr/>
        </p:nvSpPr>
        <p:spPr>
          <a:xfrm>
            <a:off x="8432800" y="4305300"/>
            <a:ext cx="10922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0.29</a:t>
            </a:r>
            <a:endParaRPr lang="en-US" sz="1600" noProof="1"/>
          </a:p>
        </p:txBody>
      </p:sp>
      <p:sp>
        <p:nvSpPr>
          <p:cNvPr id="41" name="comps-rule-r3"/>
          <p:cNvSpPr/>
          <p:nvPr/>
        </p:nvSpPr>
        <p:spPr>
          <a:xfrm>
            <a:off x="800100" y="4711700"/>
            <a:ext cx="8750300" cy="10160"/>
          </a:xfrm>
          <a:prstGeom prst="rect">
            <a:avLst/>
          </a:prstGeom>
          <a:solidFill>
            <a:srgbClr val="CCCCCC"/>
          </a:solidFill>
          <a:ln>
            <a:noFill/>
          </a:ln>
        </p:spPr>
        <p:txBody>
          <a:bodyPr/>
          <a:lstStyle/>
          <a:p>
            <a:endParaRPr lang="zh-CN" altLang="en-US"/>
          </a:p>
        </p:txBody>
      </p:sp>
      <p:sp>
        <p:nvSpPr>
          <p:cNvPr id="42" name="comps-r4-c0"/>
          <p:cNvSpPr txBox="1"/>
          <p:nvPr/>
        </p:nvSpPr>
        <p:spPr>
          <a:xfrm>
            <a:off x="825500" y="4813300"/>
            <a:ext cx="32385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CALB H (HK$28.5bn)</a:t>
            </a:r>
            <a:endParaRPr lang="en-US" sz="1600" noProof="1"/>
          </a:p>
        </p:txBody>
      </p:sp>
      <p:sp>
        <p:nvSpPr>
          <p:cNvPr id="43" name="comps-r4-c1"/>
          <p:cNvSpPr txBox="1"/>
          <p:nvPr/>
        </p:nvSpPr>
        <p:spPr>
          <a:xfrm>
            <a:off x="4064000" y="4813300"/>
            <a:ext cx="10922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9.0x</a:t>
            </a:r>
            <a:endParaRPr lang="en-US" sz="1600" noProof="1"/>
          </a:p>
        </p:txBody>
      </p:sp>
      <p:sp>
        <p:nvSpPr>
          <p:cNvPr id="44" name="comps-r4-c2"/>
          <p:cNvSpPr txBox="1"/>
          <p:nvPr/>
        </p:nvSpPr>
        <p:spPr>
          <a:xfrm>
            <a:off x="5156200" y="4813300"/>
            <a:ext cx="10922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5.5x</a:t>
            </a:r>
            <a:endParaRPr lang="en-US" sz="1600" noProof="1"/>
          </a:p>
        </p:txBody>
      </p:sp>
      <p:sp>
        <p:nvSpPr>
          <p:cNvPr id="45" name="comps-r4-c3"/>
          <p:cNvSpPr txBox="1"/>
          <p:nvPr/>
        </p:nvSpPr>
        <p:spPr>
          <a:xfrm>
            <a:off x="6248400" y="4813300"/>
            <a:ext cx="10922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4.4x</a:t>
            </a:r>
            <a:endParaRPr lang="en-US" sz="1600" noProof="1"/>
          </a:p>
        </p:txBody>
      </p:sp>
      <p:sp>
        <p:nvSpPr>
          <p:cNvPr id="46" name="comps-r4-c4"/>
          <p:cNvSpPr txBox="1"/>
          <p:nvPr/>
        </p:nvSpPr>
        <p:spPr>
          <a:xfrm>
            <a:off x="7340600" y="4813300"/>
            <a:ext cx="10922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+43.0%</a:t>
            </a:r>
            <a:endParaRPr lang="en-US" sz="1600" noProof="1"/>
          </a:p>
        </p:txBody>
      </p:sp>
      <p:sp>
        <p:nvSpPr>
          <p:cNvPr id="47" name="comps-r4-c5"/>
          <p:cNvSpPr txBox="1"/>
          <p:nvPr/>
        </p:nvSpPr>
        <p:spPr>
          <a:xfrm>
            <a:off x="8432800" y="4813300"/>
            <a:ext cx="10922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0.13</a:t>
            </a:r>
            <a:endParaRPr lang="en-US" sz="1600" noProof="1"/>
          </a:p>
        </p:txBody>
      </p:sp>
      <p:sp>
        <p:nvSpPr>
          <p:cNvPr id="48" name="comps-rule-r4"/>
          <p:cNvSpPr/>
          <p:nvPr/>
        </p:nvSpPr>
        <p:spPr>
          <a:xfrm>
            <a:off x="800100" y="5219700"/>
            <a:ext cx="8750300" cy="10160"/>
          </a:xfrm>
          <a:prstGeom prst="rect">
            <a:avLst/>
          </a:prstGeom>
          <a:solidFill>
            <a:srgbClr val="CCCCCC"/>
          </a:solidFill>
          <a:ln>
            <a:noFill/>
          </a:ln>
        </p:spPr>
        <p:txBody>
          <a:bodyPr/>
          <a:lstStyle/>
          <a:p>
            <a:endParaRPr lang="zh-CN" altLang="en-US"/>
          </a:p>
        </p:txBody>
      </p:sp>
      <p:sp>
        <p:nvSpPr>
          <p:cNvPr id="49" name="comps-r5-c0"/>
          <p:cNvSpPr txBox="1"/>
          <p:nvPr/>
        </p:nvSpPr>
        <p:spPr>
          <a:xfrm>
            <a:off x="825500" y="5321300"/>
            <a:ext cx="3238500" cy="207010"/>
          </a:xfrm>
          <a:prstGeom prst="rect">
            <a:avLst/>
          </a:prstGeom>
          <a:noFill/>
          <a:ln>
            <a:noFill/>
          </a:ln>
        </p:spPr>
        <p:txBody>
          <a:bodyPr wrap="none" lIns="0" tIns="0" rIns="0" bIns="0" rtlCol="0" anchor="t"/>
          <a:lstStyle/>
          <a:p>
            <a:pPr algn="l">
              <a:lnSpc>
                <a:spcPts val="2323"/>
              </a:lnSpc>
            </a:pPr>
            <a:r>
              <a:rPr lang="en-US" sz="1600" b="1" noProof="1">
                <a:solidFill>
                  <a:srgbClr val="333333"/>
                </a:solidFill>
                <a:latin typeface="Arial"/>
                <a:ea typeface="楷体"/>
              </a:rPr>
              <a:t>Battery peer median (ex-BYD)</a:t>
            </a:r>
            <a:endParaRPr lang="en-US" sz="1600" noProof="1"/>
          </a:p>
        </p:txBody>
      </p:sp>
      <p:sp>
        <p:nvSpPr>
          <p:cNvPr id="50" name="comps-r5-c1"/>
          <p:cNvSpPr txBox="1"/>
          <p:nvPr/>
        </p:nvSpPr>
        <p:spPr>
          <a:xfrm>
            <a:off x="4064000" y="5321300"/>
            <a:ext cx="1092200" cy="207010"/>
          </a:xfrm>
          <a:prstGeom prst="rect">
            <a:avLst/>
          </a:prstGeom>
          <a:noFill/>
          <a:ln>
            <a:noFill/>
          </a:ln>
        </p:spPr>
        <p:txBody>
          <a:bodyPr wrap="none" lIns="0" tIns="0" rIns="0" bIns="0" rtlCol="0" anchor="t"/>
          <a:lstStyle/>
          <a:p>
            <a:pPr algn="r">
              <a:lnSpc>
                <a:spcPts val="2323"/>
              </a:lnSpc>
            </a:pPr>
            <a:r>
              <a:rPr lang="en-US" sz="1600" b="1" noProof="1">
                <a:solidFill>
                  <a:srgbClr val="333333"/>
                </a:solidFill>
                <a:latin typeface="Arial"/>
                <a:ea typeface="楷体"/>
              </a:rPr>
              <a:t>16.6x</a:t>
            </a:r>
            <a:endParaRPr lang="en-US" sz="1600" noProof="1"/>
          </a:p>
        </p:txBody>
      </p:sp>
      <p:sp>
        <p:nvSpPr>
          <p:cNvPr id="51" name="comps-r5-c2"/>
          <p:cNvSpPr txBox="1"/>
          <p:nvPr/>
        </p:nvSpPr>
        <p:spPr>
          <a:xfrm>
            <a:off x="5156200" y="5321300"/>
            <a:ext cx="1092200" cy="207010"/>
          </a:xfrm>
          <a:prstGeom prst="rect">
            <a:avLst/>
          </a:prstGeom>
          <a:noFill/>
          <a:ln>
            <a:noFill/>
          </a:ln>
        </p:spPr>
        <p:txBody>
          <a:bodyPr wrap="none" lIns="0" tIns="0" rIns="0" bIns="0" rtlCol="0" anchor="t"/>
          <a:lstStyle/>
          <a:p>
            <a:pPr algn="r">
              <a:lnSpc>
                <a:spcPts val="2323"/>
              </a:lnSpc>
            </a:pPr>
            <a:r>
              <a:rPr lang="en-US" sz="1600" b="1" noProof="1">
                <a:solidFill>
                  <a:srgbClr val="333333"/>
                </a:solidFill>
                <a:latin typeface="Arial"/>
                <a:ea typeface="楷体"/>
              </a:rPr>
              <a:t>11.6x</a:t>
            </a:r>
            <a:endParaRPr lang="en-US" sz="1600" noProof="1"/>
          </a:p>
        </p:txBody>
      </p:sp>
      <p:sp>
        <p:nvSpPr>
          <p:cNvPr id="52" name="comps-r5-c3"/>
          <p:cNvSpPr txBox="1"/>
          <p:nvPr/>
        </p:nvSpPr>
        <p:spPr>
          <a:xfrm>
            <a:off x="6248400" y="5321300"/>
            <a:ext cx="1092200" cy="207010"/>
          </a:xfrm>
          <a:prstGeom prst="rect">
            <a:avLst/>
          </a:prstGeom>
          <a:noFill/>
          <a:ln>
            <a:noFill/>
          </a:ln>
        </p:spPr>
        <p:txBody>
          <a:bodyPr wrap="none" lIns="0" tIns="0" rIns="0" bIns="0" rtlCol="0" anchor="t"/>
          <a:lstStyle/>
          <a:p>
            <a:pPr algn="r">
              <a:lnSpc>
                <a:spcPts val="2323"/>
              </a:lnSpc>
            </a:pPr>
            <a:r>
              <a:rPr lang="en-US" sz="1600" b="1" noProof="1">
                <a:solidFill>
                  <a:srgbClr val="333333"/>
                </a:solidFill>
                <a:latin typeface="Arial"/>
                <a:ea typeface="楷体"/>
              </a:rPr>
              <a:t>9.0x</a:t>
            </a:r>
            <a:endParaRPr lang="en-US" sz="1600" noProof="1"/>
          </a:p>
        </p:txBody>
      </p:sp>
      <p:sp>
        <p:nvSpPr>
          <p:cNvPr id="53" name="comps-r5-c4"/>
          <p:cNvSpPr txBox="1"/>
          <p:nvPr/>
        </p:nvSpPr>
        <p:spPr>
          <a:xfrm>
            <a:off x="7340600" y="5321300"/>
            <a:ext cx="1092200" cy="207010"/>
          </a:xfrm>
          <a:prstGeom prst="rect">
            <a:avLst/>
          </a:prstGeom>
          <a:noFill/>
          <a:ln>
            <a:noFill/>
          </a:ln>
        </p:spPr>
        <p:txBody>
          <a:bodyPr wrap="none" lIns="0" tIns="0" rIns="0" bIns="0" rtlCol="0" anchor="t"/>
          <a:lstStyle/>
          <a:p>
            <a:pPr algn="r">
              <a:lnSpc>
                <a:spcPts val="2323"/>
              </a:lnSpc>
            </a:pPr>
            <a:r>
              <a:rPr lang="en-US" sz="1600" b="1" noProof="1">
                <a:solidFill>
                  <a:srgbClr val="333333"/>
                </a:solidFill>
                <a:latin typeface="Arial"/>
                <a:ea typeface="楷体"/>
              </a:rPr>
              <a:t>+37.0%</a:t>
            </a:r>
            <a:endParaRPr lang="en-US" sz="1600" noProof="1"/>
          </a:p>
        </p:txBody>
      </p:sp>
      <p:sp>
        <p:nvSpPr>
          <p:cNvPr id="54" name="comps-r5-c5"/>
          <p:cNvSpPr txBox="1"/>
          <p:nvPr/>
        </p:nvSpPr>
        <p:spPr>
          <a:xfrm>
            <a:off x="8432800" y="5321300"/>
            <a:ext cx="1092200" cy="207010"/>
          </a:xfrm>
          <a:prstGeom prst="rect">
            <a:avLst/>
          </a:prstGeom>
          <a:noFill/>
          <a:ln>
            <a:noFill/>
          </a:ln>
        </p:spPr>
        <p:txBody>
          <a:bodyPr wrap="none" lIns="0" tIns="0" rIns="0" bIns="0" rtlCol="0" anchor="t"/>
          <a:lstStyle/>
          <a:p>
            <a:pPr algn="r">
              <a:lnSpc>
                <a:spcPts val="2323"/>
              </a:lnSpc>
            </a:pPr>
            <a:r>
              <a:rPr lang="en-US" sz="1600" b="1" noProof="1">
                <a:solidFill>
                  <a:srgbClr val="333333"/>
                </a:solidFill>
                <a:latin typeface="Arial"/>
                <a:ea typeface="楷体"/>
              </a:rPr>
              <a:t>0.33</a:t>
            </a:r>
            <a:endParaRPr lang="en-US" sz="1600" noProof="1"/>
          </a:p>
        </p:txBody>
      </p:sp>
      <p:sp>
        <p:nvSpPr>
          <p:cNvPr id="55" name="comps-rule-r5"/>
          <p:cNvSpPr/>
          <p:nvPr/>
        </p:nvSpPr>
        <p:spPr>
          <a:xfrm>
            <a:off x="800100" y="5727700"/>
            <a:ext cx="8750300" cy="10160"/>
          </a:xfrm>
          <a:prstGeom prst="rect">
            <a:avLst/>
          </a:prstGeom>
          <a:solidFill>
            <a:srgbClr val="CCCCCC"/>
          </a:solidFill>
          <a:ln>
            <a:noFill/>
          </a:ln>
        </p:spPr>
        <p:txBody>
          <a:bodyPr/>
          <a:lstStyle/>
          <a:p>
            <a:endParaRPr lang="zh-CN" altLang="en-US"/>
          </a:p>
        </p:txBody>
      </p:sp>
      <p:sp>
        <p:nvSpPr>
          <p:cNvPr id="56" name="comps-r6-c0"/>
          <p:cNvSpPr txBox="1"/>
          <p:nvPr/>
        </p:nvSpPr>
        <p:spPr>
          <a:xfrm>
            <a:off x="825500" y="5829300"/>
            <a:ext cx="32385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BYD* (RMB774.5bn)</a:t>
            </a:r>
            <a:endParaRPr lang="en-US" sz="1600" noProof="1"/>
          </a:p>
        </p:txBody>
      </p:sp>
      <p:sp>
        <p:nvSpPr>
          <p:cNvPr id="57" name="comps-r6-c1"/>
          <p:cNvSpPr txBox="1"/>
          <p:nvPr/>
        </p:nvSpPr>
        <p:spPr>
          <a:xfrm>
            <a:off x="4064000" y="5829300"/>
            <a:ext cx="10922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19.6x</a:t>
            </a:r>
            <a:endParaRPr lang="en-US" sz="1600" noProof="1"/>
          </a:p>
        </p:txBody>
      </p:sp>
      <p:sp>
        <p:nvSpPr>
          <p:cNvPr id="58" name="comps-r6-c2"/>
          <p:cNvSpPr txBox="1"/>
          <p:nvPr/>
        </p:nvSpPr>
        <p:spPr>
          <a:xfrm>
            <a:off x="5156200" y="5829300"/>
            <a:ext cx="10922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15.0x</a:t>
            </a:r>
            <a:endParaRPr lang="en-US" sz="1600" noProof="1"/>
          </a:p>
        </p:txBody>
      </p:sp>
      <p:sp>
        <p:nvSpPr>
          <p:cNvPr id="59" name="comps-r6-c3"/>
          <p:cNvSpPr txBox="1"/>
          <p:nvPr/>
        </p:nvSpPr>
        <p:spPr>
          <a:xfrm>
            <a:off x="6248400" y="5829300"/>
            <a:ext cx="10922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12.3x</a:t>
            </a:r>
            <a:endParaRPr lang="en-US" sz="1600" noProof="1"/>
          </a:p>
        </p:txBody>
      </p:sp>
      <p:sp>
        <p:nvSpPr>
          <p:cNvPr id="60" name="comps-r6-c4"/>
          <p:cNvSpPr txBox="1"/>
          <p:nvPr/>
        </p:nvSpPr>
        <p:spPr>
          <a:xfrm>
            <a:off x="7340600" y="5829300"/>
            <a:ext cx="10922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+26.2%</a:t>
            </a:r>
            <a:endParaRPr lang="en-US" sz="1600" noProof="1"/>
          </a:p>
        </p:txBody>
      </p:sp>
      <p:sp>
        <p:nvSpPr>
          <p:cNvPr id="61" name="comps-r6-c5"/>
          <p:cNvSpPr txBox="1"/>
          <p:nvPr/>
        </p:nvSpPr>
        <p:spPr>
          <a:xfrm>
            <a:off x="8432800" y="5829300"/>
            <a:ext cx="10922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0.58</a:t>
            </a:r>
            <a:endParaRPr lang="en-US" sz="1600" noProof="1"/>
          </a:p>
        </p:txBody>
      </p:sp>
      <p:sp>
        <p:nvSpPr>
          <p:cNvPr id="62" name="comps-rule-bottom"/>
          <p:cNvSpPr/>
          <p:nvPr/>
        </p:nvSpPr>
        <p:spPr>
          <a:xfrm>
            <a:off x="800100" y="6235700"/>
            <a:ext cx="8750300" cy="10160"/>
          </a:xfrm>
          <a:prstGeom prst="rect">
            <a:avLst/>
          </a:prstGeom>
          <a:solidFill>
            <a:srgbClr val="000000"/>
          </a:solidFill>
          <a:ln>
            <a:noFill/>
          </a:ln>
        </p:spPr>
        <p:txBody>
          <a:bodyPr/>
          <a:lstStyle/>
          <a:p>
            <a:endParaRPr lang="zh-CN" altLang="en-US"/>
          </a:p>
        </p:txBody>
      </p:sp>
      <p:sp>
        <p:nvSpPr>
          <p:cNvPr id="63" name="comps-note-box"/>
          <p:cNvSpPr/>
          <p:nvPr/>
        </p:nvSpPr>
        <p:spPr>
          <a:xfrm>
            <a:off x="800100" y="6477000"/>
            <a:ext cx="8750300" cy="1219200"/>
          </a:xfrm>
          <a:prstGeom prst="rect">
            <a:avLst/>
          </a:prstGeom>
          <a:solidFill>
            <a:srgbClr val="F2F2F2"/>
          </a:solidFill>
          <a:ln>
            <a:noFill/>
          </a:ln>
        </p:spPr>
        <p:txBody>
          <a:bodyPr/>
          <a:lstStyle/>
          <a:p>
            <a:endParaRPr lang="zh-CN" altLang="en-US"/>
          </a:p>
        </p:txBody>
      </p:sp>
      <p:sp>
        <p:nvSpPr>
          <p:cNvPr id="64" name="comps-note-spine"/>
          <p:cNvSpPr/>
          <p:nvPr/>
        </p:nvSpPr>
        <p:spPr>
          <a:xfrm>
            <a:off x="800100" y="6477000"/>
            <a:ext cx="50800" cy="1219200"/>
          </a:xfrm>
          <a:prstGeom prst="rect">
            <a:avLst/>
          </a:prstGeom>
          <a:solidFill>
            <a:srgbClr val="051C2C"/>
          </a:solidFill>
          <a:ln>
            <a:noFill/>
          </a:ln>
        </p:spPr>
        <p:txBody>
          <a:bodyPr/>
          <a:lstStyle/>
          <a:p>
            <a:endParaRPr lang="zh-CN" altLang="en-US"/>
          </a:p>
        </p:txBody>
      </p:sp>
      <p:sp>
        <p:nvSpPr>
          <p:cNvPr id="65" name="comps-note"/>
          <p:cNvSpPr txBox="1"/>
          <p:nvPr/>
        </p:nvSpPr>
        <p:spPr>
          <a:xfrm>
            <a:off x="1016000" y="6604000"/>
            <a:ext cx="8318500" cy="965200"/>
          </a:xfrm>
          <a:prstGeom prst="rect">
            <a:avLst/>
          </a:prstGeom>
          <a:noFill/>
          <a:ln>
            <a:noFill/>
          </a:ln>
        </p:spPr>
        <p:txBody>
          <a:bodyPr wrap="square" lIns="0" tIns="0" rIns="0" bIns="0" rtlCol="0" anchor="ctr"/>
          <a:lstStyle/>
          <a:p>
            <a:pPr algn="l">
              <a:lnSpc>
                <a:spcPts val="2168"/>
              </a:lnSpc>
            </a:pPr>
            <a:r>
              <a:rPr lang="en-US" sz="1400" noProof="1">
                <a:solidFill>
                  <a:srgbClr val="666666"/>
                </a:solidFill>
                <a:latin typeface="Arial"/>
                <a:ea typeface="楷体"/>
              </a:rPr>
              <a:t>CATL 2027E 10.4x already below second-tier median 11.6x — trading at a ~10% discount to second-tier (peers on 10/9 basis); PEG 0.54 corresponds to 19% organic growth</a:t>
            </a:r>
            <a:endParaRPr lang="en-US" sz="1400" noProof="1"/>
          </a:p>
        </p:txBody>
      </p:sp>
      <p:sp>
        <p:nvSpPr>
          <p:cNvPr id="66" name="comps-chart-title-2"/>
          <p:cNvSpPr txBox="1"/>
          <p:nvPr/>
        </p:nvSpPr>
        <p:spPr>
          <a:xfrm>
            <a:off x="9855200" y="1949450"/>
            <a:ext cx="41783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PE 2026E / 2027E (x)</a:t>
            </a:r>
            <a:endParaRPr lang="en-US" sz="1800" noProof="1"/>
          </a:p>
        </p:txBody>
      </p:sp>
      <p:graphicFrame>
        <p:nvGraphicFramePr>
          <p:cNvPr id="67" name="comps-chart"/>
          <p:cNvGraphicFramePr/>
          <p:nvPr/>
        </p:nvGraphicFramePr>
        <p:xfrm>
          <a:off x="9829800" y="2413000"/>
          <a:ext cx="4203700" cy="5435600"/>
        </p:xfrm>
        <a:graphic>
          <a:graphicData uri="http://schemas.openxmlformats.org/drawingml/2006/chart">
            <c:chart xmlns:c="http://schemas.openxmlformats.org/drawingml/2006/chart" xmlns:r="http://schemas.openxmlformats.org/officeDocument/2006/relationships" r:id="rId2"/>
          </a:graphicData>
        </a:graphic>
      </p:graphicFrame>
      <p:sp>
        <p:nvSpPr>
          <p:cNvPr id="68" name="bl-dot-1"/>
          <p:cNvSpPr/>
          <p:nvPr/>
        </p:nvSpPr>
        <p:spPr>
          <a:xfrm>
            <a:off x="914400" y="8030210"/>
            <a:ext cx="95250" cy="95250"/>
          </a:xfrm>
          <a:prstGeom prst="ellipse">
            <a:avLst/>
          </a:prstGeom>
          <a:solidFill>
            <a:srgbClr val="006BA6"/>
          </a:solidFill>
          <a:ln>
            <a:noFill/>
          </a:ln>
        </p:spPr>
        <p:txBody>
          <a:bodyPr/>
          <a:lstStyle/>
          <a:p>
            <a:endParaRPr lang="zh-CN" altLang="en-US"/>
          </a:p>
        </p:txBody>
      </p:sp>
      <p:sp>
        <p:nvSpPr>
          <p:cNvPr id="69" name="bl-txt-1"/>
          <p:cNvSpPr txBox="1"/>
          <p:nvPr/>
        </p:nvSpPr>
        <p:spPr>
          <a:xfrm>
            <a:off x="1092200" y="7975600"/>
            <a:ext cx="12700000" cy="2070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H-share premium 35.5% (10/21): the same issuer's H shares imply 2027E PE ≈14.1x</a:t>
            </a:r>
            <a:endParaRPr lang="en-US" sz="1400" noProof="1"/>
          </a:p>
        </p:txBody>
      </p:sp>
      <p:sp>
        <p:nvSpPr>
          <p:cNvPr id="70" name="bl-dot-2"/>
          <p:cNvSpPr/>
          <p:nvPr/>
        </p:nvSpPr>
        <p:spPr>
          <a:xfrm>
            <a:off x="914400" y="8360410"/>
            <a:ext cx="95250" cy="95250"/>
          </a:xfrm>
          <a:prstGeom prst="ellipse">
            <a:avLst/>
          </a:prstGeom>
          <a:solidFill>
            <a:srgbClr val="051C2C"/>
          </a:solidFill>
          <a:ln>
            <a:noFill/>
          </a:ln>
        </p:spPr>
        <p:txBody>
          <a:bodyPr/>
          <a:lstStyle/>
          <a:p>
            <a:endParaRPr lang="zh-CN" altLang="en-US"/>
          </a:p>
        </p:txBody>
      </p:sp>
      <p:sp>
        <p:nvSpPr>
          <p:cNvPr id="71" name="bl-txt-2"/>
          <p:cNvSpPr txBox="1"/>
          <p:nvPr/>
        </p:nvSpPr>
        <p:spPr>
          <a:xfrm>
            <a:off x="1092200" y="8305800"/>
            <a:ext cx="12700000" cy="2070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Disclosed sell-side TPs imply 2027E P/E of ~16–23x; this report takes 16x = ~10% below the historical NTM median of 17.5x, in line with JPM's target multiple</a:t>
            </a:r>
            <a:endParaRPr lang="en-US" sz="1400" noProof="1"/>
          </a:p>
        </p:txBody>
      </p:sp>
      <p:sp>
        <p:nvSpPr>
          <p:cNvPr id="72" name="panel"/>
          <p:cNvSpPr/>
          <p:nvPr/>
        </p:nvSpPr>
        <p:spPr>
          <a:xfrm>
            <a:off x="14287500" y="1885950"/>
            <a:ext cx="3200400" cy="7156450"/>
          </a:xfrm>
          <a:prstGeom prst="rect">
            <a:avLst/>
          </a:prstGeom>
          <a:solidFill>
            <a:srgbClr val="F2F2F2"/>
          </a:solidFill>
          <a:ln>
            <a:noFill/>
          </a:ln>
        </p:spPr>
        <p:txBody>
          <a:bodyPr/>
          <a:lstStyle/>
          <a:p>
            <a:endParaRPr lang="zh-CN" altLang="en-US"/>
          </a:p>
        </p:txBody>
      </p:sp>
      <p:sp>
        <p:nvSpPr>
          <p:cNvPr id="73" name="panel-kicker"/>
          <p:cNvSpPr txBox="1"/>
          <p:nvPr/>
        </p:nvSpPr>
        <p:spPr>
          <a:xfrm>
            <a:off x="14522450" y="2044700"/>
            <a:ext cx="27813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KEY TAKEAWAYS</a:t>
            </a:r>
            <a:endParaRPr lang="en-US" sz="1400" noProof="1"/>
          </a:p>
        </p:txBody>
      </p:sp>
      <p:sp>
        <p:nvSpPr>
          <p:cNvPr id="74" name="panel-rule-top"/>
          <p:cNvSpPr/>
          <p:nvPr/>
        </p:nvSpPr>
        <p:spPr>
          <a:xfrm>
            <a:off x="14497050" y="2353310"/>
            <a:ext cx="2781300" cy="10160"/>
          </a:xfrm>
          <a:prstGeom prst="rect">
            <a:avLst/>
          </a:prstGeom>
          <a:solidFill>
            <a:srgbClr val="000000"/>
          </a:solidFill>
          <a:ln>
            <a:noFill/>
          </a:ln>
        </p:spPr>
        <p:txBody>
          <a:bodyPr/>
          <a:lstStyle/>
          <a:p>
            <a:endParaRPr lang="zh-CN" altLang="en-US"/>
          </a:p>
        </p:txBody>
      </p:sp>
      <p:sp>
        <p:nvSpPr>
          <p:cNvPr id="75" name="panel-item-1"/>
          <p:cNvSpPr txBox="1"/>
          <p:nvPr/>
        </p:nvSpPr>
        <p:spPr>
          <a:xfrm>
            <a:off x="14497050" y="28448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51C2C"/>
                </a:solidFill>
                <a:latin typeface="Arial"/>
                <a:ea typeface="楷体"/>
              </a:rPr>
              <a:t>• </a:t>
            </a:r>
            <a:r>
              <a:rPr lang="en-US" sz="1600" b="1" noProof="1">
                <a:solidFill>
                  <a:srgbClr val="051C2C"/>
                </a:solidFill>
                <a:latin typeface="Arial"/>
                <a:ea typeface="楷体"/>
              </a:rPr>
              <a:t>Tier-2 parity: biggest non-consensus opportunity</a:t>
            </a:r>
            <a:endParaRPr lang="en-US" sz="1600" noProof="1"/>
          </a:p>
          <a:p>
            <a:pPr marL="203200" algn="l">
              <a:lnSpc>
                <a:spcPts val="2033"/>
              </a:lnSpc>
              <a:spcBef>
                <a:spcPts val="600"/>
              </a:spcBef>
            </a:pPr>
            <a:r>
              <a:rPr lang="en-US" sz="1400" noProof="1">
                <a:solidFill>
                  <a:srgbClr val="333333"/>
                </a:solidFill>
                <a:latin typeface="Arial"/>
                <a:ea typeface="楷体"/>
              </a:rPr>
              <a:t>PE 27E of 10.4x is below the tier-2 median of 11.6x, yet unit net profit is ~2.8x tier-2's, ~90% profit share</a:t>
            </a:r>
            <a:endParaRPr lang="en-US" sz="1600" noProof="1"/>
          </a:p>
        </p:txBody>
      </p:sp>
      <p:sp>
        <p:nvSpPr>
          <p:cNvPr id="76" name="panel-sep-1"/>
          <p:cNvSpPr/>
          <p:nvPr/>
        </p:nvSpPr>
        <p:spPr>
          <a:xfrm>
            <a:off x="14497050" y="4629150"/>
            <a:ext cx="2781300" cy="10160"/>
          </a:xfrm>
          <a:prstGeom prst="rect">
            <a:avLst/>
          </a:prstGeom>
          <a:solidFill>
            <a:srgbClr val="CCCCCC"/>
          </a:solidFill>
          <a:ln>
            <a:noFill/>
          </a:ln>
        </p:spPr>
        <p:txBody>
          <a:bodyPr/>
          <a:lstStyle/>
          <a:p>
            <a:endParaRPr lang="zh-CN" altLang="en-US"/>
          </a:p>
        </p:txBody>
      </p:sp>
      <p:sp>
        <p:nvSpPr>
          <p:cNvPr id="77" name="panel-item-2"/>
          <p:cNvSpPr txBox="1"/>
          <p:nvPr/>
        </p:nvSpPr>
        <p:spPr>
          <a:xfrm>
            <a:off x="14497050" y="47625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06BA6"/>
                </a:solidFill>
                <a:latin typeface="Arial"/>
                <a:ea typeface="楷体"/>
              </a:rPr>
              <a:t>• </a:t>
            </a:r>
            <a:r>
              <a:rPr lang="en-US" sz="1600" b="1" noProof="1">
                <a:solidFill>
                  <a:srgbClr val="051C2C"/>
                </a:solidFill>
                <a:latin typeface="Arial"/>
                <a:ea typeface="楷体"/>
              </a:rPr>
              <a:t>Second-tier low PEG is rebound arithmetic</a:t>
            </a:r>
            <a:endParaRPr lang="en-US" sz="1600" noProof="1"/>
          </a:p>
          <a:p>
            <a:pPr marL="203200" algn="l">
              <a:lnSpc>
                <a:spcPts val="2033"/>
              </a:lnSpc>
              <a:spcBef>
                <a:spcPts val="600"/>
              </a:spcBef>
            </a:pPr>
            <a:r>
              <a:rPr lang="en-US" sz="1400" noProof="1">
                <a:solidFill>
                  <a:srgbClr val="333333"/>
                </a:solidFill>
                <a:latin typeface="Arial"/>
                <a:ea typeface="楷体"/>
              </a:rPr>
              <a:t>Gotion/Sunwoda/CALB 33–43% CAGR is low-base recovery; PEG 0.1–0.6x distorted; CATL 0.54x = 19.2% organic</a:t>
            </a:r>
            <a:endParaRPr lang="en-US" sz="1600" noProof="1"/>
          </a:p>
        </p:txBody>
      </p:sp>
      <p:sp>
        <p:nvSpPr>
          <p:cNvPr id="78" name="panel-sep-2"/>
          <p:cNvSpPr/>
          <p:nvPr/>
        </p:nvSpPr>
        <p:spPr>
          <a:xfrm>
            <a:off x="14497050" y="6540500"/>
            <a:ext cx="2781300" cy="10160"/>
          </a:xfrm>
          <a:prstGeom prst="rect">
            <a:avLst/>
          </a:prstGeom>
          <a:solidFill>
            <a:srgbClr val="CCCCCC"/>
          </a:solidFill>
          <a:ln>
            <a:noFill/>
          </a:ln>
        </p:spPr>
        <p:txBody>
          <a:bodyPr/>
          <a:lstStyle/>
          <a:p>
            <a:endParaRPr lang="zh-CN" altLang="en-US"/>
          </a:p>
        </p:txBody>
      </p:sp>
      <p:sp>
        <p:nvSpPr>
          <p:cNvPr id="79" name="panel-item-3"/>
          <p:cNvSpPr txBox="1"/>
          <p:nvPr/>
        </p:nvSpPr>
        <p:spPr>
          <a:xfrm>
            <a:off x="14497050" y="66675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666666"/>
                </a:solidFill>
                <a:latin typeface="Arial"/>
                <a:ea typeface="楷体"/>
              </a:rPr>
              <a:t>• </a:t>
            </a:r>
            <a:r>
              <a:rPr lang="en-US" sz="1600" b="1" noProof="1">
                <a:solidFill>
                  <a:srgbClr val="051C2C"/>
                </a:solidFill>
                <a:latin typeface="Arial"/>
                <a:ea typeface="楷体"/>
              </a:rPr>
              <a:t>BYD listed separately; CALB flagged for caliber</a:t>
            </a:r>
            <a:endParaRPr lang="en-US" sz="1600" noProof="1"/>
          </a:p>
          <a:p>
            <a:pPr marL="203200" algn="l">
              <a:lnSpc>
                <a:spcPts val="2033"/>
              </a:lnSpc>
              <a:spcBef>
                <a:spcPts val="600"/>
              </a:spcBef>
            </a:pPr>
            <a:r>
              <a:rPr lang="en-US" sz="1400" noProof="1">
                <a:solidFill>
                  <a:srgbClr val="333333"/>
                </a:solidFill>
                <a:latin typeface="Arial"/>
                <a:ea typeface="楷体"/>
              </a:rPr>
              <a:t>BYD's PE spans autos+electronics, out of the peer median; CALB's 9.0x not just HK discount (utilization, margins, cash weak); regime vs fundamentals inseparable</a:t>
            </a:r>
            <a:endParaRPr lang="en-US" sz="1600" noProof="1"/>
          </a:p>
        </p:txBody>
      </p:sp>
      <p:sp>
        <p:nvSpPr>
          <p:cNvPr id="80"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Market caps and prices as of 2026-10-09 close; 2026E PE is Wind's 'P/E (forecast)'; 2027E/2028E PE = 2026E PE × 2026E NP attributable ÷ 2027E/2028E NP attributable (this report's calculation). 2. NP consensus: iFinD earnings forecast detail, median of reports since 2026-06-01 (n=9–65; CALB uses the HK consolidated value). 3. PEG = 2027E PE ÷ 2026–28E EPS CAGR. *BYD is an auto+battery conglomerate, shown for reference only and excluded from the peer median; CALB's market cap is in HKD and forecasts in RMB, PE converted pro rata on Wind's basis. CATL PE calculated at RMB227.90 and the new consensus; peers on 10/9 basis.</a:t>
            </a:r>
            <a:endParaRPr lang="en-US" sz="1400" noProof="1"/>
          </a:p>
        </p:txBody>
      </p:sp>
      <p:sp>
        <p:nvSpPr>
          <p:cNvPr id="81"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82"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Wind, iFinD, as of 2026-10-21</a:t>
            </a:r>
            <a:endParaRPr lang="en-US" sz="1400" noProof="1"/>
          </a:p>
        </p:txBody>
      </p:sp>
      <p:sp>
        <p:nvSpPr>
          <p:cNvPr id="83"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84"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46</a:t>
            </a:r>
            <a:endParaRPr lang="en-US" sz="1400" noProof="1"/>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06 Financials &amp; Valuation › NTM PE Band</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NTM ≈10.7x has broken the Jan-2024 trough of 11.4x: the price fell more than earnings were cut</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Daily backtrack over a rolling 90-day window; spot NTM ≈10.7x (new consensus), ~9.3x on the old — both below the Jan-2024 trough</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band-chart-title"/>
          <p:cNvSpPr txBox="1"/>
          <p:nvPr/>
        </p:nvSpPr>
        <p:spPr>
          <a:xfrm>
            <a:off x="825500" y="1949450"/>
            <a:ext cx="103378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NTM PE weekly line with 4-week MA and median/quartile bands (2022-04 → 2026-10)</a:t>
            </a:r>
            <a:r>
              <a:rPr lang="en-US" sz="1800" b="1" baseline="30000" noProof="1">
                <a:solidFill>
                  <a:srgbClr val="051C2C"/>
                </a:solidFill>
                <a:latin typeface="Arial"/>
                <a:ea typeface="楷体"/>
              </a:rPr>
              <a:t>1</a:t>
            </a:r>
            <a:endParaRPr lang="en-US" sz="1800" noProof="1"/>
          </a:p>
        </p:txBody>
      </p:sp>
      <p:graphicFrame>
        <p:nvGraphicFramePr>
          <p:cNvPr id="7" name="band-chart"/>
          <p:cNvGraphicFramePr/>
          <p:nvPr/>
        </p:nvGraphicFramePr>
        <p:xfrm>
          <a:off x="800100" y="2349500"/>
          <a:ext cx="13233400" cy="4826000"/>
        </p:xfrm>
        <a:graphic>
          <a:graphicData uri="http://schemas.openxmlformats.org/drawingml/2006/chart">
            <c:chart xmlns:c="http://schemas.openxmlformats.org/drawingml/2006/chart" xmlns:r="http://schemas.openxmlformats.org/officeDocument/2006/relationships" r:id="rId2"/>
          </a:graphicData>
        </a:graphic>
      </p:graphicFrame>
      <p:sp>
        <p:nvSpPr>
          <p:cNvPr id="8" name="band-anno-1"/>
          <p:cNvSpPr txBox="1"/>
          <p:nvPr/>
        </p:nvSpPr>
        <p:spPr>
          <a:xfrm>
            <a:off x="4839950" y="5384966"/>
            <a:ext cx="2730083" cy="152192"/>
          </a:xfrm>
          <a:prstGeom prst="rect">
            <a:avLst/>
          </a:prstGeom>
          <a:noFill/>
          <a:ln>
            <a:noFill/>
          </a:ln>
        </p:spPr>
        <p:txBody>
          <a:bodyPr wrap="none" lIns="0" tIns="0" rIns="0" bIns="0" rtlCol="0" anchor="t"/>
          <a:lstStyle/>
          <a:p>
            <a:pPr algn="l">
              <a:lnSpc>
                <a:spcPts val="1742"/>
              </a:lnSpc>
            </a:pPr>
            <a:r>
              <a:rPr lang="en-US" sz="1200" b="1" noProof="1">
                <a:solidFill>
                  <a:srgbClr val="051C2C"/>
                </a:solidFill>
                <a:latin typeface="Arial"/>
                <a:ea typeface="楷体"/>
              </a:rPr>
              <a:t>2024-01-30 trough 11.4x (CLSA 5-year/JPM basis: 11x)</a:t>
            </a:r>
            <a:endParaRPr lang="en-US" sz="1600" noProof="1"/>
          </a:p>
        </p:txBody>
      </p:sp>
      <p:sp>
        <p:nvSpPr>
          <p:cNvPr id="9" name="band-anno-2"/>
          <p:cNvSpPr txBox="1"/>
          <p:nvPr/>
        </p:nvSpPr>
        <p:spPr>
          <a:xfrm>
            <a:off x="9690100" y="3810000"/>
            <a:ext cx="2921000" cy="177800"/>
          </a:xfrm>
          <a:prstGeom prst="rect">
            <a:avLst/>
          </a:prstGeom>
          <a:noFill/>
          <a:ln>
            <a:noFill/>
          </a:ln>
        </p:spPr>
        <p:txBody>
          <a:bodyPr wrap="none" lIns="0" tIns="0" rIns="0" bIns="0" rtlCol="0" anchor="t"/>
          <a:lstStyle/>
          <a:p>
            <a:pPr algn="l">
              <a:lnSpc>
                <a:spcPts val="1742"/>
              </a:lnSpc>
            </a:pPr>
            <a:r>
              <a:rPr lang="en-US" sz="1200" b="1" noProof="1">
                <a:solidFill>
                  <a:srgbClr val="051C2C"/>
                </a:solidFill>
                <a:latin typeface="Arial"/>
                <a:ea typeface="楷体"/>
              </a:rPr>
              <a:t>2025-09-29 peak 24.1x (in-sample high)</a:t>
            </a:r>
            <a:endParaRPr lang="en-US" sz="1600" noProof="1"/>
          </a:p>
        </p:txBody>
      </p:sp>
      <p:sp>
        <p:nvSpPr>
          <p:cNvPr id="10" name="band-anno-3"/>
          <p:cNvSpPr txBox="1"/>
          <p:nvPr/>
        </p:nvSpPr>
        <p:spPr>
          <a:xfrm>
            <a:off x="10629900" y="5054600"/>
            <a:ext cx="2286000" cy="177800"/>
          </a:xfrm>
          <a:prstGeom prst="rect">
            <a:avLst/>
          </a:prstGeom>
          <a:noFill/>
          <a:ln>
            <a:noFill/>
          </a:ln>
        </p:spPr>
        <p:txBody>
          <a:bodyPr wrap="none" lIns="0" tIns="0" rIns="0" bIns="0" rtlCol="0" anchor="t"/>
          <a:lstStyle/>
          <a:p>
            <a:pPr algn="l">
              <a:lnSpc>
                <a:spcPts val="1742"/>
              </a:lnSpc>
            </a:pPr>
            <a:r>
              <a:rPr lang="en-US" sz="1200" b="1" noProof="1">
                <a:solidFill>
                  <a:srgbClr val="333333"/>
                </a:solidFill>
                <a:latin typeface="Arial"/>
                <a:ea typeface="楷体"/>
              </a:rPr>
              <a:t>2026-04-30 placement day 20.2x</a:t>
            </a:r>
            <a:endParaRPr lang="en-US" sz="1600" b="1" noProof="1"/>
          </a:p>
        </p:txBody>
      </p:sp>
      <p:sp>
        <p:nvSpPr>
          <p:cNvPr id="11" name="band-anno-4"/>
          <p:cNvSpPr txBox="1"/>
          <p:nvPr/>
        </p:nvSpPr>
        <p:spPr>
          <a:xfrm>
            <a:off x="12217400" y="5382780"/>
            <a:ext cx="1778000" cy="177800"/>
          </a:xfrm>
          <a:prstGeom prst="rect">
            <a:avLst/>
          </a:prstGeom>
          <a:noFill/>
          <a:ln>
            <a:noFill/>
          </a:ln>
        </p:spPr>
        <p:txBody>
          <a:bodyPr wrap="none" lIns="0" tIns="0" rIns="0" bIns="0" rtlCol="0" anchor="t"/>
          <a:lstStyle/>
          <a:p>
            <a:pPr algn="l">
              <a:lnSpc>
                <a:spcPts val="1742"/>
              </a:lnSpc>
            </a:pPr>
            <a:r>
              <a:rPr lang="en-US" sz="1200" b="1" noProof="1">
                <a:solidFill>
                  <a:srgbClr val="051C2C"/>
                </a:solidFill>
                <a:latin typeface="Arial"/>
                <a:ea typeface="楷体"/>
              </a:rPr>
              <a:t>2026-10-21 ≈ 10.7x</a:t>
            </a:r>
            <a:endParaRPr lang="en-US" sz="1600" noProof="1"/>
          </a:p>
        </p:txBody>
      </p:sp>
      <p:sp>
        <p:nvSpPr>
          <p:cNvPr id="12" name="band-stat-h0"/>
          <p:cNvSpPr txBox="1"/>
          <p:nvPr/>
        </p:nvSpPr>
        <p:spPr>
          <a:xfrm>
            <a:off x="825500" y="7429500"/>
            <a:ext cx="2654300" cy="20701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Window (weekly)</a:t>
            </a:r>
            <a:r>
              <a:rPr lang="en-US" sz="1400" b="1" baseline="30000" noProof="1">
                <a:solidFill>
                  <a:srgbClr val="666666"/>
                </a:solidFill>
                <a:latin typeface="Arial"/>
                <a:ea typeface="楷体"/>
              </a:rPr>
              <a:t>2</a:t>
            </a:r>
            <a:endParaRPr lang="en-US" sz="1400" noProof="1"/>
          </a:p>
        </p:txBody>
      </p:sp>
      <p:sp>
        <p:nvSpPr>
          <p:cNvPr id="13" name="band-stat-h1"/>
          <p:cNvSpPr txBox="1"/>
          <p:nvPr/>
        </p:nvSpPr>
        <p:spPr>
          <a:xfrm>
            <a:off x="3479800" y="7429500"/>
            <a:ext cx="100330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Median</a:t>
            </a:r>
            <a:endParaRPr lang="en-US" sz="1400" noProof="1"/>
          </a:p>
        </p:txBody>
      </p:sp>
      <p:sp>
        <p:nvSpPr>
          <p:cNvPr id="14" name="band-stat-h2"/>
          <p:cNvSpPr txBox="1"/>
          <p:nvPr/>
        </p:nvSpPr>
        <p:spPr>
          <a:xfrm>
            <a:off x="4483100" y="7429500"/>
            <a:ext cx="100330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P25</a:t>
            </a:r>
            <a:endParaRPr lang="en-US" sz="1400" noProof="1"/>
          </a:p>
        </p:txBody>
      </p:sp>
      <p:sp>
        <p:nvSpPr>
          <p:cNvPr id="15" name="band-stat-h3"/>
          <p:cNvSpPr txBox="1"/>
          <p:nvPr/>
        </p:nvSpPr>
        <p:spPr>
          <a:xfrm>
            <a:off x="5486400" y="7429500"/>
            <a:ext cx="100330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P75</a:t>
            </a:r>
            <a:endParaRPr lang="en-US" sz="1400" noProof="1"/>
          </a:p>
        </p:txBody>
      </p:sp>
      <p:sp>
        <p:nvSpPr>
          <p:cNvPr id="16" name="band-stat-h4"/>
          <p:cNvSpPr txBox="1"/>
          <p:nvPr/>
        </p:nvSpPr>
        <p:spPr>
          <a:xfrm>
            <a:off x="6489700" y="7429500"/>
            <a:ext cx="128270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Current %ile</a:t>
            </a:r>
            <a:endParaRPr lang="en-US" sz="1400" noProof="1"/>
          </a:p>
        </p:txBody>
      </p:sp>
      <p:sp>
        <p:nvSpPr>
          <p:cNvPr id="17" name="band-stat-rule-head"/>
          <p:cNvSpPr/>
          <p:nvPr/>
        </p:nvSpPr>
        <p:spPr>
          <a:xfrm>
            <a:off x="800100" y="7759700"/>
            <a:ext cx="6972300" cy="10160"/>
          </a:xfrm>
          <a:prstGeom prst="rect">
            <a:avLst/>
          </a:prstGeom>
          <a:solidFill>
            <a:srgbClr val="000000"/>
          </a:solidFill>
          <a:ln>
            <a:noFill/>
          </a:ln>
        </p:spPr>
        <p:txBody>
          <a:bodyPr/>
          <a:lstStyle/>
          <a:p>
            <a:endParaRPr lang="zh-CN" altLang="en-US"/>
          </a:p>
        </p:txBody>
      </p:sp>
      <p:sp>
        <p:nvSpPr>
          <p:cNvPr id="18" name="band-stat-r1-c0"/>
          <p:cNvSpPr txBox="1"/>
          <p:nvPr/>
        </p:nvSpPr>
        <p:spPr>
          <a:xfrm>
            <a:off x="825500" y="7861300"/>
            <a:ext cx="26543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Full sample 2022-04+ (n=234)</a:t>
            </a:r>
            <a:endParaRPr lang="en-US" sz="1600" noProof="1"/>
          </a:p>
        </p:txBody>
      </p:sp>
      <p:sp>
        <p:nvSpPr>
          <p:cNvPr id="19" name="band-stat-r1-c1"/>
          <p:cNvSpPr txBox="1"/>
          <p:nvPr/>
        </p:nvSpPr>
        <p:spPr>
          <a:xfrm>
            <a:off x="3479800" y="7861300"/>
            <a:ext cx="10033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17.5</a:t>
            </a:r>
            <a:endParaRPr lang="en-US" sz="1600" noProof="1"/>
          </a:p>
        </p:txBody>
      </p:sp>
      <p:sp>
        <p:nvSpPr>
          <p:cNvPr id="20" name="band-stat-r1-c2"/>
          <p:cNvSpPr txBox="1"/>
          <p:nvPr/>
        </p:nvSpPr>
        <p:spPr>
          <a:xfrm>
            <a:off x="4483100" y="7861300"/>
            <a:ext cx="10033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15.5</a:t>
            </a:r>
            <a:endParaRPr lang="en-US" sz="1600" noProof="1"/>
          </a:p>
        </p:txBody>
      </p:sp>
      <p:sp>
        <p:nvSpPr>
          <p:cNvPr id="21" name="band-stat-r1-c3"/>
          <p:cNvSpPr txBox="1"/>
          <p:nvPr/>
        </p:nvSpPr>
        <p:spPr>
          <a:xfrm>
            <a:off x="5486400" y="7861300"/>
            <a:ext cx="10033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19.8</a:t>
            </a:r>
            <a:endParaRPr lang="en-US" sz="1600" noProof="1"/>
          </a:p>
        </p:txBody>
      </p:sp>
      <p:sp>
        <p:nvSpPr>
          <p:cNvPr id="22" name="band-stat-r1-c4"/>
          <p:cNvSpPr txBox="1"/>
          <p:nvPr/>
        </p:nvSpPr>
        <p:spPr>
          <a:xfrm>
            <a:off x="6489700" y="7861300"/>
            <a:ext cx="1282700" cy="207010"/>
          </a:xfrm>
          <a:prstGeom prst="rect">
            <a:avLst/>
          </a:prstGeom>
          <a:noFill/>
          <a:ln>
            <a:noFill/>
          </a:ln>
        </p:spPr>
        <p:txBody>
          <a:bodyPr wrap="none" lIns="0" tIns="0" rIns="0" bIns="0" rtlCol="0" anchor="t"/>
          <a:lstStyle/>
          <a:p>
            <a:pPr algn="r">
              <a:lnSpc>
                <a:spcPts val="2323"/>
              </a:lnSpc>
            </a:pPr>
            <a:r>
              <a:rPr lang="en-US" sz="1600" b="1" noProof="1">
                <a:solidFill>
                  <a:srgbClr val="333333"/>
                </a:solidFill>
                <a:latin typeface="Arial"/>
                <a:ea typeface="楷体"/>
              </a:rPr>
              <a:t>≈0%</a:t>
            </a:r>
            <a:endParaRPr lang="en-US" sz="1600" noProof="1"/>
          </a:p>
        </p:txBody>
      </p:sp>
      <p:sp>
        <p:nvSpPr>
          <p:cNvPr id="23" name="band-stat-r2-c0"/>
          <p:cNvSpPr txBox="1"/>
          <p:nvPr/>
        </p:nvSpPr>
        <p:spPr>
          <a:xfrm>
            <a:off x="825500" y="8191500"/>
            <a:ext cx="26543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Since 2024 (n=145)</a:t>
            </a:r>
            <a:endParaRPr lang="en-US" sz="1600" noProof="1"/>
          </a:p>
        </p:txBody>
      </p:sp>
      <p:sp>
        <p:nvSpPr>
          <p:cNvPr id="24" name="band-stat-r2-c1"/>
          <p:cNvSpPr txBox="1"/>
          <p:nvPr/>
        </p:nvSpPr>
        <p:spPr>
          <a:xfrm>
            <a:off x="3479800" y="8191500"/>
            <a:ext cx="10033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16.7</a:t>
            </a:r>
            <a:endParaRPr lang="en-US" sz="1600" noProof="1"/>
          </a:p>
        </p:txBody>
      </p:sp>
      <p:sp>
        <p:nvSpPr>
          <p:cNvPr id="25" name="band-stat-r2-c2"/>
          <p:cNvSpPr txBox="1"/>
          <p:nvPr/>
        </p:nvSpPr>
        <p:spPr>
          <a:xfrm>
            <a:off x="4483100" y="8191500"/>
            <a:ext cx="10033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15.3</a:t>
            </a:r>
            <a:endParaRPr lang="en-US" sz="1600" noProof="1"/>
          </a:p>
        </p:txBody>
      </p:sp>
      <p:sp>
        <p:nvSpPr>
          <p:cNvPr id="26" name="band-stat-r2-c3"/>
          <p:cNvSpPr txBox="1"/>
          <p:nvPr/>
        </p:nvSpPr>
        <p:spPr>
          <a:xfrm>
            <a:off x="5486400" y="8191500"/>
            <a:ext cx="10033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18.6</a:t>
            </a:r>
            <a:endParaRPr lang="en-US" sz="1600" noProof="1"/>
          </a:p>
        </p:txBody>
      </p:sp>
      <p:sp>
        <p:nvSpPr>
          <p:cNvPr id="27" name="band-stat-r2-c4"/>
          <p:cNvSpPr txBox="1"/>
          <p:nvPr/>
        </p:nvSpPr>
        <p:spPr>
          <a:xfrm>
            <a:off x="6489700" y="8191500"/>
            <a:ext cx="12827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≈0%</a:t>
            </a:r>
            <a:endParaRPr lang="en-US" sz="1600" noProof="1"/>
          </a:p>
        </p:txBody>
      </p:sp>
      <p:sp>
        <p:nvSpPr>
          <p:cNvPr id="28" name="band-stat-r3-c0"/>
          <p:cNvSpPr txBox="1"/>
          <p:nvPr/>
        </p:nvSpPr>
        <p:spPr>
          <a:xfrm>
            <a:off x="825500" y="8521700"/>
            <a:ext cx="2654300" cy="207010"/>
          </a:xfrm>
          <a:prstGeom prst="rect">
            <a:avLst/>
          </a:prstGeom>
          <a:noFill/>
          <a:ln>
            <a:noFill/>
          </a:ln>
        </p:spPr>
        <p:txBody>
          <a:bodyPr wrap="none" lIns="0" tIns="0" rIns="0" bIns="0" rtlCol="0" anchor="t"/>
          <a:lstStyle/>
          <a:p>
            <a:pPr algn="l">
              <a:lnSpc>
                <a:spcPts val="2323"/>
              </a:lnSpc>
            </a:pPr>
            <a:r>
              <a:rPr lang="en-US" sz="1600" noProof="1">
                <a:solidFill>
                  <a:srgbClr val="333333"/>
                </a:solidFill>
                <a:latin typeface="Arial"/>
                <a:ea typeface="楷体"/>
              </a:rPr>
              <a:t>Since 2025 (n=93)</a:t>
            </a:r>
            <a:endParaRPr lang="en-US" sz="1600" noProof="1"/>
          </a:p>
        </p:txBody>
      </p:sp>
      <p:sp>
        <p:nvSpPr>
          <p:cNvPr id="29" name="band-stat-r3-c1"/>
          <p:cNvSpPr txBox="1"/>
          <p:nvPr/>
        </p:nvSpPr>
        <p:spPr>
          <a:xfrm>
            <a:off x="3479800" y="8521700"/>
            <a:ext cx="10033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16.7</a:t>
            </a:r>
            <a:endParaRPr lang="en-US" sz="1600" noProof="1"/>
          </a:p>
        </p:txBody>
      </p:sp>
      <p:sp>
        <p:nvSpPr>
          <p:cNvPr id="30" name="band-stat-r3-c2"/>
          <p:cNvSpPr txBox="1"/>
          <p:nvPr/>
        </p:nvSpPr>
        <p:spPr>
          <a:xfrm>
            <a:off x="4483100" y="8521700"/>
            <a:ext cx="10033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15.8</a:t>
            </a:r>
            <a:endParaRPr lang="en-US" sz="1600" noProof="1"/>
          </a:p>
        </p:txBody>
      </p:sp>
      <p:sp>
        <p:nvSpPr>
          <p:cNvPr id="31" name="band-stat-r3-c3"/>
          <p:cNvSpPr txBox="1"/>
          <p:nvPr/>
        </p:nvSpPr>
        <p:spPr>
          <a:xfrm>
            <a:off x="5486400" y="8521700"/>
            <a:ext cx="10033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19.2</a:t>
            </a:r>
            <a:endParaRPr lang="en-US" sz="1600" noProof="1"/>
          </a:p>
        </p:txBody>
      </p:sp>
      <p:sp>
        <p:nvSpPr>
          <p:cNvPr id="32" name="band-stat-r3-c4"/>
          <p:cNvSpPr txBox="1"/>
          <p:nvPr/>
        </p:nvSpPr>
        <p:spPr>
          <a:xfrm>
            <a:off x="6489700" y="8521700"/>
            <a:ext cx="1282700" cy="20701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≈0%</a:t>
            </a:r>
            <a:endParaRPr lang="en-US" sz="1600" noProof="1"/>
          </a:p>
        </p:txBody>
      </p:sp>
      <p:sp>
        <p:nvSpPr>
          <p:cNvPr id="33" name="band-stat-rule-bottom"/>
          <p:cNvSpPr/>
          <p:nvPr/>
        </p:nvSpPr>
        <p:spPr>
          <a:xfrm>
            <a:off x="800100" y="8851900"/>
            <a:ext cx="6972300" cy="10160"/>
          </a:xfrm>
          <a:prstGeom prst="rect">
            <a:avLst/>
          </a:prstGeom>
          <a:solidFill>
            <a:srgbClr val="000000"/>
          </a:solidFill>
          <a:ln>
            <a:noFill/>
          </a:ln>
        </p:spPr>
        <p:txBody>
          <a:bodyPr/>
          <a:lstStyle/>
          <a:p>
            <a:endParaRPr lang="zh-CN" altLang="en-US"/>
          </a:p>
        </p:txBody>
      </p:sp>
      <p:sp>
        <p:nvSpPr>
          <p:cNvPr id="34" name="band-read-box"/>
          <p:cNvSpPr/>
          <p:nvPr/>
        </p:nvSpPr>
        <p:spPr>
          <a:xfrm>
            <a:off x="8128000" y="7429500"/>
            <a:ext cx="5905500" cy="1422400"/>
          </a:xfrm>
          <a:prstGeom prst="rect">
            <a:avLst/>
          </a:prstGeom>
          <a:solidFill>
            <a:srgbClr val="F2F2F2"/>
          </a:solidFill>
          <a:ln>
            <a:noFill/>
          </a:ln>
        </p:spPr>
        <p:txBody>
          <a:bodyPr/>
          <a:lstStyle/>
          <a:p>
            <a:endParaRPr lang="zh-CN" altLang="en-US"/>
          </a:p>
        </p:txBody>
      </p:sp>
      <p:sp>
        <p:nvSpPr>
          <p:cNvPr id="35" name="band-read-spine"/>
          <p:cNvSpPr/>
          <p:nvPr/>
        </p:nvSpPr>
        <p:spPr>
          <a:xfrm>
            <a:off x="8128000" y="7429500"/>
            <a:ext cx="50800" cy="1422400"/>
          </a:xfrm>
          <a:prstGeom prst="rect">
            <a:avLst/>
          </a:prstGeom>
          <a:solidFill>
            <a:srgbClr val="051C2C"/>
          </a:solidFill>
          <a:ln>
            <a:noFill/>
          </a:ln>
        </p:spPr>
        <p:txBody>
          <a:bodyPr/>
          <a:lstStyle/>
          <a:p>
            <a:endParaRPr lang="zh-CN" altLang="en-US"/>
          </a:p>
        </p:txBody>
      </p:sp>
      <p:sp>
        <p:nvSpPr>
          <p:cNvPr id="36" name="band-read"/>
          <p:cNvSpPr txBox="1"/>
          <p:nvPr/>
        </p:nvSpPr>
        <p:spPr>
          <a:xfrm>
            <a:off x="8343900" y="7581900"/>
            <a:ext cx="5486400" cy="1117600"/>
          </a:xfrm>
          <a:prstGeom prst="rect">
            <a:avLst/>
          </a:prstGeom>
          <a:noFill/>
          <a:ln>
            <a:noFill/>
          </a:ln>
        </p:spPr>
        <p:txBody>
          <a:bodyPr wrap="square" lIns="0" tIns="0" rIns="0" bIns="0" rtlCol="0" anchor="ctr"/>
          <a:lstStyle/>
          <a:p>
            <a:pPr>
              <a:lnSpc>
                <a:spcPts val="2168"/>
              </a:lnSpc>
            </a:pPr>
            <a:r>
              <a:rPr lang="en-US" altLang="zh-CN" sz="1400" noProof="1">
                <a:solidFill>
                  <a:srgbClr val="666666"/>
                </a:solidFill>
                <a:latin typeface="Arial"/>
                <a:ea typeface="楷体"/>
              </a:rPr>
              <a:t>Current ≈10.7x: lowest of the full sample, breaking the Jan-2024 trough of 11.4x — price is overshooting earnings cuts (still below trough on revised earnings); bottom confirmation awaits 4Q26</a:t>
            </a:r>
            <a:endParaRPr lang="en-US" altLang="zh-CN" sz="1400" noProof="1"/>
          </a:p>
        </p:txBody>
      </p:sp>
      <p:sp>
        <p:nvSpPr>
          <p:cNvPr id="37" name="panel"/>
          <p:cNvSpPr/>
          <p:nvPr/>
        </p:nvSpPr>
        <p:spPr>
          <a:xfrm>
            <a:off x="14287500" y="1885950"/>
            <a:ext cx="3200400" cy="7156450"/>
          </a:xfrm>
          <a:prstGeom prst="rect">
            <a:avLst/>
          </a:prstGeom>
          <a:solidFill>
            <a:srgbClr val="F2F2F2"/>
          </a:solidFill>
          <a:ln>
            <a:noFill/>
          </a:ln>
        </p:spPr>
        <p:txBody>
          <a:bodyPr/>
          <a:lstStyle/>
          <a:p>
            <a:endParaRPr lang="zh-CN" altLang="en-US"/>
          </a:p>
        </p:txBody>
      </p:sp>
      <p:sp>
        <p:nvSpPr>
          <p:cNvPr id="38" name="panel-kicker"/>
          <p:cNvSpPr txBox="1"/>
          <p:nvPr/>
        </p:nvSpPr>
        <p:spPr>
          <a:xfrm>
            <a:off x="14522450" y="2044700"/>
            <a:ext cx="27813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KEY TAKEAWAYS</a:t>
            </a:r>
            <a:endParaRPr lang="en-US" sz="1400" noProof="1"/>
          </a:p>
        </p:txBody>
      </p:sp>
      <p:sp>
        <p:nvSpPr>
          <p:cNvPr id="39" name="panel-rule-top"/>
          <p:cNvSpPr/>
          <p:nvPr/>
        </p:nvSpPr>
        <p:spPr>
          <a:xfrm>
            <a:off x="14497050" y="2353310"/>
            <a:ext cx="2781300" cy="10160"/>
          </a:xfrm>
          <a:prstGeom prst="rect">
            <a:avLst/>
          </a:prstGeom>
          <a:solidFill>
            <a:srgbClr val="000000"/>
          </a:solidFill>
          <a:ln>
            <a:noFill/>
          </a:ln>
        </p:spPr>
        <p:txBody>
          <a:bodyPr/>
          <a:lstStyle/>
          <a:p>
            <a:endParaRPr lang="zh-CN" altLang="en-US"/>
          </a:p>
        </p:txBody>
      </p:sp>
      <p:sp>
        <p:nvSpPr>
          <p:cNvPr id="40" name="panel-item-1"/>
          <p:cNvSpPr txBox="1"/>
          <p:nvPr/>
        </p:nvSpPr>
        <p:spPr>
          <a:xfrm>
            <a:off x="14522450" y="2682240"/>
            <a:ext cx="2965450" cy="1651000"/>
          </a:xfrm>
          <a:prstGeom prst="rect">
            <a:avLst/>
          </a:prstGeom>
          <a:noFill/>
          <a:ln>
            <a:noFill/>
          </a:ln>
        </p:spPr>
        <p:txBody>
          <a:bodyPr wrap="square" lIns="0" tIns="0" rIns="0" bIns="0" rtlCol="0" anchor="t"/>
          <a:lstStyle/>
          <a:p>
            <a:pPr algn="l">
              <a:lnSpc>
                <a:spcPts val="2033"/>
              </a:lnSpc>
            </a:pPr>
            <a:r>
              <a:rPr lang="en-US" sz="1400" noProof="1">
                <a:solidFill>
                  <a:srgbClr val="051C2C"/>
                </a:solidFill>
                <a:latin typeface="Arial"/>
                <a:ea typeface="楷体"/>
              </a:rPr>
              <a:t>• </a:t>
            </a:r>
            <a:r>
              <a:rPr lang="en-US" sz="1600" b="1" noProof="1">
                <a:solidFill>
                  <a:srgbClr val="051C2C"/>
                </a:solidFill>
                <a:latin typeface="Arial"/>
                <a:ea typeface="楷体"/>
              </a:rPr>
              <a:t>Strictly point-in-time caliber</a:t>
            </a:r>
            <a:endParaRPr lang="en-US" sz="1600" noProof="1"/>
          </a:p>
          <a:p>
            <a:pPr marL="203200" algn="l">
              <a:lnSpc>
                <a:spcPts val="2033"/>
              </a:lnSpc>
              <a:spcBef>
                <a:spcPts val="600"/>
              </a:spcBef>
            </a:pPr>
            <a:r>
              <a:rPr lang="en-US" sz="1400" noProof="1">
                <a:solidFill>
                  <a:srgbClr val="333333"/>
                </a:solidFill>
                <a:latin typeface="Arial"/>
                <a:ea typeface="楷体"/>
              </a:rPr>
              <a:t>Daily: 90-day trailing report median; current-/next-year NP weighted by (13−month)/12</a:t>
            </a:r>
            <a:r>
              <a:rPr lang="en-US" sz="1400" baseline="30000" noProof="1">
                <a:solidFill>
                  <a:srgbClr val="333333"/>
                </a:solidFill>
                <a:latin typeface="Arial"/>
                <a:ea typeface="楷体"/>
              </a:rPr>
              <a:t>3</a:t>
            </a:r>
            <a:r>
              <a:rPr lang="en-US" sz="1400" noProof="1">
                <a:solidFill>
                  <a:srgbClr val="333333"/>
                </a:solidFill>
                <a:latin typeface="Arial"/>
                <a:ea typeface="楷体"/>
              </a:rPr>
              <a:t>; weekly = week-end values; Jan-2024 11.4x</a:t>
            </a:r>
            <a:r>
              <a:rPr lang="en-US" altLang="zh-CN" sz="1400" noProof="1">
                <a:solidFill>
                  <a:srgbClr val="333333"/>
                </a:solidFill>
                <a:latin typeface="Arial"/>
                <a:ea typeface="楷体"/>
              </a:rPr>
              <a:t>;</a:t>
            </a:r>
            <a:r>
              <a:rPr lang="zh-CN" altLang="en-US" sz="1400" noProof="1">
                <a:solidFill>
                  <a:srgbClr val="333333"/>
                </a:solidFill>
                <a:latin typeface="Arial"/>
                <a:ea typeface="楷体"/>
              </a:rPr>
              <a:t> </a:t>
            </a:r>
            <a:r>
              <a:rPr lang="en-US" sz="1400" noProof="1">
                <a:solidFill>
                  <a:srgbClr val="333333"/>
                </a:solidFill>
                <a:latin typeface="Arial"/>
                <a:ea typeface="楷体"/>
              </a:rPr>
              <a:t>JPM 11x trough; 12.07x (10/9) = our 12.1x</a:t>
            </a:r>
            <a:endParaRPr lang="en-US" sz="1600" noProof="1"/>
          </a:p>
        </p:txBody>
      </p:sp>
      <p:sp>
        <p:nvSpPr>
          <p:cNvPr id="41" name="panel-sep-1"/>
          <p:cNvSpPr/>
          <p:nvPr/>
        </p:nvSpPr>
        <p:spPr>
          <a:xfrm>
            <a:off x="14497050" y="4629150"/>
            <a:ext cx="2781300" cy="10160"/>
          </a:xfrm>
          <a:prstGeom prst="rect">
            <a:avLst/>
          </a:prstGeom>
          <a:solidFill>
            <a:srgbClr val="CCCCCC"/>
          </a:solidFill>
          <a:ln>
            <a:noFill/>
          </a:ln>
        </p:spPr>
        <p:txBody>
          <a:bodyPr/>
          <a:lstStyle/>
          <a:p>
            <a:endParaRPr lang="zh-CN" altLang="en-US"/>
          </a:p>
        </p:txBody>
      </p:sp>
      <p:sp>
        <p:nvSpPr>
          <p:cNvPr id="42" name="panel-item-2"/>
          <p:cNvSpPr txBox="1"/>
          <p:nvPr/>
        </p:nvSpPr>
        <p:spPr>
          <a:xfrm>
            <a:off x="14497050" y="47625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06BA6"/>
                </a:solidFill>
                <a:latin typeface="Arial"/>
                <a:ea typeface="楷体"/>
              </a:rPr>
              <a:t>• </a:t>
            </a:r>
            <a:r>
              <a:rPr lang="en-US" sz="1600" b="1" noProof="1">
                <a:solidFill>
                  <a:srgbClr val="051C2C"/>
                </a:solidFill>
                <a:latin typeface="Arial"/>
                <a:ea typeface="楷体"/>
              </a:rPr>
              <a:t>Cross-checked against TTM — different anchor</a:t>
            </a:r>
            <a:endParaRPr lang="en-US" sz="1600" noProof="1"/>
          </a:p>
          <a:p>
            <a:pPr marL="203200" algn="l">
              <a:lnSpc>
                <a:spcPts val="2033"/>
              </a:lnSpc>
              <a:spcBef>
                <a:spcPts val="600"/>
              </a:spcBef>
            </a:pPr>
            <a:r>
              <a:rPr lang="en-US" sz="1400" noProof="1">
                <a:solidFill>
                  <a:srgbClr val="333333"/>
                </a:solidFill>
                <a:latin typeface="Arial"/>
                <a:ea typeface="楷体"/>
              </a:rPr>
              <a:t>(10/9) PE(TTM) 15.6x flattered by rising EPS; NTM 12.1x prices in 2027E growth; 10/21: TTM 12.03x, NTM ≈10.7x, ≈0%</a:t>
            </a:r>
            <a:endParaRPr lang="en-US" sz="1600" noProof="1"/>
          </a:p>
        </p:txBody>
      </p:sp>
      <p:sp>
        <p:nvSpPr>
          <p:cNvPr id="43" name="panel-sep-2"/>
          <p:cNvSpPr/>
          <p:nvPr/>
        </p:nvSpPr>
        <p:spPr>
          <a:xfrm>
            <a:off x="14497050" y="6540500"/>
            <a:ext cx="2781300" cy="10160"/>
          </a:xfrm>
          <a:prstGeom prst="rect">
            <a:avLst/>
          </a:prstGeom>
          <a:solidFill>
            <a:srgbClr val="CCCCCC"/>
          </a:solidFill>
          <a:ln>
            <a:noFill/>
          </a:ln>
        </p:spPr>
        <p:txBody>
          <a:bodyPr/>
          <a:lstStyle/>
          <a:p>
            <a:endParaRPr lang="zh-CN" altLang="en-US"/>
          </a:p>
        </p:txBody>
      </p:sp>
      <p:sp>
        <p:nvSpPr>
          <p:cNvPr id="44" name="panel-item-3"/>
          <p:cNvSpPr txBox="1"/>
          <p:nvPr/>
        </p:nvSpPr>
        <p:spPr>
          <a:xfrm>
            <a:off x="14497050" y="66675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666666"/>
                </a:solidFill>
                <a:latin typeface="Arial"/>
                <a:ea typeface="楷体"/>
              </a:rPr>
              <a:t>• </a:t>
            </a:r>
            <a:r>
              <a:rPr lang="en-US" sz="1600" b="1" noProof="1">
                <a:solidFill>
                  <a:srgbClr val="051C2C"/>
                </a:solidFill>
                <a:latin typeface="Arial"/>
                <a:ea typeface="楷体"/>
              </a:rPr>
              <a:t>Recovery discipline</a:t>
            </a:r>
            <a:endParaRPr lang="en-US" sz="1600" noProof="1"/>
          </a:p>
          <a:p>
            <a:pPr marL="203200" algn="l">
              <a:lnSpc>
                <a:spcPts val="2033"/>
              </a:lnSpc>
              <a:spcBef>
                <a:spcPts val="600"/>
              </a:spcBef>
            </a:pPr>
            <a:r>
              <a:rPr lang="en-US" sz="1400" noProof="1">
                <a:solidFill>
                  <a:srgbClr val="333333"/>
                </a:solidFill>
                <a:latin typeface="Arial"/>
                <a:ea typeface="楷体"/>
              </a:rPr>
              <a:t>16x on FY2027 = RMB346 (+52%); 16x on NTM ≈ RMB335; percentiles are occupancy statistics, not commitments — 4Q26 unit net profit and the 45% share line are preconditions (ladder: p.51)</a:t>
            </a:r>
            <a:endParaRPr lang="en-US" sz="1600" noProof="1"/>
          </a:p>
        </p:txBody>
      </p:sp>
      <p:sp>
        <p:nvSpPr>
          <p:cNvPr id="45"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NTM PE = PE(TTM) × TTM NP attributable ÷ NTM consensus NP attributable (this report's calculation): NTM NP = current year × (13−month)/12 + next year × (month−1)/12, taking the median of reports over the trailing 90 days (iFinD earnings forecast detail); TTM NP enters on disclosure dates from company periodic reports; weekly line takes week-end observations with a 4-week MA overlay. 2. Weekly sample: the week of 2022-04 through 2026-10-09, 234 observations; percentile = share of observations ≤ current value; extrema are exact daily values (2024-01-30 trough 11.43x, 2025-09-29 peak 24.10x). 3. The weighted caliber matches this report's NTM 12.1x (0.25 × 2026E + 0.75 × 2027E iFinD EPS); JPM's '11x trough' is on the NTM basis. Historical NTM median 17.5x and trough 11.4x are from this report's 10/9 calculation series (iFinD, as of 10/9); the 10/21 latest values are in the main text (new-consensus NTM ≈10.7x).</a:t>
            </a:r>
            <a:endParaRPr lang="en-US" sz="1400" noProof="1"/>
          </a:p>
        </p:txBody>
      </p:sp>
      <p:sp>
        <p:nvSpPr>
          <p:cNvPr id="46"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47"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iFinD, as of 2026-10-21</a:t>
            </a:r>
            <a:endParaRPr lang="en-US" sz="1400" noProof="1"/>
          </a:p>
        </p:txBody>
      </p:sp>
      <p:sp>
        <p:nvSpPr>
          <p:cNvPr id="48"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49"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47</a:t>
            </a:r>
            <a:endParaRPr lang="en-US" sz="1400" noProof="1"/>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06 Financials &amp; Valuation › Earnings Forecasts &amp; Sell-side Map</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nSpc>
                <a:spcPts val="3320"/>
              </a:lnSpc>
            </a:pPr>
            <a:r>
              <a:rPr lang="en-US" altLang="zh-CN" sz="2800" b="1" noProof="1">
                <a:solidFill>
                  <a:srgbClr val="000000"/>
                </a:solidFill>
                <a:latin typeface="Georgia"/>
                <a:ea typeface="楷体"/>
              </a:rPr>
              <a:t>Sell-side: 6 of 9 brokers cut 4-19%; consensus 2026E RMB86.0-91.0bn / 2027E RMB99.0-103.5bn; our 2027E cut to ~RMB100.0bn</a:t>
            </a:r>
            <a:endParaRPr lang="en-US" altLang="zh-CN"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Ratings intact: only JPM cut H to Neutral; A-share TPs RMB340-507 vs spot RMB227.90; the downgrade cycle has begun (9M = 67% of old consensus)</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np-title"/>
          <p:cNvSpPr txBox="1"/>
          <p:nvPr/>
        </p:nvSpPr>
        <p:spPr>
          <a:xfrm>
            <a:off x="825500" y="1949450"/>
            <a:ext cx="6858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NP attrib.: 2026E Wind cons. RMB96.2bn / 2028E RMB144.1bn</a:t>
            </a:r>
            <a:r>
              <a:rPr lang="en-US" sz="1800" b="1" baseline="30000" noProof="1">
                <a:solidFill>
                  <a:srgbClr val="051C2C"/>
                </a:solidFill>
                <a:latin typeface="Arial"/>
                <a:ea typeface="楷体"/>
              </a:rPr>
              <a:t>1</a:t>
            </a:r>
            <a:endParaRPr lang="en-US" sz="1800" noProof="1"/>
          </a:p>
        </p:txBody>
      </p:sp>
      <p:sp>
        <p:nvSpPr>
          <p:cNvPr id="7" name="unit-label-np"/>
          <p:cNvSpPr txBox="1"/>
          <p:nvPr/>
        </p:nvSpPr>
        <p:spPr>
          <a:xfrm>
            <a:off x="825500" y="2284730"/>
            <a:ext cx="1016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RMB bn</a:t>
            </a:r>
            <a:endParaRPr lang="en-US" sz="1400" noProof="1"/>
          </a:p>
        </p:txBody>
      </p:sp>
      <p:graphicFrame>
        <p:nvGraphicFramePr>
          <p:cNvPr id="8" name="chart-np"/>
          <p:cNvGraphicFramePr/>
          <p:nvPr/>
        </p:nvGraphicFramePr>
        <p:xfrm>
          <a:off x="800100" y="2540000"/>
          <a:ext cx="6858000" cy="5312410"/>
        </p:xfrm>
        <a:graphic>
          <a:graphicData uri="http://schemas.openxmlformats.org/drawingml/2006/chart">
            <c:chart xmlns:c="http://schemas.openxmlformats.org/drawingml/2006/chart" xmlns:r="http://schemas.openxmlformats.org/officeDocument/2006/relationships" r:id="rId3"/>
          </a:graphicData>
        </a:graphic>
      </p:graphicFrame>
      <p:sp>
        <p:nvSpPr>
          <p:cNvPr id="9" name="est-title"/>
          <p:cNvSpPr txBox="1"/>
          <p:nvPr/>
        </p:nvSpPr>
        <p:spPr>
          <a:xfrm>
            <a:off x="8191500" y="1949450"/>
            <a:ext cx="5842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Latest sell-side price targets and implied multiples</a:t>
            </a:r>
            <a:r>
              <a:rPr lang="en-US" sz="1800" b="1" baseline="30000" noProof="1">
                <a:solidFill>
                  <a:srgbClr val="051C2C"/>
                </a:solidFill>
                <a:latin typeface="Arial"/>
                <a:ea typeface="楷体"/>
              </a:rPr>
              <a:t>2</a:t>
            </a:r>
            <a:endParaRPr lang="en-US" sz="1800" noProof="1"/>
          </a:p>
        </p:txBody>
      </p:sp>
      <p:sp>
        <p:nvSpPr>
          <p:cNvPr id="10" name="est-h1"/>
          <p:cNvSpPr txBox="1"/>
          <p:nvPr/>
        </p:nvSpPr>
        <p:spPr>
          <a:xfrm>
            <a:off x="8193024" y="2359152"/>
            <a:ext cx="2011680" cy="20701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Georgia"/>
                <a:ea typeface="楷体"/>
              </a:rPr>
              <a:t>Institution (date · rating)</a:t>
            </a:r>
            <a:endParaRPr lang="en-US" sz="1400" noProof="1"/>
          </a:p>
        </p:txBody>
      </p:sp>
      <p:sp>
        <p:nvSpPr>
          <p:cNvPr id="11" name="est-h2"/>
          <p:cNvSpPr txBox="1"/>
          <p:nvPr/>
        </p:nvSpPr>
        <p:spPr>
          <a:xfrm>
            <a:off x="10204704" y="2359152"/>
            <a:ext cx="109728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TP</a:t>
            </a:r>
            <a:endParaRPr lang="en-US" sz="1400" noProof="1"/>
          </a:p>
        </p:txBody>
      </p:sp>
      <p:sp>
        <p:nvSpPr>
          <p:cNvPr id="12" name="est-rule-head"/>
          <p:cNvSpPr/>
          <p:nvPr/>
        </p:nvSpPr>
        <p:spPr>
          <a:xfrm>
            <a:off x="8166100" y="2679700"/>
            <a:ext cx="5867400" cy="10160"/>
          </a:xfrm>
          <a:prstGeom prst="rect">
            <a:avLst/>
          </a:prstGeom>
          <a:solidFill>
            <a:srgbClr val="000000"/>
          </a:solidFill>
          <a:ln>
            <a:noFill/>
          </a:ln>
        </p:spPr>
        <p:txBody>
          <a:bodyPr/>
          <a:lstStyle/>
          <a:p>
            <a:endParaRPr lang="zh-CN" altLang="en-US"/>
          </a:p>
        </p:txBody>
      </p:sp>
      <p:sp>
        <p:nvSpPr>
          <p:cNvPr id="13" name="est-r1-c1"/>
          <p:cNvSpPr txBox="1"/>
          <p:nvPr/>
        </p:nvSpPr>
        <p:spPr>
          <a:xfrm>
            <a:off x="8193024" y="2779776"/>
            <a:ext cx="2011680" cy="384048"/>
          </a:xfrm>
          <a:prstGeom prst="rect">
            <a:avLst/>
          </a:prstGeom>
          <a:noFill/>
          <a:ln>
            <a:noFill/>
          </a:ln>
        </p:spPr>
        <p:txBody>
          <a:bodyPr wrap="square" lIns="0" tIns="0" rIns="0" bIns="0" rtlCol="0" anchor="t"/>
          <a:lstStyle/>
          <a:p>
            <a:pPr algn="l">
              <a:lnSpc>
                <a:spcPts val="2323"/>
              </a:lnSpc>
            </a:pPr>
            <a:r>
              <a:rPr lang="en-US" sz="1400" noProof="1">
                <a:solidFill>
                  <a:srgbClr val="333333"/>
                </a:solidFill>
                <a:latin typeface="Arial"/>
                <a:ea typeface="楷体"/>
              </a:rPr>
              <a:t>UBS (10-21) Buy</a:t>
            </a:r>
            <a:endParaRPr lang="en-US" sz="1600" noProof="1"/>
          </a:p>
        </p:txBody>
      </p:sp>
      <p:sp>
        <p:nvSpPr>
          <p:cNvPr id="14" name="est-r1-c2"/>
          <p:cNvSpPr txBox="1"/>
          <p:nvPr/>
        </p:nvSpPr>
        <p:spPr>
          <a:xfrm>
            <a:off x="10204704" y="2779776"/>
            <a:ext cx="1097280" cy="384048"/>
          </a:xfrm>
          <a:prstGeom prst="rect">
            <a:avLst/>
          </a:prstGeom>
          <a:noFill/>
          <a:ln>
            <a:noFill/>
          </a:ln>
        </p:spPr>
        <p:txBody>
          <a:bodyPr wrap="square" lIns="0" tIns="0" rIns="0" bIns="0" rtlCol="0" anchor="t"/>
          <a:lstStyle/>
          <a:p>
            <a:pPr algn="r">
              <a:lnSpc>
                <a:spcPts val="2323"/>
              </a:lnSpc>
            </a:pPr>
            <a:r>
              <a:rPr lang="en-US" sz="1400" noProof="1">
                <a:solidFill>
                  <a:srgbClr val="333333"/>
                </a:solidFill>
                <a:latin typeface="Arial"/>
                <a:ea typeface="楷体"/>
              </a:rPr>
              <a:t>H HK$730</a:t>
            </a:r>
            <a:endParaRPr lang="en-US" sz="1600" noProof="1"/>
          </a:p>
        </p:txBody>
      </p:sp>
      <p:sp>
        <p:nvSpPr>
          <p:cNvPr id="15" name="est-rule-r1"/>
          <p:cNvSpPr/>
          <p:nvPr/>
        </p:nvSpPr>
        <p:spPr>
          <a:xfrm>
            <a:off x="8166100" y="3186430"/>
            <a:ext cx="5867400" cy="10160"/>
          </a:xfrm>
          <a:prstGeom prst="rect">
            <a:avLst/>
          </a:prstGeom>
          <a:solidFill>
            <a:srgbClr val="CCCCCC"/>
          </a:solidFill>
          <a:ln>
            <a:noFill/>
          </a:ln>
        </p:spPr>
        <p:txBody>
          <a:bodyPr/>
          <a:lstStyle/>
          <a:p>
            <a:endParaRPr lang="zh-CN" altLang="en-US"/>
          </a:p>
        </p:txBody>
      </p:sp>
      <p:sp>
        <p:nvSpPr>
          <p:cNvPr id="16" name="est-r2-c1"/>
          <p:cNvSpPr txBox="1"/>
          <p:nvPr/>
        </p:nvSpPr>
        <p:spPr>
          <a:xfrm>
            <a:off x="8193024" y="3218688"/>
            <a:ext cx="2011680" cy="384048"/>
          </a:xfrm>
          <a:prstGeom prst="rect">
            <a:avLst/>
          </a:prstGeom>
          <a:noFill/>
          <a:ln>
            <a:noFill/>
          </a:ln>
        </p:spPr>
        <p:txBody>
          <a:bodyPr wrap="square" lIns="0" tIns="0" rIns="0" bIns="0" rtlCol="0" anchor="t"/>
          <a:lstStyle/>
          <a:p>
            <a:pPr algn="l">
              <a:lnSpc>
                <a:spcPts val="2323"/>
              </a:lnSpc>
            </a:pPr>
            <a:r>
              <a:rPr lang="en-US" sz="1400" noProof="1">
                <a:solidFill>
                  <a:srgbClr val="333333"/>
                </a:solidFill>
                <a:latin typeface="Arial"/>
                <a:ea typeface="楷体"/>
              </a:rPr>
              <a:t>JPM (10-19/20) N/OW</a:t>
            </a:r>
            <a:endParaRPr lang="en-US" sz="1600" noProof="1"/>
          </a:p>
        </p:txBody>
      </p:sp>
      <p:sp>
        <p:nvSpPr>
          <p:cNvPr id="17" name="est-r2-c2"/>
          <p:cNvSpPr txBox="1"/>
          <p:nvPr/>
        </p:nvSpPr>
        <p:spPr>
          <a:xfrm>
            <a:off x="10204704" y="3218688"/>
            <a:ext cx="1097280" cy="384048"/>
          </a:xfrm>
          <a:prstGeom prst="rect">
            <a:avLst/>
          </a:prstGeom>
          <a:noFill/>
          <a:ln>
            <a:noFill/>
          </a:ln>
        </p:spPr>
        <p:txBody>
          <a:bodyPr wrap="square" lIns="0" tIns="0" rIns="0" bIns="0" rtlCol="0" anchor="t"/>
          <a:lstStyle/>
          <a:p>
            <a:pPr algn="r">
              <a:lnSpc>
                <a:spcPts val="2323"/>
              </a:lnSpc>
            </a:pPr>
            <a:r>
              <a:rPr lang="en-US" sz="1400" noProof="1">
                <a:solidFill>
                  <a:srgbClr val="333333"/>
                </a:solidFill>
                <a:latin typeface="Arial"/>
                <a:ea typeface="楷体"/>
              </a:rPr>
              <a:t>340A/500H</a:t>
            </a:r>
            <a:endParaRPr lang="en-US" sz="1600" noProof="1"/>
          </a:p>
        </p:txBody>
      </p:sp>
      <p:sp>
        <p:nvSpPr>
          <p:cNvPr id="18" name="est-rule-r2"/>
          <p:cNvSpPr/>
          <p:nvPr/>
        </p:nvSpPr>
        <p:spPr>
          <a:xfrm>
            <a:off x="8166100" y="3624579"/>
            <a:ext cx="5867400" cy="10160"/>
          </a:xfrm>
          <a:prstGeom prst="rect">
            <a:avLst/>
          </a:prstGeom>
          <a:solidFill>
            <a:srgbClr val="CCCCCC"/>
          </a:solidFill>
          <a:ln>
            <a:noFill/>
          </a:ln>
        </p:spPr>
        <p:txBody>
          <a:bodyPr/>
          <a:lstStyle/>
          <a:p>
            <a:endParaRPr lang="zh-CN" altLang="en-US"/>
          </a:p>
        </p:txBody>
      </p:sp>
      <p:sp>
        <p:nvSpPr>
          <p:cNvPr id="19" name="est-r3-c1"/>
          <p:cNvSpPr txBox="1"/>
          <p:nvPr/>
        </p:nvSpPr>
        <p:spPr>
          <a:xfrm>
            <a:off x="8193024" y="3657600"/>
            <a:ext cx="2011680" cy="384048"/>
          </a:xfrm>
          <a:prstGeom prst="rect">
            <a:avLst/>
          </a:prstGeom>
          <a:noFill/>
          <a:ln>
            <a:noFill/>
          </a:ln>
        </p:spPr>
        <p:txBody>
          <a:bodyPr wrap="square" lIns="0" tIns="0" rIns="0" bIns="0" rtlCol="0" anchor="t"/>
          <a:lstStyle/>
          <a:p>
            <a:pPr algn="l">
              <a:lnSpc>
                <a:spcPts val="2323"/>
              </a:lnSpc>
            </a:pPr>
            <a:r>
              <a:rPr lang="en-US" sz="1400" noProof="1">
                <a:solidFill>
                  <a:srgbClr val="333333"/>
                </a:solidFill>
                <a:latin typeface="Arial"/>
                <a:ea typeface="楷体"/>
              </a:rPr>
              <a:t>Citi (10-21) Buy</a:t>
            </a:r>
            <a:endParaRPr lang="en-US" sz="1600" noProof="1"/>
          </a:p>
        </p:txBody>
      </p:sp>
      <p:sp>
        <p:nvSpPr>
          <p:cNvPr id="20" name="est-r3-c2"/>
          <p:cNvSpPr txBox="1"/>
          <p:nvPr/>
        </p:nvSpPr>
        <p:spPr>
          <a:xfrm>
            <a:off x="10204704" y="3657600"/>
            <a:ext cx="1097280" cy="384048"/>
          </a:xfrm>
          <a:prstGeom prst="rect">
            <a:avLst/>
          </a:prstGeom>
          <a:noFill/>
          <a:ln>
            <a:noFill/>
          </a:ln>
        </p:spPr>
        <p:txBody>
          <a:bodyPr wrap="square" lIns="0" tIns="0" rIns="0" bIns="0" rtlCol="0" anchor="t"/>
          <a:lstStyle/>
          <a:p>
            <a:pPr algn="r">
              <a:lnSpc>
                <a:spcPts val="2323"/>
              </a:lnSpc>
            </a:pPr>
            <a:r>
              <a:rPr lang="en-US" sz="1400" noProof="1">
                <a:solidFill>
                  <a:srgbClr val="333333"/>
                </a:solidFill>
                <a:latin typeface="Arial"/>
                <a:ea typeface="楷体"/>
              </a:rPr>
              <a:t>A RMB479</a:t>
            </a:r>
            <a:endParaRPr lang="en-US" sz="1600" noProof="1"/>
          </a:p>
        </p:txBody>
      </p:sp>
      <p:sp>
        <p:nvSpPr>
          <p:cNvPr id="21" name="est-rule-r3"/>
          <p:cNvSpPr/>
          <p:nvPr/>
        </p:nvSpPr>
        <p:spPr>
          <a:xfrm>
            <a:off x="8166100" y="4064000"/>
            <a:ext cx="5867400" cy="10160"/>
          </a:xfrm>
          <a:prstGeom prst="rect">
            <a:avLst/>
          </a:prstGeom>
          <a:solidFill>
            <a:srgbClr val="CCCCCC"/>
          </a:solidFill>
          <a:ln>
            <a:noFill/>
          </a:ln>
        </p:spPr>
        <p:txBody>
          <a:bodyPr/>
          <a:lstStyle/>
          <a:p>
            <a:endParaRPr lang="zh-CN" altLang="en-US"/>
          </a:p>
        </p:txBody>
      </p:sp>
      <p:sp>
        <p:nvSpPr>
          <p:cNvPr id="24" name="est-rule-r4"/>
          <p:cNvSpPr/>
          <p:nvPr/>
        </p:nvSpPr>
        <p:spPr>
          <a:xfrm>
            <a:off x="8166100" y="4503420"/>
            <a:ext cx="5867400" cy="10160"/>
          </a:xfrm>
          <a:prstGeom prst="rect">
            <a:avLst/>
          </a:prstGeom>
          <a:solidFill>
            <a:srgbClr val="CCCCCC"/>
          </a:solidFill>
          <a:ln>
            <a:noFill/>
          </a:ln>
        </p:spPr>
        <p:txBody>
          <a:bodyPr/>
          <a:lstStyle/>
          <a:p>
            <a:endParaRPr lang="zh-CN" altLang="en-US"/>
          </a:p>
        </p:txBody>
      </p:sp>
      <p:sp>
        <p:nvSpPr>
          <p:cNvPr id="25" name="est-r5-c1"/>
          <p:cNvSpPr txBox="1"/>
          <p:nvPr/>
        </p:nvSpPr>
        <p:spPr>
          <a:xfrm>
            <a:off x="8193024" y="4097020"/>
            <a:ext cx="2011680" cy="384048"/>
          </a:xfrm>
          <a:prstGeom prst="rect">
            <a:avLst/>
          </a:prstGeom>
          <a:noFill/>
          <a:ln>
            <a:noFill/>
          </a:ln>
        </p:spPr>
        <p:txBody>
          <a:bodyPr wrap="square" lIns="0" tIns="0" rIns="0" bIns="0" rtlCol="0" anchor="t"/>
          <a:lstStyle/>
          <a:p>
            <a:pPr algn="l">
              <a:lnSpc>
                <a:spcPts val="2323"/>
              </a:lnSpc>
            </a:pPr>
            <a:r>
              <a:rPr lang="en-US" sz="1400" noProof="1">
                <a:solidFill>
                  <a:srgbClr val="333333"/>
                </a:solidFill>
                <a:latin typeface="Arial"/>
                <a:ea typeface="楷体"/>
              </a:rPr>
              <a:t>MS (10-21) Overweight</a:t>
            </a:r>
            <a:endParaRPr lang="en-US" sz="1600" noProof="1"/>
          </a:p>
        </p:txBody>
      </p:sp>
      <p:sp>
        <p:nvSpPr>
          <p:cNvPr id="26" name="est-r5-c2"/>
          <p:cNvSpPr txBox="1"/>
          <p:nvPr/>
        </p:nvSpPr>
        <p:spPr>
          <a:xfrm>
            <a:off x="10204704" y="4097020"/>
            <a:ext cx="1097280" cy="384048"/>
          </a:xfrm>
          <a:prstGeom prst="rect">
            <a:avLst/>
          </a:prstGeom>
          <a:noFill/>
          <a:ln>
            <a:noFill/>
          </a:ln>
        </p:spPr>
        <p:txBody>
          <a:bodyPr wrap="square" lIns="0" tIns="0" rIns="0" bIns="0" rtlCol="0" anchor="t"/>
          <a:lstStyle/>
          <a:p>
            <a:pPr algn="r">
              <a:lnSpc>
                <a:spcPts val="2323"/>
              </a:lnSpc>
            </a:pPr>
            <a:r>
              <a:rPr lang="en-US" sz="1400" noProof="1">
                <a:solidFill>
                  <a:srgbClr val="333333"/>
                </a:solidFill>
                <a:latin typeface="Arial"/>
                <a:ea typeface="楷体"/>
              </a:rPr>
              <a:t>A RMB500</a:t>
            </a:r>
            <a:endParaRPr lang="en-US" sz="1600" noProof="1"/>
          </a:p>
        </p:txBody>
      </p:sp>
      <p:sp>
        <p:nvSpPr>
          <p:cNvPr id="27" name="est-rule-r5"/>
          <p:cNvSpPr/>
          <p:nvPr/>
        </p:nvSpPr>
        <p:spPr>
          <a:xfrm>
            <a:off x="8166100" y="4941570"/>
            <a:ext cx="5867400" cy="10160"/>
          </a:xfrm>
          <a:prstGeom prst="rect">
            <a:avLst/>
          </a:prstGeom>
          <a:solidFill>
            <a:srgbClr val="CCCCCC"/>
          </a:solidFill>
          <a:ln>
            <a:noFill/>
          </a:ln>
        </p:spPr>
        <p:txBody>
          <a:bodyPr/>
          <a:lstStyle/>
          <a:p>
            <a:endParaRPr lang="zh-CN" altLang="en-US"/>
          </a:p>
        </p:txBody>
      </p:sp>
      <p:sp>
        <p:nvSpPr>
          <p:cNvPr id="30" name="est-rule-r6"/>
          <p:cNvSpPr/>
          <p:nvPr/>
        </p:nvSpPr>
        <p:spPr>
          <a:xfrm>
            <a:off x="8166100" y="5380990"/>
            <a:ext cx="5867400" cy="10160"/>
          </a:xfrm>
          <a:prstGeom prst="rect">
            <a:avLst/>
          </a:prstGeom>
          <a:solidFill>
            <a:srgbClr val="CCCCCC"/>
          </a:solidFill>
          <a:ln>
            <a:noFill/>
          </a:ln>
        </p:spPr>
        <p:txBody>
          <a:bodyPr/>
          <a:lstStyle/>
          <a:p>
            <a:endParaRPr lang="zh-CN" altLang="en-US"/>
          </a:p>
        </p:txBody>
      </p:sp>
      <p:sp>
        <p:nvSpPr>
          <p:cNvPr id="31" name="est-r7-c1"/>
          <p:cNvSpPr txBox="1"/>
          <p:nvPr/>
        </p:nvSpPr>
        <p:spPr>
          <a:xfrm>
            <a:off x="8193024" y="5852160"/>
            <a:ext cx="2011680" cy="384048"/>
          </a:xfrm>
          <a:prstGeom prst="rect">
            <a:avLst/>
          </a:prstGeom>
          <a:noFill/>
          <a:ln>
            <a:noFill/>
          </a:ln>
        </p:spPr>
        <p:txBody>
          <a:bodyPr wrap="square" lIns="0" tIns="0" rIns="0" bIns="0" rtlCol="0" anchor="t"/>
          <a:lstStyle/>
          <a:p>
            <a:pPr algn="l">
              <a:lnSpc>
                <a:spcPts val="2323"/>
              </a:lnSpc>
            </a:pPr>
            <a:r>
              <a:rPr lang="en-US" sz="1400" noProof="1">
                <a:solidFill>
                  <a:srgbClr val="333333"/>
                </a:solidFill>
                <a:latin typeface="Arial"/>
                <a:ea typeface="楷体"/>
              </a:rPr>
              <a:t>Soochow (10-21) Buy</a:t>
            </a:r>
            <a:endParaRPr lang="en-US" sz="1600" noProof="1"/>
          </a:p>
        </p:txBody>
      </p:sp>
      <p:sp>
        <p:nvSpPr>
          <p:cNvPr id="32" name="est-r7-c2"/>
          <p:cNvSpPr txBox="1"/>
          <p:nvPr/>
        </p:nvSpPr>
        <p:spPr>
          <a:xfrm>
            <a:off x="10204704" y="5852160"/>
            <a:ext cx="1097280" cy="384048"/>
          </a:xfrm>
          <a:prstGeom prst="rect">
            <a:avLst/>
          </a:prstGeom>
          <a:noFill/>
          <a:ln>
            <a:noFill/>
          </a:ln>
        </p:spPr>
        <p:txBody>
          <a:bodyPr wrap="square" lIns="0" tIns="0" rIns="0" bIns="0" rtlCol="0" anchor="t"/>
          <a:lstStyle/>
          <a:p>
            <a:pPr algn="r">
              <a:lnSpc>
                <a:spcPts val="2323"/>
              </a:lnSpc>
            </a:pPr>
            <a:r>
              <a:rPr lang="en-US" sz="1400" noProof="1">
                <a:solidFill>
                  <a:srgbClr val="333333"/>
                </a:solidFill>
                <a:latin typeface="Arial"/>
                <a:ea typeface="楷体"/>
              </a:rPr>
              <a:t>A RMB431</a:t>
            </a:r>
            <a:endParaRPr lang="en-US" sz="1600" noProof="1"/>
          </a:p>
        </p:txBody>
      </p:sp>
      <p:sp>
        <p:nvSpPr>
          <p:cNvPr id="33" name="est-rule-r7"/>
          <p:cNvSpPr/>
          <p:nvPr/>
        </p:nvSpPr>
        <p:spPr>
          <a:xfrm>
            <a:off x="8166100" y="5819140"/>
            <a:ext cx="5867400" cy="10160"/>
          </a:xfrm>
          <a:prstGeom prst="rect">
            <a:avLst/>
          </a:prstGeom>
          <a:solidFill>
            <a:srgbClr val="CCCCCC"/>
          </a:solidFill>
          <a:ln>
            <a:noFill/>
          </a:ln>
        </p:spPr>
        <p:txBody>
          <a:bodyPr/>
          <a:lstStyle/>
          <a:p>
            <a:endParaRPr lang="zh-CN" altLang="en-US"/>
          </a:p>
        </p:txBody>
      </p:sp>
      <p:sp>
        <p:nvSpPr>
          <p:cNvPr id="34" name="est-r8-c1"/>
          <p:cNvSpPr txBox="1"/>
          <p:nvPr/>
        </p:nvSpPr>
        <p:spPr>
          <a:xfrm>
            <a:off x="8193024" y="4974590"/>
            <a:ext cx="2011680" cy="384048"/>
          </a:xfrm>
          <a:prstGeom prst="rect">
            <a:avLst/>
          </a:prstGeom>
          <a:noFill/>
          <a:ln>
            <a:noFill/>
          </a:ln>
        </p:spPr>
        <p:txBody>
          <a:bodyPr wrap="square" lIns="0" tIns="0" rIns="0" bIns="0" rtlCol="0" anchor="t"/>
          <a:lstStyle/>
          <a:p>
            <a:pPr algn="l">
              <a:lnSpc>
                <a:spcPts val="2323"/>
              </a:lnSpc>
            </a:pPr>
            <a:r>
              <a:rPr lang="en-US" sz="1400" noProof="1">
                <a:solidFill>
                  <a:srgbClr val="333333"/>
                </a:solidFill>
                <a:latin typeface="Arial"/>
                <a:ea typeface="楷体"/>
              </a:rPr>
              <a:t>GS (10-21) Buy (CL)</a:t>
            </a:r>
            <a:endParaRPr lang="en-US" sz="1600" noProof="1"/>
          </a:p>
        </p:txBody>
      </p:sp>
      <p:sp>
        <p:nvSpPr>
          <p:cNvPr id="35" name="est-r8-c2"/>
          <p:cNvSpPr txBox="1"/>
          <p:nvPr/>
        </p:nvSpPr>
        <p:spPr>
          <a:xfrm>
            <a:off x="10204704" y="4974590"/>
            <a:ext cx="1097280" cy="384048"/>
          </a:xfrm>
          <a:prstGeom prst="rect">
            <a:avLst/>
          </a:prstGeom>
          <a:noFill/>
          <a:ln>
            <a:noFill/>
          </a:ln>
        </p:spPr>
        <p:txBody>
          <a:bodyPr wrap="square" lIns="0" tIns="0" rIns="0" bIns="0" rtlCol="0" anchor="t"/>
          <a:lstStyle/>
          <a:p>
            <a:pPr algn="r">
              <a:lnSpc>
                <a:spcPts val="2323"/>
              </a:lnSpc>
            </a:pPr>
            <a:r>
              <a:rPr lang="en-US" sz="1400" noProof="1">
                <a:solidFill>
                  <a:srgbClr val="333333"/>
                </a:solidFill>
                <a:latin typeface="Arial"/>
                <a:ea typeface="楷体"/>
              </a:rPr>
              <a:t>507A/777H</a:t>
            </a:r>
            <a:endParaRPr lang="en-US" sz="1600" noProof="1"/>
          </a:p>
        </p:txBody>
      </p:sp>
      <p:sp>
        <p:nvSpPr>
          <p:cNvPr id="36" name="est-rule-r8"/>
          <p:cNvSpPr/>
          <p:nvPr/>
        </p:nvSpPr>
        <p:spPr>
          <a:xfrm>
            <a:off x="8166100" y="6258560"/>
            <a:ext cx="5867400" cy="10160"/>
          </a:xfrm>
          <a:prstGeom prst="rect">
            <a:avLst/>
          </a:prstGeom>
          <a:solidFill>
            <a:srgbClr val="CCCCCC"/>
          </a:solidFill>
          <a:ln>
            <a:noFill/>
          </a:ln>
        </p:spPr>
        <p:txBody>
          <a:bodyPr/>
          <a:lstStyle/>
          <a:p>
            <a:endParaRPr lang="zh-CN" altLang="en-US"/>
          </a:p>
        </p:txBody>
      </p:sp>
      <p:sp>
        <p:nvSpPr>
          <p:cNvPr id="43" name="est-note"/>
          <p:cNvSpPr txBox="1"/>
          <p:nvPr/>
        </p:nvSpPr>
        <p:spPr>
          <a:xfrm>
            <a:off x="8191500" y="6921500"/>
            <a:ext cx="5842000" cy="621792"/>
          </a:xfrm>
          <a:prstGeom prst="rect">
            <a:avLst/>
          </a:prstGeom>
          <a:noFill/>
          <a:ln>
            <a:noFill/>
          </a:ln>
        </p:spPr>
        <p:txBody>
          <a:bodyPr wrap="square" lIns="0" tIns="0" rIns="0" bIns="0" rtlCol="0" anchor="t"/>
          <a:lstStyle/>
          <a:p>
            <a:pPr algn="l">
              <a:lnSpc>
                <a:spcPts val="2168"/>
              </a:lnSpc>
            </a:pPr>
            <a:r>
              <a:rPr lang="en-US" sz="1400" noProof="1">
                <a:solidFill>
                  <a:srgbClr val="666666"/>
                </a:solidFill>
                <a:latin typeface="Arial"/>
                <a:ea typeface="楷体"/>
              </a:rPr>
              <a:t>Pre-results Q3 expectations (RMB bn): Bernstein 22.9 / GS 24.0 / CLSA 25.0–26.0 (actual 21.2); CITIC/CSC/CMS/Macquarie no update as of 10/21</a:t>
            </a:r>
            <a:r>
              <a:rPr lang="en-US" sz="1400" baseline="30000" noProof="1">
                <a:solidFill>
                  <a:srgbClr val="666666"/>
                </a:solidFill>
                <a:latin typeface="Arial"/>
                <a:ea typeface="楷体"/>
              </a:rPr>
              <a:t>3</a:t>
            </a:r>
            <a:endParaRPr lang="en-US" sz="1400" noProof="1"/>
          </a:p>
        </p:txBody>
      </p:sp>
      <p:sp>
        <p:nvSpPr>
          <p:cNvPr id="44" name="panel"/>
          <p:cNvSpPr/>
          <p:nvPr/>
        </p:nvSpPr>
        <p:spPr>
          <a:xfrm>
            <a:off x="14287500" y="1885950"/>
            <a:ext cx="3200400" cy="7156450"/>
          </a:xfrm>
          <a:prstGeom prst="rect">
            <a:avLst/>
          </a:prstGeom>
          <a:solidFill>
            <a:srgbClr val="F2F2F2"/>
          </a:solidFill>
          <a:ln>
            <a:noFill/>
          </a:ln>
        </p:spPr>
        <p:txBody>
          <a:bodyPr/>
          <a:lstStyle/>
          <a:p>
            <a:endParaRPr lang="zh-CN" altLang="en-US"/>
          </a:p>
        </p:txBody>
      </p:sp>
      <p:sp>
        <p:nvSpPr>
          <p:cNvPr id="45" name="panel-kicker"/>
          <p:cNvSpPr txBox="1"/>
          <p:nvPr/>
        </p:nvSpPr>
        <p:spPr>
          <a:xfrm>
            <a:off x="14522450" y="2044700"/>
            <a:ext cx="27813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KEY TAKEAWAYS</a:t>
            </a:r>
            <a:endParaRPr lang="en-US" sz="1400" noProof="1"/>
          </a:p>
        </p:txBody>
      </p:sp>
      <p:sp>
        <p:nvSpPr>
          <p:cNvPr id="46" name="panel-rule-top"/>
          <p:cNvSpPr/>
          <p:nvPr/>
        </p:nvSpPr>
        <p:spPr>
          <a:xfrm>
            <a:off x="14497050" y="2353310"/>
            <a:ext cx="2781300" cy="10160"/>
          </a:xfrm>
          <a:prstGeom prst="rect">
            <a:avLst/>
          </a:prstGeom>
          <a:solidFill>
            <a:srgbClr val="000000"/>
          </a:solidFill>
          <a:ln>
            <a:noFill/>
          </a:ln>
        </p:spPr>
        <p:txBody>
          <a:bodyPr/>
          <a:lstStyle/>
          <a:p>
            <a:endParaRPr lang="zh-CN" altLang="en-US"/>
          </a:p>
        </p:txBody>
      </p:sp>
      <p:sp>
        <p:nvSpPr>
          <p:cNvPr id="47" name="panel-item-1"/>
          <p:cNvSpPr txBox="1"/>
          <p:nvPr/>
        </p:nvSpPr>
        <p:spPr>
          <a:xfrm>
            <a:off x="14497050" y="268006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51C2C"/>
                </a:solidFill>
                <a:latin typeface="Arial"/>
                <a:ea typeface="楷体"/>
              </a:rPr>
              <a:t>• </a:t>
            </a:r>
            <a:r>
              <a:rPr lang="en-US" sz="1600" b="1" noProof="1">
                <a:solidFill>
                  <a:srgbClr val="051C2C"/>
                </a:solidFill>
                <a:latin typeface="Arial"/>
                <a:ea typeface="楷体"/>
              </a:rPr>
              <a:t>Downgrades concentrated in earnings</a:t>
            </a:r>
            <a:endParaRPr lang="en-US" sz="1600" noProof="1"/>
          </a:p>
          <a:p>
            <a:pPr marL="203200" algn="l">
              <a:lnSpc>
                <a:spcPts val="2033"/>
              </a:lnSpc>
              <a:spcBef>
                <a:spcPts val="600"/>
              </a:spcBef>
            </a:pPr>
            <a:r>
              <a:rPr lang="en-US" sz="1400" noProof="1">
                <a:solidFill>
                  <a:srgbClr val="333333"/>
                </a:solidFill>
                <a:latin typeface="Arial"/>
                <a:ea typeface="楷体"/>
              </a:rPr>
              <a:t>No quantitative evidence of clustered sell-side 2027 demand cuts; management guides 2027 industry growth of 20–30%</a:t>
            </a:r>
            <a:endParaRPr lang="en-US" sz="1600" noProof="1"/>
          </a:p>
        </p:txBody>
      </p:sp>
      <p:sp>
        <p:nvSpPr>
          <p:cNvPr id="48" name="panel-sep-1"/>
          <p:cNvSpPr/>
          <p:nvPr/>
        </p:nvSpPr>
        <p:spPr>
          <a:xfrm>
            <a:off x="14497050" y="4629150"/>
            <a:ext cx="2781300" cy="10160"/>
          </a:xfrm>
          <a:prstGeom prst="rect">
            <a:avLst/>
          </a:prstGeom>
          <a:solidFill>
            <a:srgbClr val="CCCCCC"/>
          </a:solidFill>
          <a:ln>
            <a:noFill/>
          </a:ln>
        </p:spPr>
        <p:txBody>
          <a:bodyPr/>
          <a:lstStyle/>
          <a:p>
            <a:endParaRPr lang="zh-CN" altLang="en-US"/>
          </a:p>
        </p:txBody>
      </p:sp>
      <p:sp>
        <p:nvSpPr>
          <p:cNvPr id="49" name="panel-item-2"/>
          <p:cNvSpPr txBox="1"/>
          <p:nvPr/>
        </p:nvSpPr>
        <p:spPr>
          <a:xfrm>
            <a:off x="14497050" y="47625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06BA6"/>
                </a:solidFill>
                <a:latin typeface="Arial"/>
                <a:ea typeface="楷体"/>
              </a:rPr>
              <a:t>• </a:t>
            </a:r>
            <a:r>
              <a:rPr lang="en-US" sz="1600" b="1" noProof="1">
                <a:solidFill>
                  <a:srgbClr val="051C2C"/>
                </a:solidFill>
                <a:latin typeface="Arial"/>
                <a:ea typeface="楷体"/>
              </a:rPr>
              <a:t>Sell-side multiple anchor</a:t>
            </a:r>
            <a:endParaRPr lang="en-US" sz="1600" noProof="1"/>
          </a:p>
          <a:p>
            <a:pPr marL="203200" algn="l">
              <a:lnSpc>
                <a:spcPts val="2033"/>
              </a:lnSpc>
              <a:spcBef>
                <a:spcPts val="600"/>
              </a:spcBef>
            </a:pPr>
            <a:r>
              <a:rPr lang="en-US" sz="1400" noProof="1">
                <a:solidFill>
                  <a:srgbClr val="333333"/>
                </a:solidFill>
                <a:latin typeface="Arial"/>
                <a:ea typeface="楷体"/>
              </a:rPr>
              <a:t>Disclosed sell-side TPs imply 2027E P/E ~16–23x; we take 16x = ~10% below the historical NTM median 17.5x, in line with JPM's target multiple2</a:t>
            </a:r>
            <a:r>
              <a:rPr lang="en-US" sz="1400" baseline="30000" noProof="1">
                <a:solidFill>
                  <a:srgbClr val="333333"/>
                </a:solidFill>
                <a:latin typeface="Arial"/>
                <a:ea typeface="楷体"/>
              </a:rPr>
              <a:t>2</a:t>
            </a:r>
            <a:endParaRPr lang="en-US" sz="1600" noProof="1"/>
          </a:p>
        </p:txBody>
      </p:sp>
      <p:sp>
        <p:nvSpPr>
          <p:cNvPr id="50" name="panel-sep-2"/>
          <p:cNvSpPr/>
          <p:nvPr/>
        </p:nvSpPr>
        <p:spPr>
          <a:xfrm>
            <a:off x="14497050" y="6540500"/>
            <a:ext cx="2781300" cy="10160"/>
          </a:xfrm>
          <a:prstGeom prst="rect">
            <a:avLst/>
          </a:prstGeom>
          <a:solidFill>
            <a:srgbClr val="CCCCCC"/>
          </a:solidFill>
          <a:ln>
            <a:noFill/>
          </a:ln>
        </p:spPr>
        <p:txBody>
          <a:bodyPr/>
          <a:lstStyle/>
          <a:p>
            <a:endParaRPr lang="zh-CN" altLang="en-US"/>
          </a:p>
        </p:txBody>
      </p:sp>
      <p:sp>
        <p:nvSpPr>
          <p:cNvPr id="51" name="panel-item-3"/>
          <p:cNvSpPr txBox="1"/>
          <p:nvPr/>
        </p:nvSpPr>
        <p:spPr>
          <a:xfrm>
            <a:off x="14497050" y="6667500"/>
            <a:ext cx="2781300" cy="1651000"/>
          </a:xfrm>
          <a:prstGeom prst="rect">
            <a:avLst/>
          </a:prstGeom>
          <a:noFill/>
          <a:ln>
            <a:noFill/>
          </a:ln>
        </p:spPr>
        <p:txBody>
          <a:bodyPr wrap="square" lIns="0" tIns="0" rIns="0" bIns="0" rtlCol="0" anchor="t"/>
          <a:lstStyle/>
          <a:p>
            <a:pPr algn="l">
              <a:lnSpc>
                <a:spcPts val="2033"/>
              </a:lnSpc>
            </a:pPr>
            <a:r>
              <a:rPr lang="en-US" sz="1400" b="0" noProof="1">
                <a:solidFill>
                  <a:srgbClr val="666666"/>
                </a:solidFill>
                <a:latin typeface="Arial"/>
                <a:ea typeface="楷体"/>
              </a:rPr>
              <a:t>• </a:t>
            </a:r>
            <a:r>
              <a:rPr lang="en-US" sz="1600" b="1" noProof="1">
                <a:solidFill>
                  <a:srgbClr val="051C2C"/>
                </a:solidFill>
                <a:latin typeface="Arial"/>
                <a:ea typeface="楷体"/>
              </a:rPr>
              <a:t>Our own forecast</a:t>
            </a:r>
            <a:endParaRPr lang="en-US" sz="1600" noProof="1"/>
          </a:p>
          <a:p>
            <a:pPr marL="203200" algn="l">
              <a:lnSpc>
                <a:spcPts val="2033"/>
              </a:lnSpc>
              <a:spcBef>
                <a:spcPts val="600"/>
              </a:spcBef>
            </a:pPr>
            <a:r>
              <a:rPr lang="en-US" sz="1400" noProof="1">
                <a:solidFill>
                  <a:srgbClr val="333333"/>
                </a:solidFill>
                <a:latin typeface="Arial"/>
                <a:ea typeface="楷体"/>
              </a:rPr>
              <a:t>2026E ~RMB88.0bn (9M 64.5 + 4Q ~23.5; old RMB96.2bn needs 4Q 31.7, +49% QoQ — abandoned); 2027E cut RMB115.2→100.0bn (0.078 × 1,280GWh); 2028E ~RMB120bn (0.081 × ~1,480GWh)</a:t>
            </a:r>
            <a:endParaRPr lang="en-US" sz="1600" noProof="1"/>
          </a:p>
        </p:txBody>
      </p:sp>
      <p:sp>
        <p:nvSpPr>
          <p:cNvPr id="52" name="bl-dot-1"/>
          <p:cNvSpPr/>
          <p:nvPr/>
        </p:nvSpPr>
        <p:spPr>
          <a:xfrm>
            <a:off x="914400" y="8030210"/>
            <a:ext cx="95250" cy="95250"/>
          </a:xfrm>
          <a:prstGeom prst="ellipse">
            <a:avLst/>
          </a:prstGeom>
          <a:solidFill>
            <a:srgbClr val="006BA6"/>
          </a:solidFill>
          <a:ln>
            <a:noFill/>
          </a:ln>
        </p:spPr>
        <p:txBody>
          <a:bodyPr/>
          <a:lstStyle/>
          <a:p>
            <a:endParaRPr lang="zh-CN" altLang="en-US"/>
          </a:p>
        </p:txBody>
      </p:sp>
      <p:sp>
        <p:nvSpPr>
          <p:cNvPr id="53" name="bl-txt-1"/>
          <p:cNvSpPr txBox="1"/>
          <p:nvPr/>
        </p:nvSpPr>
        <p:spPr>
          <a:xfrm>
            <a:off x="1092200" y="7975600"/>
            <a:ext cx="6172200" cy="2070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3Q26 NP RMB21.246bn; preview center RMB24–25bn → ~11–15% miss</a:t>
            </a:r>
            <a:endParaRPr lang="en-US" sz="1400" noProof="1"/>
          </a:p>
        </p:txBody>
      </p:sp>
      <p:sp>
        <p:nvSpPr>
          <p:cNvPr id="54" name="bl-dot-2"/>
          <p:cNvSpPr/>
          <p:nvPr/>
        </p:nvSpPr>
        <p:spPr>
          <a:xfrm>
            <a:off x="8191500" y="8030210"/>
            <a:ext cx="95250" cy="95250"/>
          </a:xfrm>
          <a:prstGeom prst="ellipse">
            <a:avLst/>
          </a:prstGeom>
          <a:solidFill>
            <a:srgbClr val="006BA6"/>
          </a:solidFill>
          <a:ln>
            <a:noFill/>
          </a:ln>
        </p:spPr>
        <p:txBody>
          <a:bodyPr/>
          <a:lstStyle/>
          <a:p>
            <a:endParaRPr lang="zh-CN" altLang="en-US"/>
          </a:p>
        </p:txBody>
      </p:sp>
      <p:sp>
        <p:nvSpPr>
          <p:cNvPr id="55" name="bl-txt-2"/>
          <p:cNvSpPr txBox="1"/>
          <p:nvPr/>
        </p:nvSpPr>
        <p:spPr>
          <a:xfrm>
            <a:off x="8369300" y="7975600"/>
            <a:ext cx="6172200" cy="2070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3Q26 unit net profit ≈RMB0.082/Wh, broke the RMB0.090 line</a:t>
            </a:r>
            <a:endParaRPr lang="en-US" sz="1400" noProof="1"/>
          </a:p>
        </p:txBody>
      </p:sp>
      <p:sp>
        <p:nvSpPr>
          <p:cNvPr id="56" name="bl-dot-3"/>
          <p:cNvSpPr/>
          <p:nvPr/>
        </p:nvSpPr>
        <p:spPr>
          <a:xfrm>
            <a:off x="914400" y="8360410"/>
            <a:ext cx="95250" cy="95250"/>
          </a:xfrm>
          <a:prstGeom prst="ellipse">
            <a:avLst/>
          </a:prstGeom>
          <a:solidFill>
            <a:srgbClr val="051C2C"/>
          </a:solidFill>
          <a:ln>
            <a:noFill/>
          </a:ln>
        </p:spPr>
        <p:txBody>
          <a:bodyPr/>
          <a:lstStyle/>
          <a:p>
            <a:endParaRPr lang="zh-CN" altLang="en-US"/>
          </a:p>
        </p:txBody>
      </p:sp>
      <p:sp>
        <p:nvSpPr>
          <p:cNvPr id="57" name="bl-txt-3"/>
          <p:cNvSpPr txBox="1"/>
          <p:nvPr/>
        </p:nvSpPr>
        <p:spPr>
          <a:xfrm>
            <a:off x="1092200" y="8305800"/>
            <a:ext cx="6172200" cy="2070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2027E NP: this report RMB100.0bn / sell-side new center 99.0–103.5</a:t>
            </a:r>
            <a:endParaRPr lang="en-US" sz="1400" noProof="1"/>
          </a:p>
        </p:txBody>
      </p:sp>
      <p:sp>
        <p:nvSpPr>
          <p:cNvPr id="58" name="bl-dot-4"/>
          <p:cNvSpPr/>
          <p:nvPr/>
        </p:nvSpPr>
        <p:spPr>
          <a:xfrm>
            <a:off x="8191500" y="8360410"/>
            <a:ext cx="95250" cy="95250"/>
          </a:xfrm>
          <a:prstGeom prst="ellipse">
            <a:avLst/>
          </a:prstGeom>
          <a:solidFill>
            <a:srgbClr val="051C2C"/>
          </a:solidFill>
          <a:ln>
            <a:noFill/>
          </a:ln>
        </p:spPr>
        <p:txBody>
          <a:bodyPr/>
          <a:lstStyle/>
          <a:p>
            <a:endParaRPr lang="zh-CN" altLang="en-US"/>
          </a:p>
        </p:txBody>
      </p:sp>
      <p:sp>
        <p:nvSpPr>
          <p:cNvPr id="59" name="bl-txt-4"/>
          <p:cNvSpPr txBox="1"/>
          <p:nvPr/>
        </p:nvSpPr>
        <p:spPr>
          <a:xfrm>
            <a:off x="8369300" y="8305800"/>
            <a:ext cx="6172200" cy="2070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9M26 NP attributable RMB64.530bn = 67% of old consensus RMB96.2bn</a:t>
            </a:r>
            <a:endParaRPr lang="en-US" sz="1400" noProof="1"/>
          </a:p>
        </p:txBody>
      </p:sp>
      <p:sp>
        <p:nvSpPr>
          <p:cNvPr id="60" name="bl-dot-5"/>
          <p:cNvSpPr/>
          <p:nvPr/>
        </p:nvSpPr>
        <p:spPr>
          <a:xfrm>
            <a:off x="914400" y="8690610"/>
            <a:ext cx="95250" cy="95250"/>
          </a:xfrm>
          <a:prstGeom prst="ellipse">
            <a:avLst/>
          </a:prstGeom>
          <a:solidFill>
            <a:srgbClr val="666666"/>
          </a:solidFill>
          <a:ln>
            <a:noFill/>
          </a:ln>
        </p:spPr>
        <p:txBody>
          <a:bodyPr/>
          <a:lstStyle/>
          <a:p>
            <a:endParaRPr lang="zh-CN" altLang="en-US"/>
          </a:p>
        </p:txBody>
      </p:sp>
      <p:sp>
        <p:nvSpPr>
          <p:cNvPr id="61" name="bl-txt-5"/>
          <p:cNvSpPr txBox="1"/>
          <p:nvPr/>
        </p:nvSpPr>
        <p:spPr>
          <a:xfrm>
            <a:off x="1092200" y="8636000"/>
            <a:ext cx="6172200" cy="207010"/>
          </a:xfrm>
          <a:prstGeom prst="rect">
            <a:avLst/>
          </a:prstGeom>
          <a:noFill/>
          <a:ln>
            <a:noFill/>
          </a:ln>
        </p:spPr>
        <p:txBody>
          <a:bodyPr wrap="square" lIns="0" tIns="0" rIns="0" bIns="0" rtlCol="0" anchor="t"/>
          <a:lstStyle/>
          <a:p>
            <a:pPr algn="l">
              <a:lnSpc>
                <a:spcPts val="2168"/>
              </a:lnSpc>
            </a:pPr>
            <a:r>
              <a:rPr lang="en-US" sz="1400" noProof="1">
                <a:solidFill>
                  <a:srgbClr val="666666"/>
                </a:solidFill>
                <a:latin typeface="Arial"/>
                <a:ea typeface="楷体"/>
              </a:rPr>
              <a:t>JPM worst case (100% tax absorption): 0.103→0.079; 2027 −RMB13.4bn</a:t>
            </a:r>
            <a:endParaRPr lang="en-US" sz="1400" noProof="1"/>
          </a:p>
        </p:txBody>
      </p:sp>
      <p:sp>
        <p:nvSpPr>
          <p:cNvPr id="62" name="bl-dot-6"/>
          <p:cNvSpPr/>
          <p:nvPr/>
        </p:nvSpPr>
        <p:spPr>
          <a:xfrm>
            <a:off x="8191500" y="8690610"/>
            <a:ext cx="95250" cy="95250"/>
          </a:xfrm>
          <a:prstGeom prst="ellipse">
            <a:avLst/>
          </a:prstGeom>
          <a:solidFill>
            <a:srgbClr val="006BA6"/>
          </a:solidFill>
          <a:ln>
            <a:noFill/>
          </a:ln>
        </p:spPr>
        <p:txBody>
          <a:bodyPr/>
          <a:lstStyle/>
          <a:p>
            <a:endParaRPr lang="zh-CN" altLang="en-US"/>
          </a:p>
        </p:txBody>
      </p:sp>
      <p:sp>
        <p:nvSpPr>
          <p:cNvPr id="63" name="bl-txt-6"/>
          <p:cNvSpPr txBox="1"/>
          <p:nvPr/>
        </p:nvSpPr>
        <p:spPr>
          <a:xfrm>
            <a:off x="8369300" y="8636000"/>
            <a:ext cx="6172200" cy="2070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2026E ESS shipment forecasts span 142–280GWh (caliber disagreement)</a:t>
            </a:r>
            <a:endParaRPr lang="en-US" sz="1400" noProof="1"/>
          </a:p>
        </p:txBody>
      </p:sp>
      <p:sp>
        <p:nvSpPr>
          <p:cNvPr id="64"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Sell-side TPs and revisions are institutions' 10/20–21 updates (JPM/Citi/BofA/GS from original reports; Huatai compares its 10/10 pre-results and 10/21 post-results reports; Soochow from in-library abstract; MS/UBS via Gelonghui relay pending corroboration, MS original in library (MS 10/20); Nomura/Jefferies/Bernstein not listed). 2. New consensus center is this report's aggregation of disclosed quantitative forecasts (UBS/Citi/Nomura/BofA/GS/JPM). 3. 3Q26 actual RMB21.246bn; unit net profit RMB0.082/Wh. 4. Chart series data as of 10/9 (consensus on pre-downgrade basis). Data as of 2026-10-21.</a:t>
            </a:r>
            <a:endParaRPr lang="en-US" sz="1400" noProof="1"/>
          </a:p>
        </p:txBody>
      </p:sp>
      <p:sp>
        <p:nvSpPr>
          <p:cNvPr id="65"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66"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broker research library; eastmoney; Cailian Press; Gelonghui (10/20-21); our calculations</a:t>
            </a:r>
            <a:endParaRPr lang="en-US" sz="1400" noProof="1"/>
          </a:p>
        </p:txBody>
      </p:sp>
      <p:sp>
        <p:nvSpPr>
          <p:cNvPr id="67"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68"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48</a:t>
            </a:r>
            <a:endParaRPr lang="en-US" sz="1400" noProof="1"/>
          </a:p>
        </p:txBody>
      </p:sp>
      <p:sp>
        <p:nvSpPr>
          <p:cNvPr id="37" name="est-h3"/>
          <p:cNvSpPr txBox="1"/>
          <p:nvPr/>
        </p:nvSpPr>
        <p:spPr>
          <a:xfrm>
            <a:off x="11301984" y="2359152"/>
            <a:ext cx="105156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Revision</a:t>
            </a:r>
            <a:endParaRPr lang="en-US" sz="1400" noProof="1"/>
          </a:p>
        </p:txBody>
      </p:sp>
      <p:sp>
        <p:nvSpPr>
          <p:cNvPr id="38" name="est-h4"/>
          <p:cNvSpPr txBox="1"/>
          <p:nvPr/>
        </p:nvSpPr>
        <p:spPr>
          <a:xfrm>
            <a:off x="12353544" y="2359152"/>
            <a:ext cx="1655064"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One-liner</a:t>
            </a:r>
            <a:endParaRPr lang="en-US" sz="1400" noProof="1"/>
          </a:p>
        </p:txBody>
      </p:sp>
      <p:sp>
        <p:nvSpPr>
          <p:cNvPr id="39" name="est-r1-c3"/>
          <p:cNvSpPr txBox="1"/>
          <p:nvPr/>
        </p:nvSpPr>
        <p:spPr>
          <a:xfrm>
            <a:off x="11301984" y="2779776"/>
            <a:ext cx="1051560" cy="384048"/>
          </a:xfrm>
          <a:prstGeom prst="rect">
            <a:avLst/>
          </a:prstGeom>
          <a:noFill/>
          <a:ln>
            <a:noFill/>
          </a:ln>
        </p:spPr>
        <p:txBody>
          <a:bodyPr wrap="square" lIns="0" tIns="0" rIns="0" bIns="0" rtlCol="0" anchor="t"/>
          <a:lstStyle/>
          <a:p>
            <a:pPr algn="r">
              <a:lnSpc>
                <a:spcPts val="2323"/>
              </a:lnSpc>
            </a:pPr>
            <a:r>
              <a:rPr lang="en-US" sz="1400" noProof="1">
                <a:solidFill>
                  <a:srgbClr val="333333"/>
                </a:solidFill>
                <a:latin typeface="Arial"/>
                <a:ea typeface="楷体"/>
              </a:rPr>
              <a:t>-11~14%</a:t>
            </a:r>
            <a:endParaRPr lang="en-US" sz="1600" noProof="1"/>
          </a:p>
        </p:txBody>
      </p:sp>
      <p:sp>
        <p:nvSpPr>
          <p:cNvPr id="40" name="est-r1-c4"/>
          <p:cNvSpPr txBox="1"/>
          <p:nvPr/>
        </p:nvSpPr>
        <p:spPr>
          <a:xfrm>
            <a:off x="12353544" y="2779776"/>
            <a:ext cx="1655064" cy="384048"/>
          </a:xfrm>
          <a:prstGeom prst="rect">
            <a:avLst/>
          </a:prstGeom>
          <a:noFill/>
          <a:ln>
            <a:noFill/>
          </a:ln>
        </p:spPr>
        <p:txBody>
          <a:bodyPr wrap="square" lIns="0" tIns="0" rIns="0" bIns="0" rtlCol="0" anchor="t"/>
          <a:lstStyle/>
          <a:p>
            <a:pPr algn="r">
              <a:lnSpc>
                <a:spcPts val="2323"/>
              </a:lnSpc>
            </a:pPr>
            <a:r>
              <a:rPr lang="en-US" sz="1400" noProof="1">
                <a:solidFill>
                  <a:srgbClr val="333333"/>
                </a:solidFill>
                <a:latin typeface="Arial"/>
                <a:ea typeface="楷体"/>
              </a:rPr>
              <a:t>Recoverable</a:t>
            </a:r>
            <a:endParaRPr lang="en-US" sz="1600" noProof="1"/>
          </a:p>
        </p:txBody>
      </p:sp>
      <p:sp>
        <p:nvSpPr>
          <p:cNvPr id="41" name="est-r2-c3"/>
          <p:cNvSpPr txBox="1"/>
          <p:nvPr/>
        </p:nvSpPr>
        <p:spPr>
          <a:xfrm>
            <a:off x="11301984" y="3218688"/>
            <a:ext cx="1051560" cy="384048"/>
          </a:xfrm>
          <a:prstGeom prst="rect">
            <a:avLst/>
          </a:prstGeom>
          <a:noFill/>
          <a:ln>
            <a:noFill/>
          </a:ln>
        </p:spPr>
        <p:txBody>
          <a:bodyPr wrap="square" lIns="0" tIns="0" rIns="0" bIns="0" rtlCol="0" anchor="t"/>
          <a:lstStyle/>
          <a:p>
            <a:pPr algn="r">
              <a:lnSpc>
                <a:spcPts val="2323"/>
              </a:lnSpc>
            </a:pPr>
            <a:r>
              <a:rPr lang="en-US" sz="1400" noProof="1">
                <a:solidFill>
                  <a:srgbClr val="333333"/>
                </a:solidFill>
                <a:latin typeface="Arial"/>
                <a:ea typeface="楷体"/>
              </a:rPr>
              <a:t>-6%/-14%</a:t>
            </a:r>
            <a:endParaRPr lang="en-US" sz="1600" noProof="1"/>
          </a:p>
        </p:txBody>
      </p:sp>
      <p:sp>
        <p:nvSpPr>
          <p:cNvPr id="42" name="est-r2-c4"/>
          <p:cNvSpPr txBox="1"/>
          <p:nvPr/>
        </p:nvSpPr>
        <p:spPr>
          <a:xfrm>
            <a:off x="12353544" y="3218688"/>
            <a:ext cx="1655064" cy="384048"/>
          </a:xfrm>
          <a:prstGeom prst="rect">
            <a:avLst/>
          </a:prstGeom>
          <a:noFill/>
          <a:ln>
            <a:noFill/>
          </a:ln>
        </p:spPr>
        <p:txBody>
          <a:bodyPr wrap="square" lIns="0" tIns="0" rIns="0" bIns="0" rtlCol="0" anchor="t"/>
          <a:lstStyle/>
          <a:p>
            <a:pPr algn="r">
              <a:lnSpc>
                <a:spcPts val="2323"/>
              </a:lnSpc>
            </a:pPr>
            <a:r>
              <a:rPr lang="en-US" sz="1400" noProof="1">
                <a:solidFill>
                  <a:srgbClr val="333333"/>
                </a:solidFill>
                <a:latin typeface="Arial"/>
                <a:ea typeface="楷体"/>
              </a:rPr>
              <a:t>Reallocation starts</a:t>
            </a:r>
            <a:endParaRPr lang="en-US" sz="1600" noProof="1"/>
          </a:p>
        </p:txBody>
      </p:sp>
      <p:sp>
        <p:nvSpPr>
          <p:cNvPr id="69" name="est-r3-c3"/>
          <p:cNvSpPr txBox="1"/>
          <p:nvPr/>
        </p:nvSpPr>
        <p:spPr>
          <a:xfrm>
            <a:off x="11301984" y="3657600"/>
            <a:ext cx="1051560" cy="384048"/>
          </a:xfrm>
          <a:prstGeom prst="rect">
            <a:avLst/>
          </a:prstGeom>
          <a:noFill/>
          <a:ln>
            <a:noFill/>
          </a:ln>
        </p:spPr>
        <p:txBody>
          <a:bodyPr wrap="square" lIns="0" tIns="0" rIns="0" bIns="0" rtlCol="0" anchor="t"/>
          <a:lstStyle/>
          <a:p>
            <a:pPr algn="r">
              <a:lnSpc>
                <a:spcPts val="2323"/>
              </a:lnSpc>
            </a:pPr>
            <a:r>
              <a:rPr lang="en-US" sz="1400" noProof="1">
                <a:solidFill>
                  <a:srgbClr val="333333"/>
                </a:solidFill>
                <a:latin typeface="Arial"/>
                <a:ea typeface="楷体"/>
              </a:rPr>
              <a:t>-9/14/15%</a:t>
            </a:r>
            <a:endParaRPr lang="en-US" sz="1600" noProof="1"/>
          </a:p>
        </p:txBody>
      </p:sp>
      <p:sp>
        <p:nvSpPr>
          <p:cNvPr id="70" name="est-r3-c4"/>
          <p:cNvSpPr txBox="1"/>
          <p:nvPr/>
        </p:nvSpPr>
        <p:spPr>
          <a:xfrm>
            <a:off x="12353544" y="3657600"/>
            <a:ext cx="1655064" cy="384048"/>
          </a:xfrm>
          <a:prstGeom prst="rect">
            <a:avLst/>
          </a:prstGeom>
          <a:noFill/>
          <a:ln>
            <a:noFill/>
          </a:ln>
        </p:spPr>
        <p:txBody>
          <a:bodyPr wrap="square" lIns="0" tIns="0" rIns="0" bIns="0" rtlCol="0" anchor="t"/>
          <a:lstStyle/>
          <a:p>
            <a:pPr algn="r">
              <a:lnSpc>
                <a:spcPts val="2323"/>
              </a:lnSpc>
            </a:pPr>
            <a:r>
              <a:rPr lang="en-US" sz="1400" noProof="1">
                <a:solidFill>
                  <a:srgbClr val="333333"/>
                </a:solidFill>
                <a:latin typeface="Arial"/>
                <a:ea typeface="楷体"/>
              </a:rPr>
              <a:t>To 86/103/122</a:t>
            </a:r>
            <a:endParaRPr lang="en-US" sz="1600" noProof="1"/>
          </a:p>
        </p:txBody>
      </p:sp>
      <p:sp>
        <p:nvSpPr>
          <p:cNvPr id="73" name="est-r5-c3"/>
          <p:cNvSpPr txBox="1"/>
          <p:nvPr/>
        </p:nvSpPr>
        <p:spPr>
          <a:xfrm>
            <a:off x="11301984" y="4097020"/>
            <a:ext cx="1051560" cy="384048"/>
          </a:xfrm>
          <a:prstGeom prst="rect">
            <a:avLst/>
          </a:prstGeom>
          <a:noFill/>
          <a:ln>
            <a:noFill/>
          </a:ln>
        </p:spPr>
        <p:txBody>
          <a:bodyPr wrap="square" lIns="0" tIns="0" rIns="0" bIns="0" rtlCol="0" anchor="t"/>
          <a:lstStyle/>
          <a:p>
            <a:pPr algn="r">
              <a:lnSpc>
                <a:spcPts val="2323"/>
              </a:lnSpc>
            </a:pPr>
            <a:r>
              <a:rPr lang="en-US" sz="1400" noProof="1">
                <a:solidFill>
                  <a:srgbClr val="333333"/>
                </a:solidFill>
                <a:latin typeface="Arial"/>
                <a:ea typeface="楷体"/>
              </a:rPr>
              <a:t>0.10→0.08</a:t>
            </a:r>
            <a:endParaRPr lang="en-US" sz="1600" noProof="1"/>
          </a:p>
        </p:txBody>
      </p:sp>
      <p:sp>
        <p:nvSpPr>
          <p:cNvPr id="74" name="est-r5-c4"/>
          <p:cNvSpPr txBox="1"/>
          <p:nvPr/>
        </p:nvSpPr>
        <p:spPr>
          <a:xfrm>
            <a:off x="12353544" y="4097020"/>
            <a:ext cx="1655064" cy="384048"/>
          </a:xfrm>
          <a:prstGeom prst="rect">
            <a:avLst/>
          </a:prstGeom>
          <a:noFill/>
          <a:ln>
            <a:noFill/>
          </a:ln>
        </p:spPr>
        <p:txBody>
          <a:bodyPr wrap="square" lIns="0" tIns="0" rIns="0" bIns="0" rtlCol="0" anchor="t"/>
          <a:lstStyle/>
          <a:p>
            <a:pPr algn="r">
              <a:lnSpc>
                <a:spcPts val="2323"/>
              </a:lnSpc>
            </a:pPr>
            <a:r>
              <a:rPr lang="en-US" sz="1400" noProof="1">
                <a:solidFill>
                  <a:srgbClr val="333333"/>
                </a:solidFill>
                <a:latin typeface="Arial"/>
                <a:ea typeface="楷体"/>
              </a:rPr>
              <a:t>12% below est.</a:t>
            </a:r>
            <a:endParaRPr lang="en-US" sz="1600" noProof="1"/>
          </a:p>
        </p:txBody>
      </p:sp>
      <p:sp>
        <p:nvSpPr>
          <p:cNvPr id="77" name="est-r7-c3"/>
          <p:cNvSpPr txBox="1"/>
          <p:nvPr/>
        </p:nvSpPr>
        <p:spPr>
          <a:xfrm>
            <a:off x="11301984" y="5852160"/>
            <a:ext cx="1051560" cy="384048"/>
          </a:xfrm>
          <a:prstGeom prst="rect">
            <a:avLst/>
          </a:prstGeom>
          <a:noFill/>
          <a:ln>
            <a:noFill/>
          </a:ln>
        </p:spPr>
        <p:txBody>
          <a:bodyPr wrap="square" lIns="0" tIns="0" rIns="0" bIns="0" rtlCol="0" anchor="t"/>
          <a:lstStyle/>
          <a:p>
            <a:pPr algn="r">
              <a:lnSpc>
                <a:spcPts val="2323"/>
              </a:lnSpc>
            </a:pPr>
            <a:r>
              <a:rPr lang="en-US" sz="1400" noProof="1">
                <a:solidFill>
                  <a:srgbClr val="333333"/>
                </a:solidFill>
                <a:latin typeface="Arial"/>
                <a:ea typeface="楷体"/>
              </a:rPr>
              <a:t>-10/18/19</a:t>
            </a:r>
            <a:endParaRPr lang="en-US" sz="1600" noProof="1"/>
          </a:p>
        </p:txBody>
      </p:sp>
      <p:sp>
        <p:nvSpPr>
          <p:cNvPr id="78" name="est-r7-c4"/>
          <p:cNvSpPr txBox="1"/>
          <p:nvPr/>
        </p:nvSpPr>
        <p:spPr>
          <a:xfrm>
            <a:off x="12353544" y="5852160"/>
            <a:ext cx="1655064" cy="384048"/>
          </a:xfrm>
          <a:prstGeom prst="rect">
            <a:avLst/>
          </a:prstGeom>
          <a:noFill/>
          <a:ln>
            <a:noFill/>
          </a:ln>
        </p:spPr>
        <p:txBody>
          <a:bodyPr wrap="square" lIns="0" tIns="0" rIns="0" bIns="0" rtlCol="0" anchor="t"/>
          <a:lstStyle/>
          <a:p>
            <a:pPr algn="r">
              <a:lnSpc>
                <a:spcPts val="2323"/>
              </a:lnSpc>
            </a:pPr>
            <a:r>
              <a:rPr lang="en-US" sz="1400" noProof="1">
                <a:solidFill>
                  <a:srgbClr val="333333"/>
                </a:solidFill>
                <a:latin typeface="Arial"/>
                <a:ea typeface="楷体"/>
              </a:rPr>
              <a:t>To 86.8/99.8/119.5</a:t>
            </a:r>
            <a:endParaRPr lang="en-US" sz="1600" noProof="1"/>
          </a:p>
        </p:txBody>
      </p:sp>
      <p:sp>
        <p:nvSpPr>
          <p:cNvPr id="79" name="est-r8-c3"/>
          <p:cNvSpPr txBox="1"/>
          <p:nvPr/>
        </p:nvSpPr>
        <p:spPr>
          <a:xfrm>
            <a:off x="11301984" y="4974590"/>
            <a:ext cx="1051560" cy="384048"/>
          </a:xfrm>
          <a:prstGeom prst="rect">
            <a:avLst/>
          </a:prstGeom>
          <a:noFill/>
          <a:ln>
            <a:noFill/>
          </a:ln>
        </p:spPr>
        <p:txBody>
          <a:bodyPr wrap="square" lIns="0" tIns="0" rIns="0" bIns="0" rtlCol="0" anchor="t"/>
          <a:lstStyle/>
          <a:p>
            <a:pPr algn="r">
              <a:lnSpc>
                <a:spcPts val="2323"/>
              </a:lnSpc>
            </a:pPr>
            <a:r>
              <a:rPr lang="en-US" sz="1400" noProof="1">
                <a:solidFill>
                  <a:srgbClr val="333333"/>
                </a:solidFill>
                <a:latin typeface="Arial"/>
                <a:ea typeface="楷体"/>
              </a:rPr>
              <a:t>-4~7%</a:t>
            </a:r>
            <a:endParaRPr lang="en-US" sz="1600" noProof="1"/>
          </a:p>
        </p:txBody>
      </p:sp>
      <p:sp>
        <p:nvSpPr>
          <p:cNvPr id="80" name="est-r8-c4"/>
          <p:cNvSpPr txBox="1"/>
          <p:nvPr/>
        </p:nvSpPr>
        <p:spPr>
          <a:xfrm>
            <a:off x="12353544" y="4974590"/>
            <a:ext cx="1655064" cy="384048"/>
          </a:xfrm>
          <a:prstGeom prst="rect">
            <a:avLst/>
          </a:prstGeom>
          <a:noFill/>
          <a:ln>
            <a:noFill/>
          </a:ln>
        </p:spPr>
        <p:txBody>
          <a:bodyPr wrap="square" lIns="0" tIns="0" rIns="0" bIns="0" rtlCol="0" anchor="t"/>
          <a:lstStyle/>
          <a:p>
            <a:pPr algn="r">
              <a:lnSpc>
                <a:spcPts val="2323"/>
              </a:lnSpc>
            </a:pPr>
            <a:r>
              <a:rPr lang="en-US" sz="1400" noProof="1">
                <a:solidFill>
                  <a:srgbClr val="333333"/>
                </a:solidFill>
                <a:latin typeface="Arial"/>
                <a:ea typeface="楷体"/>
              </a:rPr>
              <a:t>Mostly transitory</a:t>
            </a:r>
            <a:endParaRPr lang="en-US" sz="1600" noProof="1"/>
          </a:p>
        </p:txBody>
      </p:sp>
      <p:sp>
        <p:nvSpPr>
          <p:cNvPr id="81" name="Rectangle 80"/>
          <p:cNvSpPr/>
          <p:nvPr/>
        </p:nvSpPr>
        <p:spPr>
          <a:xfrm>
            <a:off x="8165592" y="6696709"/>
            <a:ext cx="5870448" cy="10058"/>
          </a:xfrm>
          <a:prstGeom prst="rect">
            <a:avLst/>
          </a:prstGeom>
          <a:solidFill>
            <a:srgbClr val="CC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 name="TextBox 81"/>
          <p:cNvSpPr txBox="1"/>
          <p:nvPr/>
        </p:nvSpPr>
        <p:spPr>
          <a:xfrm>
            <a:off x="8193024" y="4535170"/>
            <a:ext cx="2011680" cy="384048"/>
          </a:xfrm>
          <a:prstGeom prst="rect">
            <a:avLst/>
          </a:prstGeom>
          <a:noFill/>
        </p:spPr>
        <p:txBody>
          <a:bodyPr wrap="square" lIns="0" tIns="0" rIns="0" bIns="0" anchor="ctr">
            <a:spAutoFit/>
          </a:bodyPr>
          <a:lstStyle/>
          <a:p>
            <a:pPr>
              <a:lnSpc>
                <a:spcPct val="110000"/>
              </a:lnSpc>
              <a:spcAft>
                <a:spcPts val="0"/>
              </a:spcAft>
            </a:pPr>
            <a:r>
              <a:rPr sz="1400" b="1">
                <a:solidFill>
                  <a:srgbClr val="051C2C"/>
                </a:solidFill>
                <a:latin typeface="Arial"/>
                <a:ea typeface="楷体"/>
              </a:rPr>
              <a:t>BofA (10-21) Buy</a:t>
            </a:r>
          </a:p>
        </p:txBody>
      </p:sp>
      <p:sp>
        <p:nvSpPr>
          <p:cNvPr id="83" name="TextBox 82"/>
          <p:cNvSpPr txBox="1"/>
          <p:nvPr/>
        </p:nvSpPr>
        <p:spPr>
          <a:xfrm>
            <a:off x="10204704" y="4535170"/>
            <a:ext cx="1097280" cy="384048"/>
          </a:xfrm>
          <a:prstGeom prst="rect">
            <a:avLst/>
          </a:prstGeom>
          <a:noFill/>
        </p:spPr>
        <p:txBody>
          <a:bodyPr wrap="square" lIns="0" tIns="0" rIns="0" bIns="0" anchor="ctr">
            <a:spAutoFit/>
          </a:bodyPr>
          <a:lstStyle/>
          <a:p>
            <a:pPr>
              <a:lnSpc>
                <a:spcPct val="110000"/>
              </a:lnSpc>
              <a:spcAft>
                <a:spcPts val="0"/>
              </a:spcAft>
            </a:pPr>
            <a:r>
              <a:rPr sz="1400" b="1">
                <a:solidFill>
                  <a:srgbClr val="333333"/>
                </a:solidFill>
                <a:latin typeface="Arial"/>
                <a:ea typeface="楷体"/>
              </a:rPr>
              <a:t>630H/487A</a:t>
            </a:r>
          </a:p>
        </p:txBody>
      </p:sp>
      <p:sp>
        <p:nvSpPr>
          <p:cNvPr id="84" name="TextBox 83"/>
          <p:cNvSpPr txBox="1"/>
          <p:nvPr/>
        </p:nvSpPr>
        <p:spPr>
          <a:xfrm>
            <a:off x="11301984" y="4535170"/>
            <a:ext cx="1051560" cy="384048"/>
          </a:xfrm>
          <a:prstGeom prst="rect">
            <a:avLst/>
          </a:prstGeom>
          <a:noFill/>
        </p:spPr>
        <p:txBody>
          <a:bodyPr wrap="square" lIns="0" tIns="0" rIns="0" bIns="0" anchor="ctr">
            <a:spAutoFit/>
          </a:bodyPr>
          <a:lstStyle/>
          <a:p>
            <a:pPr>
              <a:lnSpc>
                <a:spcPct val="110000"/>
              </a:lnSpc>
              <a:spcAft>
                <a:spcPts val="0"/>
              </a:spcAft>
            </a:pPr>
            <a:r>
              <a:rPr sz="1400" b="1">
                <a:solidFill>
                  <a:srgbClr val="C00000"/>
                </a:solidFill>
                <a:latin typeface="Arial"/>
                <a:ea typeface="楷体"/>
              </a:rPr>
              <a:t>-8.6~15.5%</a:t>
            </a:r>
          </a:p>
        </p:txBody>
      </p:sp>
      <p:sp>
        <p:nvSpPr>
          <p:cNvPr id="85" name="TextBox 84"/>
          <p:cNvSpPr txBox="1"/>
          <p:nvPr/>
        </p:nvSpPr>
        <p:spPr>
          <a:xfrm>
            <a:off x="12353544" y="4535170"/>
            <a:ext cx="1655064" cy="384048"/>
          </a:xfrm>
          <a:prstGeom prst="rect">
            <a:avLst/>
          </a:prstGeom>
          <a:noFill/>
        </p:spPr>
        <p:txBody>
          <a:bodyPr wrap="square" lIns="0" tIns="0" rIns="0" bIns="0" anchor="ctr">
            <a:spAutoFit/>
          </a:bodyPr>
          <a:lstStyle/>
          <a:p>
            <a:pPr>
              <a:lnSpc>
                <a:spcPct val="110000"/>
              </a:lnSpc>
              <a:spcAft>
                <a:spcPts val="0"/>
              </a:spcAft>
            </a:pPr>
            <a:r>
              <a:rPr sz="1400" b="0">
                <a:solidFill>
                  <a:srgbClr val="333333"/>
                </a:solidFill>
                <a:latin typeface="Arial"/>
                <a:ea typeface="楷体"/>
              </a:rPr>
              <a:t>DCF+EV/EBITDA avg</a:t>
            </a:r>
          </a:p>
        </p:txBody>
      </p:sp>
      <p:sp>
        <p:nvSpPr>
          <p:cNvPr id="22" name="est-r7-c1"/>
          <p:cNvSpPr txBox="1"/>
          <p:nvPr/>
        </p:nvSpPr>
        <p:spPr>
          <a:xfrm>
            <a:off x="8193024" y="5412740"/>
            <a:ext cx="2011680" cy="384048"/>
          </a:xfrm>
          <a:prstGeom prst="rect">
            <a:avLst/>
          </a:prstGeom>
          <a:noFill/>
          <a:ln>
            <a:noFill/>
          </a:ln>
        </p:spPr>
        <p:txBody>
          <a:bodyPr wrap="square" lIns="0" tIns="0" rIns="0" bIns="0" rtlCol="0" anchor="t"/>
          <a:lstStyle/>
          <a:p>
            <a:pPr algn="l">
              <a:lnSpc>
                <a:spcPts val="2323"/>
              </a:lnSpc>
            </a:pPr>
            <a:r>
              <a:rPr lang="en-US" sz="1400" noProof="1">
                <a:solidFill>
                  <a:srgbClr val="333333"/>
                </a:solidFill>
                <a:latin typeface="Arial"/>
                <a:ea typeface="楷体"/>
              </a:rPr>
              <a:t>Huatai (10-21) Buy</a:t>
            </a:r>
            <a:endParaRPr lang="en-US" sz="1600" noProof="1"/>
          </a:p>
        </p:txBody>
      </p:sp>
      <p:sp>
        <p:nvSpPr>
          <p:cNvPr id="23" name="est-r7-c2"/>
          <p:cNvSpPr txBox="1"/>
          <p:nvPr/>
        </p:nvSpPr>
        <p:spPr>
          <a:xfrm>
            <a:off x="10204704" y="5412740"/>
            <a:ext cx="1097280" cy="384048"/>
          </a:xfrm>
          <a:prstGeom prst="rect">
            <a:avLst/>
          </a:prstGeom>
          <a:noFill/>
          <a:ln>
            <a:noFill/>
          </a:ln>
        </p:spPr>
        <p:txBody>
          <a:bodyPr wrap="square" lIns="0" tIns="0" rIns="0" bIns="0" rtlCol="0" anchor="t"/>
          <a:lstStyle/>
          <a:p>
            <a:pPr algn="r">
              <a:lnSpc>
                <a:spcPts val="2323"/>
              </a:lnSpc>
            </a:pPr>
            <a:r>
              <a:rPr lang="en-US" sz="1400" noProof="1">
                <a:solidFill>
                  <a:srgbClr val="333333"/>
                </a:solidFill>
                <a:latin typeface="Arial"/>
                <a:ea typeface="楷体"/>
              </a:rPr>
              <a:t>474A/716H</a:t>
            </a:r>
            <a:endParaRPr lang="en-US" sz="1600" noProof="1"/>
          </a:p>
        </p:txBody>
      </p:sp>
      <p:sp>
        <p:nvSpPr>
          <p:cNvPr id="28" name="est-r7-c3"/>
          <p:cNvSpPr txBox="1"/>
          <p:nvPr/>
        </p:nvSpPr>
        <p:spPr>
          <a:xfrm>
            <a:off x="11301984" y="5412740"/>
            <a:ext cx="1051560" cy="384048"/>
          </a:xfrm>
          <a:prstGeom prst="rect">
            <a:avLst/>
          </a:prstGeom>
          <a:noFill/>
          <a:ln>
            <a:noFill/>
          </a:ln>
        </p:spPr>
        <p:txBody>
          <a:bodyPr wrap="square" lIns="0" tIns="0" rIns="0" bIns="0" rtlCol="0" anchor="t"/>
          <a:lstStyle/>
          <a:p>
            <a:pPr algn="r">
              <a:lnSpc>
                <a:spcPts val="2323"/>
              </a:lnSpc>
            </a:pPr>
            <a:r>
              <a:rPr lang="en-US" sz="1400" noProof="1">
                <a:solidFill>
                  <a:srgbClr val="333333"/>
                </a:solidFill>
                <a:latin typeface="Arial"/>
                <a:ea typeface="楷体"/>
              </a:rPr>
              <a:t>TP -21%</a:t>
            </a:r>
            <a:endParaRPr lang="en-US" sz="1600" noProof="1"/>
          </a:p>
        </p:txBody>
      </p:sp>
      <p:sp>
        <p:nvSpPr>
          <p:cNvPr id="29" name="est-r7-c4"/>
          <p:cNvSpPr txBox="1"/>
          <p:nvPr/>
        </p:nvSpPr>
        <p:spPr>
          <a:xfrm>
            <a:off x="12353544" y="5412740"/>
            <a:ext cx="1655064" cy="384048"/>
          </a:xfrm>
          <a:prstGeom prst="rect">
            <a:avLst/>
          </a:prstGeom>
          <a:noFill/>
          <a:ln>
            <a:noFill/>
          </a:ln>
        </p:spPr>
        <p:txBody>
          <a:bodyPr wrap="square" lIns="0" tIns="0" rIns="0" bIns="0" rtlCol="0" anchor="t"/>
          <a:lstStyle/>
          <a:p>
            <a:pPr algn="r">
              <a:lnSpc>
                <a:spcPts val="2323"/>
              </a:lnSpc>
            </a:pPr>
            <a:r>
              <a:rPr lang="en-US" sz="1400" noProof="1">
                <a:solidFill>
                  <a:srgbClr val="333333"/>
                </a:solidFill>
                <a:latin typeface="Arial"/>
                <a:ea typeface="楷体"/>
              </a:rPr>
              <a:t>Buy overdone fears</a:t>
            </a:r>
            <a:endParaRPr lang="en-US" sz="1600" noProof="1"/>
          </a:p>
        </p:txBody>
      </p:sp>
      <p:sp>
        <p:nvSpPr>
          <p:cNvPr id="71" name="est-r7-c1"/>
          <p:cNvSpPr txBox="1"/>
          <p:nvPr/>
        </p:nvSpPr>
        <p:spPr>
          <a:xfrm>
            <a:off x="8193024" y="6290310"/>
            <a:ext cx="2011680" cy="384048"/>
          </a:xfrm>
          <a:prstGeom prst="rect">
            <a:avLst/>
          </a:prstGeom>
          <a:noFill/>
          <a:ln>
            <a:noFill/>
          </a:ln>
        </p:spPr>
        <p:txBody>
          <a:bodyPr wrap="square" lIns="0" tIns="0" rIns="0" bIns="0" rtlCol="0" anchor="t"/>
          <a:lstStyle/>
          <a:p>
            <a:pPr algn="l">
              <a:lnSpc>
                <a:spcPts val="2323"/>
              </a:lnSpc>
            </a:pPr>
            <a:r>
              <a:rPr lang="en-US" sz="1400" noProof="1">
                <a:solidFill>
                  <a:srgbClr val="333333"/>
                </a:solidFill>
                <a:latin typeface="Arial"/>
                <a:ea typeface="楷体"/>
              </a:rPr>
              <a:t>Guojin (10-21) Buy</a:t>
            </a:r>
            <a:endParaRPr lang="en-US" sz="1600" noProof="1"/>
          </a:p>
        </p:txBody>
      </p:sp>
      <p:sp>
        <p:nvSpPr>
          <p:cNvPr id="72" name="est-r7-c2"/>
          <p:cNvSpPr txBox="1"/>
          <p:nvPr/>
        </p:nvSpPr>
        <p:spPr>
          <a:xfrm>
            <a:off x="10204704" y="6290310"/>
            <a:ext cx="1097280" cy="384048"/>
          </a:xfrm>
          <a:prstGeom prst="rect">
            <a:avLst/>
          </a:prstGeom>
          <a:noFill/>
          <a:ln>
            <a:noFill/>
          </a:ln>
        </p:spPr>
        <p:txBody>
          <a:bodyPr wrap="square" lIns="0" tIns="0" rIns="0" bIns="0" rtlCol="0" anchor="t"/>
          <a:lstStyle/>
          <a:p>
            <a:pPr algn="r">
              <a:lnSpc>
                <a:spcPts val="2323"/>
              </a:lnSpc>
            </a:pPr>
            <a:r>
              <a:rPr lang="en-US" sz="1400" noProof="1">
                <a:solidFill>
                  <a:srgbClr val="333333"/>
                </a:solidFill>
                <a:latin typeface="Arial"/>
                <a:ea typeface="楷体"/>
              </a:rPr>
              <a:t>—</a:t>
            </a:r>
            <a:endParaRPr lang="en-US" sz="1600" noProof="1"/>
          </a:p>
        </p:txBody>
      </p:sp>
      <p:sp>
        <p:nvSpPr>
          <p:cNvPr id="75" name="est-r7-c3"/>
          <p:cNvSpPr txBox="1"/>
          <p:nvPr/>
        </p:nvSpPr>
        <p:spPr>
          <a:xfrm>
            <a:off x="11301984" y="6290310"/>
            <a:ext cx="1051560" cy="384048"/>
          </a:xfrm>
          <a:prstGeom prst="rect">
            <a:avLst/>
          </a:prstGeom>
          <a:noFill/>
          <a:ln>
            <a:noFill/>
          </a:ln>
        </p:spPr>
        <p:txBody>
          <a:bodyPr wrap="square" lIns="0" tIns="0" rIns="0" bIns="0" rtlCol="0" anchor="t"/>
          <a:lstStyle/>
          <a:p>
            <a:pPr algn="r">
              <a:lnSpc>
                <a:spcPts val="2323"/>
              </a:lnSpc>
            </a:pPr>
            <a:r>
              <a:rPr lang="en-US" sz="1400" noProof="1">
                <a:solidFill>
                  <a:srgbClr val="333333"/>
                </a:solidFill>
                <a:latin typeface="Arial"/>
                <a:ea typeface="楷体"/>
              </a:rPr>
              <a:t>Rating kept</a:t>
            </a:r>
            <a:endParaRPr lang="en-US" sz="1600" noProof="1"/>
          </a:p>
        </p:txBody>
      </p:sp>
      <p:sp>
        <p:nvSpPr>
          <p:cNvPr id="76" name="est-r7-c4"/>
          <p:cNvSpPr txBox="1"/>
          <p:nvPr/>
        </p:nvSpPr>
        <p:spPr>
          <a:xfrm>
            <a:off x="12353544" y="6290310"/>
            <a:ext cx="1655064" cy="384048"/>
          </a:xfrm>
          <a:prstGeom prst="rect">
            <a:avLst/>
          </a:prstGeom>
          <a:noFill/>
          <a:ln>
            <a:noFill/>
          </a:ln>
        </p:spPr>
        <p:txBody>
          <a:bodyPr wrap="square" lIns="0" tIns="0" rIns="0" bIns="0" rtlCol="0" anchor="t"/>
          <a:lstStyle/>
          <a:p>
            <a:pPr algn="r">
              <a:lnSpc>
                <a:spcPts val="2323"/>
              </a:lnSpc>
            </a:pPr>
            <a:r>
              <a:rPr lang="en-US" sz="1400" noProof="1">
                <a:solidFill>
                  <a:srgbClr val="333333"/>
                </a:solidFill>
                <a:latin typeface="Arial"/>
                <a:ea typeface="楷体"/>
              </a:rPr>
              <a:t>Near-term pressure</a:t>
            </a:r>
            <a:endParaRPr lang="en-US" sz="1600" noProof="1"/>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06 Financials &amp; Valuation › Price Target</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Price target: 2027E EPS RMB21.61 × 16x = RMB346, +52% vs the current price</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Conditional on 4Q26 holding RMB0.085 (top of the new equilibrium); upside from multiple repair (10.4x → 16x); ±RMB0.005/Wh ≈ ±RMB22 on PT</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chart-title"/>
          <p:cNvSpPr txBox="1"/>
          <p:nvPr/>
        </p:nvSpPr>
        <p:spPr>
          <a:xfrm>
            <a:off x="825500" y="1949450"/>
            <a:ext cx="6350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Valuation football field: our EPS, the sell-side range and stress scenarios</a:t>
            </a:r>
            <a:r>
              <a:rPr lang="en-US" sz="1800" b="1" baseline="30000" noProof="1">
                <a:solidFill>
                  <a:srgbClr val="051C2C"/>
                </a:solidFill>
                <a:latin typeface="Arial"/>
                <a:ea typeface="楷体"/>
              </a:rPr>
              <a:t>1</a:t>
            </a:r>
            <a:endParaRPr lang="en-US" sz="1800" noProof="1"/>
          </a:p>
        </p:txBody>
      </p:sp>
      <p:sp>
        <p:nvSpPr>
          <p:cNvPr id="7" name="unit-label"/>
          <p:cNvSpPr txBox="1"/>
          <p:nvPr/>
        </p:nvSpPr>
        <p:spPr>
          <a:xfrm>
            <a:off x="825500" y="2284730"/>
            <a:ext cx="203327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Implied share price (RMB)</a:t>
            </a:r>
            <a:endParaRPr lang="en-US" sz="1400" noProof="1"/>
          </a:p>
        </p:txBody>
      </p:sp>
      <p:sp>
        <p:nvSpPr>
          <p:cNvPr id="8" name="field-caption"/>
          <p:cNvSpPr txBox="1"/>
          <p:nvPr/>
        </p:nvSpPr>
        <p:spPr>
          <a:xfrm>
            <a:off x="825500" y="2540000"/>
            <a:ext cx="10033000" cy="18796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Dark blue line: current price RMB227.90 · light blue band: sell-side A-share range RMB340-507</a:t>
            </a:r>
            <a:endParaRPr lang="en-US" sz="1400" noProof="1"/>
          </a:p>
        </p:txBody>
      </p:sp>
      <p:graphicFrame>
        <p:nvGraphicFramePr>
          <p:cNvPr id="9" name="chart-field"/>
          <p:cNvGraphicFramePr/>
          <p:nvPr>
            <p:extLst>
              <p:ext uri="{D42A27DB-BD31-4B8C-83A1-F6EECF244321}">
                <p14:modId xmlns:p14="http://schemas.microsoft.com/office/powerpoint/2010/main" val="2358727209"/>
              </p:ext>
            </p:extLst>
          </p:nvPr>
        </p:nvGraphicFramePr>
        <p:xfrm>
          <a:off x="1899920" y="2768600"/>
          <a:ext cx="8958580" cy="5549900"/>
        </p:xfrm>
        <a:graphic>
          <a:graphicData uri="http://schemas.openxmlformats.org/drawingml/2006/chart">
            <c:chart xmlns:c="http://schemas.openxmlformats.org/drawingml/2006/chart" xmlns:r="http://schemas.openxmlformats.org/officeDocument/2006/relationships" r:id="rId3"/>
          </a:graphicData>
        </a:graphic>
      </p:graphicFrame>
      <p:sp>
        <p:nvSpPr>
          <p:cNvPr id="10" name="fairband-overlay:chart35_1"/>
          <p:cNvSpPr/>
          <p:nvPr/>
        </p:nvSpPr>
        <p:spPr>
          <a:xfrm>
            <a:off x="5468112" y="2879090"/>
            <a:ext cx="2414016" cy="4884420"/>
          </a:xfrm>
          <a:prstGeom prst="rect">
            <a:avLst/>
          </a:prstGeom>
          <a:solidFill>
            <a:srgbClr val="E3F2FD">
              <a:alpha val="30196"/>
            </a:srgbClr>
          </a:solidFill>
          <a:ln>
            <a:noFill/>
          </a:ln>
        </p:spPr>
        <p:txBody>
          <a:bodyPr/>
          <a:lstStyle/>
          <a:p>
            <a:endParaRPr lang="zh-CN" altLang="en-US"/>
          </a:p>
        </p:txBody>
      </p:sp>
      <p:sp>
        <p:nvSpPr>
          <p:cNvPr id="11" name="entry-line-overlay:chart35_1"/>
          <p:cNvSpPr/>
          <p:nvPr/>
        </p:nvSpPr>
        <p:spPr>
          <a:xfrm>
            <a:off x="4437302" y="3038114"/>
            <a:ext cx="19050" cy="4884420"/>
          </a:xfrm>
          <a:prstGeom prst="rect">
            <a:avLst/>
          </a:prstGeom>
          <a:solidFill>
            <a:srgbClr val="051C2C"/>
          </a:solidFill>
          <a:ln>
            <a:noFill/>
          </a:ln>
        </p:spPr>
        <p:txBody>
          <a:bodyPr/>
          <a:lstStyle/>
          <a:p>
            <a:endParaRPr lang="zh-CN" altLang="en-US"/>
          </a:p>
        </p:txBody>
      </p:sp>
      <p:sp>
        <p:nvSpPr>
          <p:cNvPr id="12" name="ff-lbl-13110:chart35_1"/>
          <p:cNvSpPr txBox="1"/>
          <p:nvPr/>
        </p:nvSpPr>
        <p:spPr>
          <a:xfrm>
            <a:off x="3570366" y="7231927"/>
            <a:ext cx="325120" cy="88900"/>
          </a:xfrm>
          <a:prstGeom prst="rect">
            <a:avLst/>
          </a:prstGeom>
          <a:noFill/>
          <a:ln>
            <a:noFill/>
          </a:ln>
        </p:spPr>
        <p:txBody>
          <a:bodyPr wrap="none" lIns="0" tIns="0" rIns="0" bIns="0" rtlCol="0" anchor="ctr"/>
          <a:lstStyle/>
          <a:p>
            <a:pPr algn="r">
              <a:lnSpc>
                <a:spcPts val="1742"/>
              </a:lnSpc>
            </a:pPr>
            <a:r>
              <a:rPr lang="en-US" sz="1200" noProof="1">
                <a:solidFill>
                  <a:srgbClr val="051C2C"/>
                </a:solidFill>
                <a:latin typeface="Arial"/>
                <a:ea typeface="楷体"/>
              </a:rPr>
              <a:t>186</a:t>
            </a:r>
            <a:endParaRPr lang="en-US" sz="1200" noProof="1"/>
          </a:p>
        </p:txBody>
      </p:sp>
      <p:sp>
        <p:nvSpPr>
          <p:cNvPr id="13" name="ff-lbl-13111:chart35_1"/>
          <p:cNvSpPr txBox="1"/>
          <p:nvPr/>
        </p:nvSpPr>
        <p:spPr>
          <a:xfrm>
            <a:off x="4684151" y="7231927"/>
            <a:ext cx="325120" cy="88900"/>
          </a:xfrm>
          <a:prstGeom prst="rect">
            <a:avLst/>
          </a:prstGeom>
          <a:noFill/>
          <a:ln>
            <a:noFill/>
          </a:ln>
        </p:spPr>
        <p:txBody>
          <a:bodyPr wrap="none" lIns="0" tIns="0" rIns="0" bIns="0" rtlCol="0" anchor="ctr"/>
          <a:lstStyle/>
          <a:p>
            <a:pPr algn="l">
              <a:lnSpc>
                <a:spcPts val="1742"/>
              </a:lnSpc>
            </a:pPr>
            <a:r>
              <a:rPr lang="en-US" sz="1200" noProof="1">
                <a:solidFill>
                  <a:srgbClr val="051C2C"/>
                </a:solidFill>
                <a:latin typeface="Arial"/>
                <a:ea typeface="楷体"/>
              </a:rPr>
              <a:t>249</a:t>
            </a:r>
            <a:endParaRPr lang="en-US" sz="1200" noProof="1"/>
          </a:p>
        </p:txBody>
      </p:sp>
      <p:sp>
        <p:nvSpPr>
          <p:cNvPr id="14" name="ff-lbl-13112:chart35_1"/>
          <p:cNvSpPr txBox="1"/>
          <p:nvPr/>
        </p:nvSpPr>
        <p:spPr>
          <a:xfrm>
            <a:off x="5102352" y="5977270"/>
            <a:ext cx="325120" cy="88900"/>
          </a:xfrm>
          <a:prstGeom prst="rect">
            <a:avLst/>
          </a:prstGeom>
          <a:noFill/>
          <a:ln>
            <a:noFill/>
          </a:ln>
        </p:spPr>
        <p:txBody>
          <a:bodyPr wrap="none" lIns="0" tIns="0" rIns="0" bIns="0" rtlCol="0" anchor="ctr"/>
          <a:lstStyle/>
          <a:p>
            <a:pPr algn="r">
              <a:lnSpc>
                <a:spcPts val="1742"/>
              </a:lnSpc>
            </a:pPr>
            <a:r>
              <a:rPr lang="en-US" sz="1200" noProof="1">
                <a:solidFill>
                  <a:srgbClr val="051C2C"/>
                </a:solidFill>
                <a:latin typeface="Arial"/>
                <a:ea typeface="楷体"/>
              </a:rPr>
              <a:t>340</a:t>
            </a:r>
            <a:endParaRPr lang="en-US" sz="1200" noProof="1"/>
          </a:p>
        </p:txBody>
      </p:sp>
      <p:sp>
        <p:nvSpPr>
          <p:cNvPr id="15" name="ff-lbl-13113:chart35_1"/>
          <p:cNvSpPr txBox="1"/>
          <p:nvPr/>
        </p:nvSpPr>
        <p:spPr>
          <a:xfrm>
            <a:off x="7404100" y="5977270"/>
            <a:ext cx="325120" cy="88900"/>
          </a:xfrm>
          <a:prstGeom prst="rect">
            <a:avLst/>
          </a:prstGeom>
          <a:noFill/>
          <a:ln>
            <a:noFill/>
          </a:ln>
        </p:spPr>
        <p:txBody>
          <a:bodyPr wrap="none" lIns="0" tIns="0" rIns="0" bIns="0" rtlCol="0" anchor="ctr"/>
          <a:lstStyle/>
          <a:p>
            <a:pPr algn="l">
              <a:lnSpc>
                <a:spcPts val="1742"/>
              </a:lnSpc>
            </a:pPr>
            <a:r>
              <a:rPr lang="en-US" sz="1200" noProof="1">
                <a:solidFill>
                  <a:srgbClr val="051C2C"/>
                </a:solidFill>
                <a:latin typeface="Arial"/>
                <a:ea typeface="楷体"/>
              </a:rPr>
              <a:t>507</a:t>
            </a:r>
            <a:endParaRPr lang="en-US" sz="1200" noProof="1"/>
          </a:p>
        </p:txBody>
      </p:sp>
      <p:sp>
        <p:nvSpPr>
          <p:cNvPr id="16" name="ff-lbl-13114:chart35_1"/>
          <p:cNvSpPr txBox="1"/>
          <p:nvPr/>
        </p:nvSpPr>
        <p:spPr>
          <a:xfrm>
            <a:off x="5196535" y="4728750"/>
            <a:ext cx="325120" cy="88900"/>
          </a:xfrm>
          <a:prstGeom prst="rect">
            <a:avLst/>
          </a:prstGeom>
          <a:noFill/>
          <a:ln>
            <a:noFill/>
          </a:ln>
        </p:spPr>
        <p:txBody>
          <a:bodyPr wrap="none" lIns="0" tIns="0" rIns="0" bIns="0" rtlCol="0" anchor="ctr"/>
          <a:lstStyle/>
          <a:p>
            <a:pPr algn="r">
              <a:lnSpc>
                <a:spcPts val="1742"/>
              </a:lnSpc>
            </a:pPr>
            <a:r>
              <a:rPr lang="en-US" sz="1200" noProof="1">
                <a:solidFill>
                  <a:srgbClr val="051C2C"/>
                </a:solidFill>
                <a:latin typeface="Arial"/>
                <a:ea typeface="楷体"/>
              </a:rPr>
              <a:t>332</a:t>
            </a:r>
            <a:endParaRPr lang="en-US" sz="1200" noProof="1"/>
          </a:p>
        </p:txBody>
      </p:sp>
      <p:sp>
        <p:nvSpPr>
          <p:cNvPr id="17" name="ff-lbl-13115:chart35_1"/>
          <p:cNvSpPr txBox="1"/>
          <p:nvPr/>
        </p:nvSpPr>
        <p:spPr>
          <a:xfrm>
            <a:off x="6118341" y="4728750"/>
            <a:ext cx="325120" cy="88900"/>
          </a:xfrm>
          <a:prstGeom prst="rect">
            <a:avLst/>
          </a:prstGeom>
          <a:noFill/>
          <a:ln>
            <a:noFill/>
          </a:ln>
        </p:spPr>
        <p:txBody>
          <a:bodyPr wrap="none" lIns="0" tIns="0" rIns="0" bIns="0" rtlCol="0" anchor="ctr"/>
          <a:lstStyle/>
          <a:p>
            <a:pPr algn="l">
              <a:lnSpc>
                <a:spcPts val="1742"/>
              </a:lnSpc>
            </a:pPr>
            <a:r>
              <a:rPr lang="en-US" sz="1200" noProof="1">
                <a:solidFill>
                  <a:srgbClr val="051C2C"/>
                </a:solidFill>
                <a:latin typeface="Arial"/>
                <a:ea typeface="楷体"/>
              </a:rPr>
              <a:t>376</a:t>
            </a:r>
            <a:endParaRPr lang="en-US" sz="1200" noProof="1"/>
          </a:p>
        </p:txBody>
      </p:sp>
      <p:sp>
        <p:nvSpPr>
          <p:cNvPr id="19" name="ff-lbl-13117:chart35_1"/>
          <p:cNvSpPr txBox="1"/>
          <p:nvPr/>
        </p:nvSpPr>
        <p:spPr>
          <a:xfrm>
            <a:off x="5537200" y="3473350"/>
            <a:ext cx="325120" cy="88900"/>
          </a:xfrm>
          <a:prstGeom prst="rect">
            <a:avLst/>
          </a:prstGeom>
          <a:noFill/>
          <a:ln>
            <a:noFill/>
          </a:ln>
        </p:spPr>
        <p:txBody>
          <a:bodyPr wrap="none" lIns="0" tIns="0" rIns="0" bIns="0" rtlCol="0" anchor="ctr"/>
          <a:lstStyle/>
          <a:p>
            <a:pPr algn="l">
              <a:lnSpc>
                <a:spcPts val="1742"/>
              </a:lnSpc>
            </a:pPr>
            <a:r>
              <a:rPr lang="en-US" sz="1200" noProof="1">
                <a:solidFill>
                  <a:srgbClr val="051C2C"/>
                </a:solidFill>
                <a:latin typeface="Arial"/>
                <a:ea typeface="楷体"/>
              </a:rPr>
              <a:t>346</a:t>
            </a:r>
            <a:endParaRPr lang="en-US" sz="1200" noProof="1"/>
          </a:p>
        </p:txBody>
      </p:sp>
      <p:sp>
        <p:nvSpPr>
          <p:cNvPr id="20" name="ff-cat-13160"/>
          <p:cNvSpPr txBox="1"/>
          <p:nvPr/>
        </p:nvSpPr>
        <p:spPr>
          <a:xfrm>
            <a:off x="800100" y="6936740"/>
            <a:ext cx="2740660" cy="431800"/>
          </a:xfrm>
          <a:prstGeom prst="rect">
            <a:avLst/>
          </a:prstGeom>
          <a:noFill/>
          <a:ln>
            <a:noFill/>
          </a:ln>
        </p:spPr>
        <p:txBody>
          <a:bodyPr wrap="square" lIns="0" tIns="0" rIns="0" bIns="0" rtlCol="0" anchor="ctr"/>
          <a:lstStyle/>
          <a:p>
            <a:pPr algn="l">
              <a:lnSpc>
                <a:spcPts val="2033"/>
              </a:lnSpc>
            </a:pPr>
            <a:r>
              <a:rPr lang="en-US" sz="1400" i="0" noProof="1">
                <a:solidFill>
                  <a:srgbClr val="333333"/>
                </a:solidFill>
                <a:latin typeface="Arial"/>
                <a:ea typeface="楷体"/>
              </a:rPr>
              <a:t>Stress scenario pass-through chain</a:t>
            </a:r>
            <a:endParaRPr lang="en-US" sz="1400" noProof="1"/>
          </a:p>
          <a:p>
            <a:pPr algn="l">
              <a:lnSpc>
                <a:spcPts val="2033"/>
              </a:lnSpc>
            </a:pPr>
            <a:r>
              <a:rPr lang="en-US" sz="1400" i="0" noProof="1">
                <a:solidFill>
                  <a:srgbClr val="333333"/>
                </a:solidFill>
                <a:latin typeface="Arial"/>
                <a:ea typeface="楷体"/>
              </a:rPr>
              <a:t>2027E RMB86-96bn × 10-12x</a:t>
            </a:r>
            <a:endParaRPr lang="en-US" sz="1400" noProof="1"/>
          </a:p>
        </p:txBody>
      </p:sp>
      <p:sp>
        <p:nvSpPr>
          <p:cNvPr id="21" name="ff-cat-13161"/>
          <p:cNvSpPr txBox="1"/>
          <p:nvPr/>
        </p:nvSpPr>
        <p:spPr>
          <a:xfrm>
            <a:off x="800100" y="5716270"/>
            <a:ext cx="2740660" cy="431800"/>
          </a:xfrm>
          <a:prstGeom prst="rect">
            <a:avLst/>
          </a:prstGeom>
          <a:noFill/>
          <a:ln>
            <a:noFill/>
          </a:ln>
        </p:spPr>
        <p:txBody>
          <a:bodyPr wrap="square" lIns="0" tIns="0" rIns="0" bIns="0" rtlCol="0" anchor="ctr"/>
          <a:lstStyle/>
          <a:p>
            <a:pPr algn="l">
              <a:lnSpc>
                <a:spcPts val="2033"/>
              </a:lnSpc>
            </a:pPr>
            <a:r>
              <a:rPr lang="en-US" sz="1400" i="0" noProof="1">
                <a:solidFill>
                  <a:srgbClr val="333333"/>
                </a:solidFill>
                <a:latin typeface="Arial"/>
                <a:ea typeface="楷体"/>
              </a:rPr>
              <a:t>Sell-side price target range</a:t>
            </a:r>
            <a:endParaRPr lang="en-US" sz="1400" noProof="1"/>
          </a:p>
          <a:p>
            <a:pPr algn="l">
              <a:lnSpc>
                <a:spcPts val="2033"/>
              </a:lnSpc>
            </a:pPr>
            <a:r>
              <a:rPr lang="en-US" sz="1400" i="0" noProof="1">
                <a:solidFill>
                  <a:srgbClr val="333333"/>
                </a:solidFill>
                <a:latin typeface="Arial"/>
                <a:ea typeface="楷体"/>
              </a:rPr>
              <a:t>8 post-results + JPM 340-507</a:t>
            </a:r>
            <a:endParaRPr lang="en-US" sz="1400" noProof="1"/>
          </a:p>
        </p:txBody>
      </p:sp>
      <p:sp>
        <p:nvSpPr>
          <p:cNvPr id="22" name="ff-cat-13162"/>
          <p:cNvSpPr txBox="1"/>
          <p:nvPr/>
        </p:nvSpPr>
        <p:spPr>
          <a:xfrm>
            <a:off x="800100" y="4495800"/>
            <a:ext cx="2740660" cy="431800"/>
          </a:xfrm>
          <a:prstGeom prst="rect">
            <a:avLst/>
          </a:prstGeom>
          <a:noFill/>
          <a:ln>
            <a:noFill/>
          </a:ln>
        </p:spPr>
        <p:txBody>
          <a:bodyPr wrap="square" lIns="0" tIns="0" rIns="0" bIns="0" rtlCol="0" anchor="ctr"/>
          <a:lstStyle/>
          <a:p>
            <a:pPr algn="l">
              <a:lnSpc>
                <a:spcPts val="2033"/>
              </a:lnSpc>
            </a:pPr>
            <a:r>
              <a:rPr lang="en-US" sz="1400" i="0" noProof="1">
                <a:solidFill>
                  <a:srgbClr val="333333"/>
                </a:solidFill>
                <a:latin typeface="Arial"/>
                <a:ea typeface="楷体"/>
              </a:rPr>
              <a:t>Sensitivity (this report)</a:t>
            </a:r>
            <a:endParaRPr lang="en-US" sz="1400" noProof="1"/>
          </a:p>
          <a:p>
            <a:pPr algn="l">
              <a:lnSpc>
                <a:spcPts val="2033"/>
              </a:lnSpc>
            </a:pPr>
            <a:r>
              <a:rPr lang="en-US" sz="1400" i="0" noProof="1">
                <a:solidFill>
                  <a:srgbClr val="333333"/>
                </a:solidFill>
                <a:latin typeface="Arial"/>
                <a:ea typeface="楷体"/>
              </a:rPr>
              <a:t>Shipments × unit net profit × 16x</a:t>
            </a:r>
            <a:endParaRPr lang="en-US" sz="1400" noProof="1"/>
          </a:p>
        </p:txBody>
      </p:sp>
      <p:sp>
        <p:nvSpPr>
          <p:cNvPr id="23" name="ff-cat-13163"/>
          <p:cNvSpPr txBox="1"/>
          <p:nvPr/>
        </p:nvSpPr>
        <p:spPr>
          <a:xfrm>
            <a:off x="800100" y="3274060"/>
            <a:ext cx="2740660" cy="431800"/>
          </a:xfrm>
          <a:prstGeom prst="rect">
            <a:avLst/>
          </a:prstGeom>
          <a:noFill/>
          <a:ln>
            <a:noFill/>
          </a:ln>
        </p:spPr>
        <p:txBody>
          <a:bodyPr wrap="square" lIns="0" tIns="0" rIns="0" bIns="0" rtlCol="0" anchor="ctr"/>
          <a:lstStyle/>
          <a:p>
            <a:pPr algn="l">
              <a:lnSpc>
                <a:spcPts val="2033"/>
              </a:lnSpc>
            </a:pPr>
            <a:r>
              <a:rPr lang="en-US" sz="1400" i="0" noProof="1">
                <a:solidFill>
                  <a:srgbClr val="333333"/>
                </a:solidFill>
                <a:latin typeface="Arial"/>
                <a:ea typeface="楷体"/>
              </a:rPr>
              <a:t>Price target RMB346 (this report)</a:t>
            </a:r>
            <a:endParaRPr lang="en-US" sz="1400" noProof="1"/>
          </a:p>
          <a:p>
            <a:pPr algn="l">
              <a:lnSpc>
                <a:spcPts val="2033"/>
              </a:lnSpc>
            </a:pPr>
            <a:r>
              <a:rPr lang="en-US" sz="1400" i="0" noProof="1">
                <a:solidFill>
                  <a:srgbClr val="333333"/>
                </a:solidFill>
                <a:latin typeface="Arial"/>
                <a:ea typeface="楷体"/>
              </a:rPr>
              <a:t>EPS RMB21.61 × 16x</a:t>
            </a:r>
            <a:endParaRPr lang="en-US" sz="1400" noProof="1"/>
          </a:p>
        </p:txBody>
      </p:sp>
      <p:sp>
        <p:nvSpPr>
          <p:cNvPr id="24" name="methods-note"/>
          <p:cNvSpPr txBox="1"/>
          <p:nvPr/>
        </p:nvSpPr>
        <p:spPr>
          <a:xfrm>
            <a:off x="825500" y="8331200"/>
            <a:ext cx="10033000" cy="2070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Stress chain parameters JPM/Macquarie · sell-side: 8 post-results + JPM pre-results (10/20-21) · price target RMB346 = RMB21.61 × 16x (~10% below the historical NTM median of 17.5x)</a:t>
            </a:r>
            <a:endParaRPr lang="en-US" sz="1400" noProof="1"/>
          </a:p>
        </p:txBody>
      </p:sp>
      <p:sp>
        <p:nvSpPr>
          <p:cNvPr id="25" name="legend-swatch-multiple"/>
          <p:cNvSpPr/>
          <p:nvPr/>
        </p:nvSpPr>
        <p:spPr>
          <a:xfrm>
            <a:off x="800100" y="8763000"/>
            <a:ext cx="133350" cy="133350"/>
          </a:xfrm>
          <a:prstGeom prst="rect">
            <a:avLst/>
          </a:prstGeom>
          <a:solidFill>
            <a:srgbClr val="00A9F4"/>
          </a:solidFill>
          <a:ln>
            <a:noFill/>
          </a:ln>
        </p:spPr>
        <p:txBody>
          <a:bodyPr/>
          <a:lstStyle/>
          <a:p>
            <a:endParaRPr lang="zh-CN" altLang="en-US"/>
          </a:p>
        </p:txBody>
      </p:sp>
      <p:sp>
        <p:nvSpPr>
          <p:cNvPr id="26" name="legend-label-multiple"/>
          <p:cNvSpPr txBox="1"/>
          <p:nvPr/>
        </p:nvSpPr>
        <p:spPr>
          <a:xfrm>
            <a:off x="1016000" y="8695420"/>
            <a:ext cx="1524000" cy="18796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Multiple method</a:t>
            </a:r>
            <a:endParaRPr lang="en-US" sz="1400" noProof="1"/>
          </a:p>
        </p:txBody>
      </p:sp>
      <p:sp>
        <p:nvSpPr>
          <p:cNvPr id="27" name="legend-swatch-growth"/>
          <p:cNvSpPr/>
          <p:nvPr/>
        </p:nvSpPr>
        <p:spPr>
          <a:xfrm>
            <a:off x="2641600" y="8763000"/>
            <a:ext cx="133350" cy="133350"/>
          </a:xfrm>
          <a:prstGeom prst="rect">
            <a:avLst/>
          </a:prstGeom>
          <a:solidFill>
            <a:srgbClr val="006BA6"/>
          </a:solidFill>
          <a:ln>
            <a:noFill/>
          </a:ln>
        </p:spPr>
        <p:txBody>
          <a:bodyPr/>
          <a:lstStyle/>
          <a:p>
            <a:endParaRPr lang="zh-CN" altLang="en-US"/>
          </a:p>
        </p:txBody>
      </p:sp>
      <p:sp>
        <p:nvSpPr>
          <p:cNvPr id="28" name="legend-label-growth"/>
          <p:cNvSpPr txBox="1"/>
          <p:nvPr/>
        </p:nvSpPr>
        <p:spPr>
          <a:xfrm>
            <a:off x="2857500" y="8695420"/>
            <a:ext cx="1651000" cy="18796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Stress-chain anchor</a:t>
            </a:r>
            <a:endParaRPr lang="en-US" sz="1400" noProof="1"/>
          </a:p>
        </p:txBody>
      </p:sp>
      <p:sp>
        <p:nvSpPr>
          <p:cNvPr id="29" name="legend-swatch-market"/>
          <p:cNvSpPr/>
          <p:nvPr/>
        </p:nvSpPr>
        <p:spPr>
          <a:xfrm>
            <a:off x="4610100" y="8763000"/>
            <a:ext cx="133350" cy="133350"/>
          </a:xfrm>
          <a:prstGeom prst="rect">
            <a:avLst/>
          </a:prstGeom>
          <a:solidFill>
            <a:srgbClr val="B8C4CC"/>
          </a:solidFill>
          <a:ln>
            <a:noFill/>
          </a:ln>
        </p:spPr>
        <p:txBody>
          <a:bodyPr/>
          <a:lstStyle/>
          <a:p>
            <a:endParaRPr lang="zh-CN" altLang="en-US"/>
          </a:p>
        </p:txBody>
      </p:sp>
      <p:sp>
        <p:nvSpPr>
          <p:cNvPr id="30" name="legend-label-market"/>
          <p:cNvSpPr txBox="1"/>
          <p:nvPr/>
        </p:nvSpPr>
        <p:spPr>
          <a:xfrm>
            <a:off x="4826000" y="8695420"/>
            <a:ext cx="1651000" cy="18796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Sell-side (others)</a:t>
            </a:r>
            <a:endParaRPr lang="en-US" sz="1400" noProof="1"/>
          </a:p>
        </p:txBody>
      </p:sp>
      <p:sp>
        <p:nvSpPr>
          <p:cNvPr id="31" name="legend-swatch-band"/>
          <p:cNvSpPr/>
          <p:nvPr/>
        </p:nvSpPr>
        <p:spPr>
          <a:xfrm>
            <a:off x="6578600" y="8763000"/>
            <a:ext cx="133350" cy="133350"/>
          </a:xfrm>
          <a:prstGeom prst="rect">
            <a:avLst/>
          </a:prstGeom>
          <a:solidFill>
            <a:srgbClr val="E3F2FD"/>
          </a:solidFill>
          <a:ln>
            <a:noFill/>
          </a:ln>
        </p:spPr>
        <p:txBody>
          <a:bodyPr/>
          <a:lstStyle/>
          <a:p>
            <a:endParaRPr lang="zh-CN" altLang="en-US"/>
          </a:p>
        </p:txBody>
      </p:sp>
      <p:sp>
        <p:nvSpPr>
          <p:cNvPr id="32" name="legend-label-band"/>
          <p:cNvSpPr txBox="1"/>
          <p:nvPr/>
        </p:nvSpPr>
        <p:spPr>
          <a:xfrm>
            <a:off x="6794500" y="8695420"/>
            <a:ext cx="1397000" cy="18796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Sell-side A-share range</a:t>
            </a:r>
            <a:endParaRPr lang="en-US" sz="1400" noProof="1"/>
          </a:p>
        </p:txBody>
      </p:sp>
      <p:sp>
        <p:nvSpPr>
          <p:cNvPr id="33" name="tri-title"/>
          <p:cNvSpPr txBox="1"/>
          <p:nvPr/>
        </p:nvSpPr>
        <p:spPr>
          <a:xfrm>
            <a:off x="11118850" y="1949450"/>
            <a:ext cx="636905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Price target summary</a:t>
            </a:r>
            <a:r>
              <a:rPr lang="en-US" sz="1800" b="1" baseline="30000" noProof="1">
                <a:solidFill>
                  <a:srgbClr val="051C2C"/>
                </a:solidFill>
                <a:latin typeface="Arial"/>
                <a:ea typeface="楷体"/>
              </a:rPr>
              <a:t>2</a:t>
            </a:r>
            <a:endParaRPr lang="en-US" sz="1800" noProof="1"/>
          </a:p>
        </p:txBody>
      </p:sp>
      <p:sp>
        <p:nvSpPr>
          <p:cNvPr id="34" name="tri-r1-label"/>
          <p:cNvSpPr txBox="1"/>
          <p:nvPr/>
        </p:nvSpPr>
        <p:spPr>
          <a:xfrm>
            <a:off x="11118850" y="2387600"/>
            <a:ext cx="4064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Price target (Buy)</a:t>
            </a:r>
            <a:endParaRPr lang="en-US" sz="1400" noProof="1"/>
          </a:p>
        </p:txBody>
      </p:sp>
      <p:sp>
        <p:nvSpPr>
          <p:cNvPr id="35" name="tri-r1-val"/>
          <p:cNvSpPr txBox="1"/>
          <p:nvPr/>
        </p:nvSpPr>
        <p:spPr>
          <a:xfrm>
            <a:off x="15240000" y="2387600"/>
            <a:ext cx="2222500" cy="207010"/>
          </a:xfrm>
          <a:prstGeom prst="rect">
            <a:avLst/>
          </a:prstGeom>
          <a:noFill/>
          <a:ln>
            <a:noFill/>
          </a:ln>
        </p:spPr>
        <p:txBody>
          <a:bodyPr wrap="none" lIns="0" tIns="0" rIns="0" bIns="0" rtlCol="0" anchor="t"/>
          <a:lstStyle/>
          <a:p>
            <a:pPr algn="r">
              <a:lnSpc>
                <a:spcPts val="2033"/>
              </a:lnSpc>
            </a:pPr>
            <a:r>
              <a:rPr lang="en-US" sz="1400" b="1" noProof="1">
                <a:solidFill>
                  <a:srgbClr val="051C2C"/>
                </a:solidFill>
                <a:latin typeface="Arial"/>
                <a:ea typeface="楷体"/>
              </a:rPr>
              <a:t>RMB346</a:t>
            </a:r>
            <a:endParaRPr lang="en-US" sz="1400" noProof="1"/>
          </a:p>
        </p:txBody>
      </p:sp>
      <p:sp>
        <p:nvSpPr>
          <p:cNvPr id="36" name="tri-rule-1"/>
          <p:cNvSpPr/>
          <p:nvPr/>
        </p:nvSpPr>
        <p:spPr>
          <a:xfrm>
            <a:off x="11093450" y="2677160"/>
            <a:ext cx="6394450" cy="10160"/>
          </a:xfrm>
          <a:prstGeom prst="rect">
            <a:avLst/>
          </a:prstGeom>
          <a:solidFill>
            <a:srgbClr val="CCCCCC"/>
          </a:solidFill>
          <a:ln>
            <a:noFill/>
          </a:ln>
        </p:spPr>
        <p:txBody>
          <a:bodyPr/>
          <a:lstStyle/>
          <a:p>
            <a:endParaRPr lang="zh-CN" altLang="en-US"/>
          </a:p>
        </p:txBody>
      </p:sp>
      <p:sp>
        <p:nvSpPr>
          <p:cNvPr id="37" name="tri-r2-label"/>
          <p:cNvSpPr txBox="1"/>
          <p:nvPr/>
        </p:nvSpPr>
        <p:spPr>
          <a:xfrm>
            <a:off x="11118850" y="2806700"/>
            <a:ext cx="4064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Upside vs current price RMB227.90</a:t>
            </a:r>
            <a:endParaRPr lang="en-US" sz="1400" noProof="1"/>
          </a:p>
        </p:txBody>
      </p:sp>
      <p:sp>
        <p:nvSpPr>
          <p:cNvPr id="38" name="tri-r2-val"/>
          <p:cNvSpPr txBox="1"/>
          <p:nvPr/>
        </p:nvSpPr>
        <p:spPr>
          <a:xfrm>
            <a:off x="15240000" y="2806700"/>
            <a:ext cx="2222500" cy="207010"/>
          </a:xfrm>
          <a:prstGeom prst="rect">
            <a:avLst/>
          </a:prstGeom>
          <a:noFill/>
          <a:ln>
            <a:noFill/>
          </a:ln>
        </p:spPr>
        <p:txBody>
          <a:bodyPr wrap="none" lIns="0" tIns="0" rIns="0" bIns="0" rtlCol="0" anchor="t"/>
          <a:lstStyle/>
          <a:p>
            <a:pPr algn="r">
              <a:lnSpc>
                <a:spcPts val="2033"/>
              </a:lnSpc>
            </a:pPr>
            <a:r>
              <a:rPr lang="en-US" sz="1400" b="1" noProof="1">
                <a:solidFill>
                  <a:srgbClr val="006BA6"/>
                </a:solidFill>
                <a:latin typeface="Arial"/>
                <a:ea typeface="楷体"/>
              </a:rPr>
              <a:t>+52%</a:t>
            </a:r>
            <a:endParaRPr lang="en-US" sz="1400" noProof="1"/>
          </a:p>
        </p:txBody>
      </p:sp>
      <p:sp>
        <p:nvSpPr>
          <p:cNvPr id="39" name="tri-rule-2"/>
          <p:cNvSpPr/>
          <p:nvPr/>
        </p:nvSpPr>
        <p:spPr>
          <a:xfrm>
            <a:off x="11093450" y="3096260"/>
            <a:ext cx="6394450" cy="10160"/>
          </a:xfrm>
          <a:prstGeom prst="rect">
            <a:avLst/>
          </a:prstGeom>
          <a:solidFill>
            <a:srgbClr val="CCCCCC"/>
          </a:solidFill>
          <a:ln>
            <a:noFill/>
          </a:ln>
        </p:spPr>
        <p:txBody>
          <a:bodyPr/>
          <a:lstStyle/>
          <a:p>
            <a:endParaRPr lang="zh-CN" altLang="en-US"/>
          </a:p>
        </p:txBody>
      </p:sp>
      <p:sp>
        <p:nvSpPr>
          <p:cNvPr id="40" name="tri-r3-label"/>
          <p:cNvSpPr txBox="1"/>
          <p:nvPr/>
        </p:nvSpPr>
        <p:spPr>
          <a:xfrm>
            <a:off x="11118850" y="3225800"/>
            <a:ext cx="4064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Probability-weighted expectation</a:t>
            </a:r>
            <a:r>
              <a:rPr lang="en-US" sz="1400" baseline="30000" noProof="1">
                <a:solidFill>
                  <a:srgbClr val="666666"/>
                </a:solidFill>
                <a:latin typeface="Arial"/>
                <a:ea typeface="楷体"/>
              </a:rPr>
              <a:t>2</a:t>
            </a:r>
            <a:endParaRPr lang="en-US" sz="1400" noProof="1"/>
          </a:p>
        </p:txBody>
      </p:sp>
      <p:sp>
        <p:nvSpPr>
          <p:cNvPr id="41" name="tri-r3-val"/>
          <p:cNvSpPr txBox="1"/>
          <p:nvPr/>
        </p:nvSpPr>
        <p:spPr>
          <a:xfrm>
            <a:off x="15240000" y="3225800"/>
            <a:ext cx="2222500" cy="207010"/>
          </a:xfrm>
          <a:prstGeom prst="rect">
            <a:avLst/>
          </a:prstGeom>
          <a:noFill/>
          <a:ln>
            <a:noFill/>
          </a:ln>
        </p:spPr>
        <p:txBody>
          <a:bodyPr wrap="none" lIns="0" tIns="0" rIns="0" bIns="0" rtlCol="0" anchor="t"/>
          <a:lstStyle/>
          <a:p>
            <a:pPr algn="r">
              <a:lnSpc>
                <a:spcPts val="2033"/>
              </a:lnSpc>
            </a:pPr>
            <a:r>
              <a:rPr lang="en-US" sz="1400" b="1" noProof="1">
                <a:solidFill>
                  <a:srgbClr val="051C2C"/>
                </a:solidFill>
                <a:latin typeface="Arial"/>
                <a:ea typeface="楷体"/>
              </a:rPr>
              <a:t>RMB328 (+44%)</a:t>
            </a:r>
            <a:endParaRPr lang="en-US" sz="1400" noProof="1"/>
          </a:p>
        </p:txBody>
      </p:sp>
      <p:sp>
        <p:nvSpPr>
          <p:cNvPr id="42" name="tri-rule-3"/>
          <p:cNvSpPr/>
          <p:nvPr/>
        </p:nvSpPr>
        <p:spPr>
          <a:xfrm>
            <a:off x="11093450" y="3515360"/>
            <a:ext cx="6394450" cy="10160"/>
          </a:xfrm>
          <a:prstGeom prst="rect">
            <a:avLst/>
          </a:prstGeom>
          <a:solidFill>
            <a:srgbClr val="CCCCCC"/>
          </a:solidFill>
          <a:ln>
            <a:noFill/>
          </a:ln>
        </p:spPr>
        <p:txBody>
          <a:bodyPr/>
          <a:lstStyle/>
          <a:p>
            <a:endParaRPr lang="zh-CN" altLang="en-US"/>
          </a:p>
        </p:txBody>
      </p:sp>
      <p:sp>
        <p:nvSpPr>
          <p:cNvPr id="43" name="tri-r4-label"/>
          <p:cNvSpPr txBox="1"/>
          <p:nvPr/>
        </p:nvSpPr>
        <p:spPr>
          <a:xfrm>
            <a:off x="11118850" y="3644900"/>
            <a:ext cx="4064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Bear (stress scenario chain, 30%)</a:t>
            </a:r>
            <a:endParaRPr lang="en-US" sz="1400" noProof="1"/>
          </a:p>
        </p:txBody>
      </p:sp>
      <p:sp>
        <p:nvSpPr>
          <p:cNvPr id="44" name="tri-r4-val"/>
          <p:cNvSpPr txBox="1"/>
          <p:nvPr/>
        </p:nvSpPr>
        <p:spPr>
          <a:xfrm>
            <a:off x="15240000" y="3644900"/>
            <a:ext cx="2222500" cy="207010"/>
          </a:xfrm>
          <a:prstGeom prst="rect">
            <a:avLst/>
          </a:prstGeom>
          <a:noFill/>
          <a:ln>
            <a:noFill/>
          </a:ln>
        </p:spPr>
        <p:txBody>
          <a:bodyPr wrap="none" lIns="0" tIns="0" rIns="0" bIns="0" rtlCol="0" anchor="t"/>
          <a:lstStyle/>
          <a:p>
            <a:pPr algn="r">
              <a:lnSpc>
                <a:spcPts val="2033"/>
              </a:lnSpc>
            </a:pPr>
            <a:r>
              <a:rPr lang="en-US" sz="1400" b="1" noProof="1">
                <a:solidFill>
                  <a:srgbClr val="051C2C"/>
                </a:solidFill>
                <a:latin typeface="Arial"/>
                <a:ea typeface="楷体"/>
              </a:rPr>
              <a:t>RMB186-249 — price already in chain</a:t>
            </a:r>
            <a:endParaRPr lang="en-US" sz="1400" noProof="1"/>
          </a:p>
        </p:txBody>
      </p:sp>
      <p:sp>
        <p:nvSpPr>
          <p:cNvPr id="45" name="tri-rule-4"/>
          <p:cNvSpPr/>
          <p:nvPr/>
        </p:nvSpPr>
        <p:spPr>
          <a:xfrm>
            <a:off x="11093450" y="3934460"/>
            <a:ext cx="6394450" cy="10160"/>
          </a:xfrm>
          <a:prstGeom prst="rect">
            <a:avLst/>
          </a:prstGeom>
          <a:solidFill>
            <a:srgbClr val="CCCCCC"/>
          </a:solidFill>
          <a:ln>
            <a:noFill/>
          </a:ln>
        </p:spPr>
        <p:txBody>
          <a:bodyPr/>
          <a:lstStyle/>
          <a:p>
            <a:endParaRPr lang="zh-CN" altLang="en-US"/>
          </a:p>
        </p:txBody>
      </p:sp>
      <p:sp>
        <p:nvSpPr>
          <p:cNvPr id="46" name="tri-r5-label"/>
          <p:cNvSpPr txBox="1"/>
          <p:nvPr/>
        </p:nvSpPr>
        <p:spPr>
          <a:xfrm>
            <a:off x="11118850" y="4064000"/>
            <a:ext cx="4064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Sell-side price targets (8 post-results + JPM)</a:t>
            </a:r>
            <a:r>
              <a:rPr lang="en-US" sz="1400" baseline="30000" noProof="1">
                <a:solidFill>
                  <a:srgbClr val="666666"/>
                </a:solidFill>
                <a:latin typeface="Arial"/>
                <a:ea typeface="楷体"/>
              </a:rPr>
              <a:t>3</a:t>
            </a:r>
            <a:endParaRPr lang="en-US" sz="1400" noProof="1"/>
          </a:p>
        </p:txBody>
      </p:sp>
      <p:sp>
        <p:nvSpPr>
          <p:cNvPr id="47" name="tri-r5-val"/>
          <p:cNvSpPr txBox="1"/>
          <p:nvPr/>
        </p:nvSpPr>
        <p:spPr>
          <a:xfrm>
            <a:off x="15240000" y="4064000"/>
            <a:ext cx="2222500" cy="207010"/>
          </a:xfrm>
          <a:prstGeom prst="rect">
            <a:avLst/>
          </a:prstGeom>
          <a:noFill/>
          <a:ln>
            <a:noFill/>
          </a:ln>
        </p:spPr>
        <p:txBody>
          <a:bodyPr wrap="none" lIns="0" tIns="0" rIns="0" bIns="0" rtlCol="0" anchor="t"/>
          <a:lstStyle/>
          <a:p>
            <a:pPr algn="r">
              <a:lnSpc>
                <a:spcPts val="2033"/>
              </a:lnSpc>
            </a:pPr>
            <a:r>
              <a:rPr lang="en-US" sz="1400" b="1" noProof="1">
                <a:solidFill>
                  <a:srgbClr val="051C2C"/>
                </a:solidFill>
                <a:latin typeface="Arial"/>
                <a:ea typeface="楷体"/>
              </a:rPr>
              <a:t>A-share RMB340-507</a:t>
            </a:r>
            <a:endParaRPr lang="en-US" sz="1400" noProof="1"/>
          </a:p>
        </p:txBody>
      </p:sp>
      <p:sp>
        <p:nvSpPr>
          <p:cNvPr id="48" name="tri-rule-5"/>
          <p:cNvSpPr/>
          <p:nvPr/>
        </p:nvSpPr>
        <p:spPr>
          <a:xfrm>
            <a:off x="11093450" y="4353560"/>
            <a:ext cx="6394450" cy="10160"/>
          </a:xfrm>
          <a:prstGeom prst="rect">
            <a:avLst/>
          </a:prstGeom>
          <a:solidFill>
            <a:srgbClr val="CCCCCC"/>
          </a:solidFill>
          <a:ln>
            <a:noFill/>
          </a:ln>
        </p:spPr>
        <p:txBody>
          <a:bodyPr/>
          <a:lstStyle/>
          <a:p>
            <a:endParaRPr lang="zh-CN" altLang="en-US"/>
          </a:p>
        </p:txBody>
      </p:sp>
      <p:sp>
        <p:nvSpPr>
          <p:cNvPr id="49" name="tri-r6-label"/>
          <p:cNvSpPr txBox="1"/>
          <p:nvPr/>
        </p:nvSpPr>
        <p:spPr>
          <a:xfrm>
            <a:off x="11118850" y="4483100"/>
            <a:ext cx="4064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Current price vs lowest target</a:t>
            </a:r>
            <a:endParaRPr lang="en-US" sz="1400" noProof="1"/>
          </a:p>
        </p:txBody>
      </p:sp>
      <p:sp>
        <p:nvSpPr>
          <p:cNvPr id="50" name="tri-r6-val"/>
          <p:cNvSpPr txBox="1"/>
          <p:nvPr/>
        </p:nvSpPr>
        <p:spPr>
          <a:xfrm>
            <a:off x="15240000" y="4483100"/>
            <a:ext cx="2222500" cy="207010"/>
          </a:xfrm>
          <a:prstGeom prst="rect">
            <a:avLst/>
          </a:prstGeom>
          <a:noFill/>
          <a:ln>
            <a:noFill/>
          </a:ln>
        </p:spPr>
        <p:txBody>
          <a:bodyPr wrap="none" lIns="0" tIns="0" rIns="0" bIns="0" rtlCol="0" anchor="t"/>
          <a:lstStyle/>
          <a:p>
            <a:pPr algn="r">
              <a:lnSpc>
                <a:spcPts val="2033"/>
              </a:lnSpc>
            </a:pPr>
            <a:r>
              <a:rPr lang="en-US" sz="1400" b="1" noProof="1">
                <a:solidFill>
                  <a:srgbClr val="051C2C"/>
                </a:solidFill>
                <a:latin typeface="Arial"/>
                <a:ea typeface="楷体"/>
              </a:rPr>
              <a:t>Discount of ~33%</a:t>
            </a:r>
            <a:endParaRPr lang="en-US" sz="1400" noProof="1"/>
          </a:p>
        </p:txBody>
      </p:sp>
      <p:sp>
        <p:nvSpPr>
          <p:cNvPr id="51" name="tri-rule-6"/>
          <p:cNvSpPr/>
          <p:nvPr/>
        </p:nvSpPr>
        <p:spPr>
          <a:xfrm>
            <a:off x="11093450" y="4772660"/>
            <a:ext cx="6394450" cy="10160"/>
          </a:xfrm>
          <a:prstGeom prst="rect">
            <a:avLst/>
          </a:prstGeom>
          <a:solidFill>
            <a:srgbClr val="CCCCCC"/>
          </a:solidFill>
          <a:ln>
            <a:noFill/>
          </a:ln>
        </p:spPr>
        <p:txBody>
          <a:bodyPr/>
          <a:lstStyle/>
          <a:p>
            <a:endParaRPr lang="zh-CN" altLang="en-US"/>
          </a:p>
        </p:txBody>
      </p:sp>
      <p:sp>
        <p:nvSpPr>
          <p:cNvPr id="52" name="callout-ground"/>
          <p:cNvSpPr/>
          <p:nvPr/>
        </p:nvSpPr>
        <p:spPr>
          <a:xfrm>
            <a:off x="11093450" y="5080000"/>
            <a:ext cx="6394450" cy="1371600"/>
          </a:xfrm>
          <a:prstGeom prst="rect">
            <a:avLst/>
          </a:prstGeom>
          <a:solidFill>
            <a:srgbClr val="F2F2F2"/>
          </a:solidFill>
          <a:ln>
            <a:noFill/>
          </a:ln>
        </p:spPr>
        <p:txBody>
          <a:bodyPr/>
          <a:lstStyle/>
          <a:p>
            <a:endParaRPr lang="zh-CN" altLang="en-US"/>
          </a:p>
        </p:txBody>
      </p:sp>
      <p:sp>
        <p:nvSpPr>
          <p:cNvPr id="53" name="callout-spine"/>
          <p:cNvSpPr/>
          <p:nvPr/>
        </p:nvSpPr>
        <p:spPr>
          <a:xfrm>
            <a:off x="11093450" y="5080000"/>
            <a:ext cx="29210" cy="1371600"/>
          </a:xfrm>
          <a:prstGeom prst="rect">
            <a:avLst/>
          </a:prstGeom>
          <a:solidFill>
            <a:srgbClr val="051C2C"/>
          </a:solidFill>
          <a:ln>
            <a:noFill/>
          </a:ln>
        </p:spPr>
        <p:txBody>
          <a:bodyPr/>
          <a:lstStyle/>
          <a:p>
            <a:endParaRPr lang="zh-CN" altLang="en-US"/>
          </a:p>
        </p:txBody>
      </p:sp>
      <p:sp>
        <p:nvSpPr>
          <p:cNvPr id="54" name="callout-kicker"/>
          <p:cNvSpPr txBox="1"/>
          <p:nvPr/>
        </p:nvSpPr>
        <p:spPr>
          <a:xfrm>
            <a:off x="11290300" y="5207000"/>
            <a:ext cx="61722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Where the multiple comes from</a:t>
            </a:r>
            <a:endParaRPr lang="en-US" sz="1400" noProof="1"/>
          </a:p>
        </p:txBody>
      </p:sp>
      <p:sp>
        <p:nvSpPr>
          <p:cNvPr id="55" name="callout-body"/>
          <p:cNvSpPr txBox="1"/>
          <p:nvPr/>
        </p:nvSpPr>
        <p:spPr>
          <a:xfrm>
            <a:off x="11290300" y="5486400"/>
            <a:ext cx="6172200" cy="7874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16x = ~10% below the historical NTM median of 17.5x; disclosed sell-side implied ~16-23x is the upper bound and the 11x trough the lower bound; RMB346 = FY2027 16x</a:t>
            </a:r>
            <a:endParaRPr lang="en-US" sz="1600" noProof="1"/>
          </a:p>
        </p:txBody>
      </p:sp>
      <p:sp>
        <p:nvSpPr>
          <p:cNvPr id="56" name="bl-dot-1"/>
          <p:cNvSpPr/>
          <p:nvPr/>
        </p:nvSpPr>
        <p:spPr>
          <a:xfrm>
            <a:off x="11093450" y="6912610"/>
            <a:ext cx="95250" cy="95250"/>
          </a:xfrm>
          <a:prstGeom prst="ellipse">
            <a:avLst/>
          </a:prstGeom>
          <a:solidFill>
            <a:srgbClr val="051C2C"/>
          </a:solidFill>
          <a:ln>
            <a:noFill/>
          </a:ln>
        </p:spPr>
        <p:txBody>
          <a:bodyPr/>
          <a:lstStyle/>
          <a:p>
            <a:endParaRPr lang="zh-CN" altLang="en-US"/>
          </a:p>
        </p:txBody>
      </p:sp>
      <p:sp>
        <p:nvSpPr>
          <p:cNvPr id="57" name="bl-txt-1"/>
          <p:cNvSpPr txBox="1"/>
          <p:nvPr/>
        </p:nvSpPr>
        <p:spPr>
          <a:xfrm>
            <a:off x="11271250" y="6858000"/>
            <a:ext cx="5969000" cy="2070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Multiple sensitivity: 13.4x/16x/19.2x (PEG 0.7/0.84/1.0) → RMB290/346/415</a:t>
            </a:r>
            <a:endParaRPr lang="en-US" sz="1400" noProof="1"/>
          </a:p>
        </p:txBody>
      </p:sp>
      <p:sp>
        <p:nvSpPr>
          <p:cNvPr id="58" name="bl-dot-2"/>
          <p:cNvSpPr/>
          <p:nvPr/>
        </p:nvSpPr>
        <p:spPr>
          <a:xfrm>
            <a:off x="11093450" y="7268210"/>
            <a:ext cx="95250" cy="95250"/>
          </a:xfrm>
          <a:prstGeom prst="ellipse">
            <a:avLst/>
          </a:prstGeom>
          <a:solidFill>
            <a:srgbClr val="051C2C"/>
          </a:solidFill>
          <a:ln>
            <a:noFill/>
          </a:ln>
        </p:spPr>
        <p:txBody>
          <a:bodyPr/>
          <a:lstStyle/>
          <a:p>
            <a:endParaRPr lang="zh-CN" altLang="en-US"/>
          </a:p>
        </p:txBody>
      </p:sp>
      <p:sp>
        <p:nvSpPr>
          <p:cNvPr id="59" name="bl-txt-2"/>
          <p:cNvSpPr txBox="1"/>
          <p:nvPr/>
        </p:nvSpPr>
        <p:spPr>
          <a:xfrm>
            <a:off x="11271250" y="7213600"/>
            <a:ext cx="5969000" cy="2070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Growth match: 2026-28E CAGR ~19.2%; 16x → PEG ~0.84, below median 0.91</a:t>
            </a:r>
            <a:endParaRPr lang="en-US" sz="1400" noProof="1"/>
          </a:p>
        </p:txBody>
      </p:sp>
      <p:sp>
        <p:nvSpPr>
          <p:cNvPr id="60" name="bl-dot-3"/>
          <p:cNvSpPr/>
          <p:nvPr/>
        </p:nvSpPr>
        <p:spPr>
          <a:xfrm>
            <a:off x="11093450" y="7623810"/>
            <a:ext cx="95250" cy="95250"/>
          </a:xfrm>
          <a:prstGeom prst="ellipse">
            <a:avLst/>
          </a:prstGeom>
          <a:solidFill>
            <a:srgbClr val="051C2C"/>
          </a:solidFill>
          <a:ln>
            <a:noFill/>
          </a:ln>
        </p:spPr>
        <p:txBody>
          <a:bodyPr/>
          <a:lstStyle/>
          <a:p>
            <a:endParaRPr lang="zh-CN" altLang="en-US"/>
          </a:p>
        </p:txBody>
      </p:sp>
      <p:sp>
        <p:nvSpPr>
          <p:cNvPr id="61" name="bl-txt-3"/>
          <p:cNvSpPr txBox="1"/>
          <p:nvPr/>
        </p:nvSpPr>
        <p:spPr>
          <a:xfrm>
            <a:off x="11271250" y="7569200"/>
            <a:ext cx="5969000" cy="2070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Scarcity premium: only ROIC&gt;WACC name in GS-covered global battery stocks</a:t>
            </a:r>
            <a:endParaRPr lang="en-US" sz="1400" noProof="1"/>
          </a:p>
        </p:txBody>
      </p:sp>
      <p:sp>
        <p:nvSpPr>
          <p:cNvPr id="62" name="bl-dot-4"/>
          <p:cNvSpPr/>
          <p:nvPr/>
        </p:nvSpPr>
        <p:spPr>
          <a:xfrm>
            <a:off x="11093450" y="7979410"/>
            <a:ext cx="95250" cy="95250"/>
          </a:xfrm>
          <a:prstGeom prst="ellipse">
            <a:avLst/>
          </a:prstGeom>
          <a:solidFill>
            <a:srgbClr val="006BA6"/>
          </a:solidFill>
          <a:ln>
            <a:noFill/>
          </a:ln>
        </p:spPr>
        <p:txBody>
          <a:bodyPr/>
          <a:lstStyle/>
          <a:p>
            <a:endParaRPr lang="zh-CN" altLang="en-US"/>
          </a:p>
        </p:txBody>
      </p:sp>
      <p:sp>
        <p:nvSpPr>
          <p:cNvPr id="63" name="bl-txt-4"/>
          <p:cNvSpPr txBox="1"/>
          <p:nvPr/>
        </p:nvSpPr>
        <p:spPr>
          <a:xfrm>
            <a:off x="11271250" y="7924800"/>
            <a:ext cx="5969000" cy="2070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Current price = 2027E ≈10.4x; needs RMB0.082 to hold + multiple recovery</a:t>
            </a:r>
            <a:endParaRPr lang="en-US" sz="1400" noProof="1"/>
          </a:p>
        </p:txBody>
      </p:sp>
      <p:sp>
        <p:nvSpPr>
          <p:cNvPr id="64"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Price target = 2027E EPS RMB21.61 (~RMB100.0bn ÷ 4.6272bn shares) × 16x = RMB346; ~RMB100.0bn ≈ ~RMB0.078/Wh × 1,280GWh; sensitivity RMB332-376. 2. Weighted expectation RMB328 (RMB448 / 346 / 217 at 20% / 50% / 30%, this report's assumptions); stress scenario chain 2027E NP attributable to shareholders RMB86-96bn × 10-12x (JPM/Macquarie). 3. Sell-side targets are post-results updates on 10/20-21; the current price is the 10/21 close. 4. Chart series data as of 10/9 (sell-side range and targets on the old basis; 10/21 values in annotations).</a:t>
            </a:r>
            <a:endParaRPr lang="en-US" sz="1400" noProof="1"/>
          </a:p>
        </p:txBody>
      </p:sp>
      <p:sp>
        <p:nvSpPr>
          <p:cNvPr id="65"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66"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10jqka, broker original reports, this report's calculations, as of Oct 21, 2026</a:t>
            </a:r>
            <a:endParaRPr lang="en-US" sz="1400" noProof="1"/>
          </a:p>
        </p:txBody>
      </p:sp>
      <p:sp>
        <p:nvSpPr>
          <p:cNvPr id="67"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68"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49</a:t>
            </a:r>
            <a:endParaRPr lang="en-US" sz="1400" noProof="1"/>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06 Financials &amp; Valuation › Price Target Attribution</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How RMB346 is built: the base case hugs the low end of the new center, and all of the +52% comes from multiple recovery (2027E 10.5x → 16x)</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Current price = 10.5x × RMB21.61 (our 2027E); target = 16x × RMB21.61 = RMB346; the JPM-framework bear case of RMB186-249 already contains it</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wf-title"/>
          <p:cNvSpPr txBox="1"/>
          <p:nvPr/>
        </p:nvSpPr>
        <p:spPr>
          <a:xfrm>
            <a:off x="825500" y="1949450"/>
            <a:ext cx="900049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Price target calculation chain</a:t>
            </a:r>
            <a:endParaRPr lang="en-US" sz="1800" noProof="1"/>
          </a:p>
        </p:txBody>
      </p:sp>
      <p:sp>
        <p:nvSpPr>
          <p:cNvPr id="7" name="panel"/>
          <p:cNvSpPr/>
          <p:nvPr/>
        </p:nvSpPr>
        <p:spPr>
          <a:xfrm>
            <a:off x="14287500" y="1885950"/>
            <a:ext cx="3200400" cy="6855460"/>
          </a:xfrm>
          <a:prstGeom prst="rect">
            <a:avLst/>
          </a:prstGeom>
          <a:solidFill>
            <a:srgbClr val="F2F2F2"/>
          </a:solidFill>
          <a:ln>
            <a:noFill/>
          </a:ln>
        </p:spPr>
        <p:txBody>
          <a:bodyPr/>
          <a:lstStyle/>
          <a:p>
            <a:endParaRPr lang="zh-CN" altLang="en-US"/>
          </a:p>
        </p:txBody>
      </p:sp>
      <p:sp>
        <p:nvSpPr>
          <p:cNvPr id="8" name="panel-kicker"/>
          <p:cNvSpPr txBox="1"/>
          <p:nvPr/>
        </p:nvSpPr>
        <p:spPr>
          <a:xfrm>
            <a:off x="14522450" y="2044700"/>
            <a:ext cx="27813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KEY TAKEAWAYS</a:t>
            </a:r>
            <a:endParaRPr lang="en-US" sz="1400" noProof="1"/>
          </a:p>
        </p:txBody>
      </p:sp>
      <p:sp>
        <p:nvSpPr>
          <p:cNvPr id="9" name="panel-rule-top"/>
          <p:cNvSpPr/>
          <p:nvPr/>
        </p:nvSpPr>
        <p:spPr>
          <a:xfrm>
            <a:off x="14497050" y="2353310"/>
            <a:ext cx="2781300" cy="10160"/>
          </a:xfrm>
          <a:prstGeom prst="rect">
            <a:avLst/>
          </a:prstGeom>
          <a:solidFill>
            <a:srgbClr val="000000"/>
          </a:solidFill>
          <a:ln>
            <a:noFill/>
          </a:ln>
        </p:spPr>
        <p:txBody>
          <a:bodyPr/>
          <a:lstStyle/>
          <a:p>
            <a:endParaRPr lang="zh-CN" altLang="en-US"/>
          </a:p>
        </p:txBody>
      </p:sp>
      <p:sp>
        <p:nvSpPr>
          <p:cNvPr id="10" name="panel-item-1"/>
          <p:cNvSpPr txBox="1"/>
          <p:nvPr/>
        </p:nvSpPr>
        <p:spPr>
          <a:xfrm>
            <a:off x="14497050" y="2650334"/>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51C2C"/>
                </a:solidFill>
                <a:latin typeface="Arial"/>
                <a:ea typeface="楷体"/>
              </a:rPr>
              <a:t>• </a:t>
            </a:r>
            <a:r>
              <a:rPr lang="en-US" sz="1600" b="1" noProof="1">
                <a:solidFill>
                  <a:srgbClr val="051C2C"/>
                </a:solidFill>
                <a:latin typeface="Arial"/>
                <a:ea typeface="楷体"/>
              </a:rPr>
              <a:t>16x × RMB21.61 = RMB346</a:t>
            </a:r>
            <a:endParaRPr lang="en-US" sz="1600" noProof="1"/>
          </a:p>
          <a:p>
            <a:pPr marL="203200" algn="l">
              <a:lnSpc>
                <a:spcPts val="2033"/>
              </a:lnSpc>
              <a:spcBef>
                <a:spcPts val="600"/>
              </a:spcBef>
            </a:pPr>
            <a:r>
              <a:rPr lang="en-US" sz="1400" noProof="1">
                <a:solidFill>
                  <a:srgbClr val="333333"/>
                </a:solidFill>
                <a:latin typeface="Arial"/>
                <a:ea typeface="楷体"/>
              </a:rPr>
              <a:t>Base-case 2027E EPS of RMB21.61 hugs the low end of the new center (10.5x); the +52% comes entirely from multiple recovery (10.5x → 16x), with zero contribution from EPS</a:t>
            </a:r>
            <a:endParaRPr lang="en-US" sz="1600" noProof="1"/>
          </a:p>
        </p:txBody>
      </p:sp>
      <p:sp>
        <p:nvSpPr>
          <p:cNvPr id="11" name="panel-sep-1"/>
          <p:cNvSpPr/>
          <p:nvPr/>
        </p:nvSpPr>
        <p:spPr>
          <a:xfrm>
            <a:off x="14497050" y="4629150"/>
            <a:ext cx="2781300" cy="10160"/>
          </a:xfrm>
          <a:prstGeom prst="rect">
            <a:avLst/>
          </a:prstGeom>
          <a:solidFill>
            <a:srgbClr val="CCCCCC"/>
          </a:solidFill>
          <a:ln>
            <a:noFill/>
          </a:ln>
        </p:spPr>
        <p:txBody>
          <a:bodyPr/>
          <a:lstStyle/>
          <a:p>
            <a:endParaRPr lang="zh-CN" altLang="en-US"/>
          </a:p>
        </p:txBody>
      </p:sp>
      <p:sp>
        <p:nvSpPr>
          <p:cNvPr id="12" name="panel-item-2"/>
          <p:cNvSpPr txBox="1"/>
          <p:nvPr/>
        </p:nvSpPr>
        <p:spPr>
          <a:xfrm>
            <a:off x="14497050" y="47625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06BA6"/>
                </a:solidFill>
                <a:latin typeface="Arial"/>
                <a:ea typeface="楷体"/>
              </a:rPr>
              <a:t>• </a:t>
            </a:r>
            <a:r>
              <a:rPr lang="en-US" sz="1600" b="1" noProof="1">
                <a:solidFill>
                  <a:srgbClr val="051C2C"/>
                </a:solidFill>
                <a:latin typeface="Arial"/>
                <a:ea typeface="楷体"/>
              </a:rPr>
              <a:t>Bear case (JPM framework)</a:t>
            </a:r>
            <a:endParaRPr lang="en-US" sz="1600" noProof="1"/>
          </a:p>
          <a:p>
            <a:pPr marL="203200" algn="l">
              <a:lnSpc>
                <a:spcPts val="2033"/>
              </a:lnSpc>
              <a:spcBef>
                <a:spcPts val="600"/>
              </a:spcBef>
            </a:pPr>
            <a:r>
              <a:rPr lang="en-US" sz="1400" noProof="1">
                <a:solidFill>
                  <a:srgbClr val="333333"/>
                </a:solidFill>
                <a:latin typeface="Arial"/>
                <a:ea typeface="楷体"/>
              </a:rPr>
              <a:t>JPM's RMB186-249 framework corresponds to estimate downgrades + 10-12x; the current price of RMB227.90 is already inside the chain</a:t>
            </a:r>
            <a:endParaRPr lang="en-US" sz="1600" noProof="1"/>
          </a:p>
        </p:txBody>
      </p:sp>
      <p:sp>
        <p:nvSpPr>
          <p:cNvPr id="13" name="panel-sep-2"/>
          <p:cNvSpPr/>
          <p:nvPr/>
        </p:nvSpPr>
        <p:spPr>
          <a:xfrm>
            <a:off x="14497050" y="6540500"/>
            <a:ext cx="2781300" cy="10160"/>
          </a:xfrm>
          <a:prstGeom prst="rect">
            <a:avLst/>
          </a:prstGeom>
          <a:solidFill>
            <a:srgbClr val="CCCCCC"/>
          </a:solidFill>
          <a:ln>
            <a:noFill/>
          </a:ln>
        </p:spPr>
        <p:txBody>
          <a:bodyPr/>
          <a:lstStyle/>
          <a:p>
            <a:endParaRPr lang="zh-CN" altLang="en-US"/>
          </a:p>
        </p:txBody>
      </p:sp>
      <p:sp>
        <p:nvSpPr>
          <p:cNvPr id="14" name="panel-item-3"/>
          <p:cNvSpPr txBox="1"/>
          <p:nvPr/>
        </p:nvSpPr>
        <p:spPr>
          <a:xfrm>
            <a:off x="14497050" y="66675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666666"/>
                </a:solidFill>
                <a:latin typeface="Arial"/>
                <a:ea typeface="楷体"/>
              </a:rPr>
              <a:t>• </a:t>
            </a:r>
            <a:r>
              <a:rPr lang="en-US" sz="1600" b="1" noProof="1">
                <a:solidFill>
                  <a:srgbClr val="051C2C"/>
                </a:solidFill>
                <a:latin typeface="Arial"/>
                <a:ea typeface="楷体"/>
              </a:rPr>
              <a:t>Verdict waits for 4Q26</a:t>
            </a:r>
            <a:endParaRPr lang="en-US" sz="1600" noProof="1"/>
          </a:p>
          <a:p>
            <a:pPr marL="203200" algn="l">
              <a:lnSpc>
                <a:spcPts val="2033"/>
              </a:lnSpc>
              <a:spcBef>
                <a:spcPts val="600"/>
              </a:spcBef>
            </a:pPr>
            <a:r>
              <a:rPr lang="en-US" sz="1400" noProof="1">
                <a:solidFill>
                  <a:srgbClr val="333333"/>
                </a:solidFill>
                <a:latin typeface="Arial"/>
                <a:ea typeface="楷体"/>
              </a:rPr>
              <a:t>Unit net profit ≥0.090 → RMB400 framework / 0.078≤u&lt;0.090 → stay at RMB346 / &lt;0.078 two straight quarters → downgrade to Hold, switch to JPM framework</a:t>
            </a:r>
            <a:endParaRPr lang="en-US" sz="1600" noProof="1"/>
          </a:p>
        </p:txBody>
      </p:sp>
      <p:sp>
        <p:nvSpPr>
          <p:cNvPr id="15"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Unit net profit ~0.078 = ~RMB100.0bn ÷ 1,280GWh; sell-side new consensus center: Citi RMB103bn / Nomura RMB103.5bn / BofA RMB99.1bn / JPM RMB99.7bn / Soochow RMB99.8bn / UBS 2026-28E range RMB90-131bn (2027E point not disclosed). 2. Implied NP attributable to shareholders = RMB227.90 × 4.6272bn shares ÷ 12x = RMB87.9bn. 3. Attribution on a 2027E basis: current price = 10.5x × RMB21.61 (our own), target = 16x × RMB21.61; NTM reference (own basis): current NTM EPS RMB20.96 → 10.9x; NTM EPS ~RMB24.85 in 12 months → 13.9x = RMB346 (EPS roll +18.6% × multiple +28.1%). Data as of Oct 21, 2026.</a:t>
            </a:r>
            <a:endParaRPr lang="en-US" sz="1400" noProof="1"/>
          </a:p>
        </p:txBody>
      </p:sp>
      <p:sp>
        <p:nvSpPr>
          <p:cNvPr id="16"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17"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10jqka, Wind, JPM, this report's calculations, as of Oct 21, 2026</a:t>
            </a:r>
            <a:endParaRPr lang="en-US" sz="1400" noProof="1"/>
          </a:p>
        </p:txBody>
      </p:sp>
      <p:sp>
        <p:nvSpPr>
          <p:cNvPr id="18"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19"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50</a:t>
            </a:r>
            <a:endParaRPr lang="en-US" sz="1400" noProof="1"/>
          </a:p>
        </p:txBody>
      </p:sp>
      <p:sp>
        <p:nvSpPr>
          <p:cNvPr id="20" name="wf-swatch-1"/>
          <p:cNvSpPr/>
          <p:nvPr/>
        </p:nvSpPr>
        <p:spPr>
          <a:xfrm>
            <a:off x="2142490" y="8196580"/>
            <a:ext cx="133350" cy="133350"/>
          </a:xfrm>
          <a:prstGeom prst="rect">
            <a:avLst/>
          </a:prstGeom>
          <a:solidFill>
            <a:srgbClr val="051C2C"/>
          </a:solidFill>
          <a:ln>
            <a:noFill/>
          </a:ln>
        </p:spPr>
        <p:txBody>
          <a:bodyPr/>
          <a:lstStyle/>
          <a:p>
            <a:endParaRPr lang="zh-CN" altLang="en-US"/>
          </a:p>
        </p:txBody>
      </p:sp>
      <p:sp>
        <p:nvSpPr>
          <p:cNvPr id="21" name="wf-legend-1"/>
          <p:cNvSpPr txBox="1"/>
          <p:nvPr/>
        </p:nvSpPr>
        <p:spPr>
          <a:xfrm>
            <a:off x="2341880" y="8130540"/>
            <a:ext cx="1651000" cy="18796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Anchors (current/target)</a:t>
            </a:r>
            <a:endParaRPr lang="en-US" sz="1400" noProof="1"/>
          </a:p>
        </p:txBody>
      </p:sp>
      <p:sp>
        <p:nvSpPr>
          <p:cNvPr id="22" name="wf-swatch-2"/>
          <p:cNvSpPr/>
          <p:nvPr/>
        </p:nvSpPr>
        <p:spPr>
          <a:xfrm>
            <a:off x="6130290" y="8196580"/>
            <a:ext cx="133350" cy="133350"/>
          </a:xfrm>
          <a:prstGeom prst="rect">
            <a:avLst/>
          </a:prstGeom>
          <a:solidFill>
            <a:srgbClr val="00A9F4"/>
          </a:solidFill>
          <a:ln>
            <a:noFill/>
          </a:ln>
        </p:spPr>
        <p:txBody>
          <a:bodyPr/>
          <a:lstStyle/>
          <a:p>
            <a:endParaRPr lang="zh-CN" altLang="en-US"/>
          </a:p>
        </p:txBody>
      </p:sp>
      <p:sp>
        <p:nvSpPr>
          <p:cNvPr id="23" name="wf-legend-2"/>
          <p:cNvSpPr txBox="1"/>
          <p:nvPr/>
        </p:nvSpPr>
        <p:spPr>
          <a:xfrm>
            <a:off x="6329680" y="8130540"/>
            <a:ext cx="2286000" cy="187960"/>
          </a:xfrm>
          <a:prstGeom prst="rect">
            <a:avLst/>
          </a:prstGeom>
          <a:noFill/>
          <a:ln>
            <a:noFill/>
          </a:ln>
        </p:spPr>
        <p:txBody>
          <a:bodyPr wrap="none" lIns="0" tIns="0" rIns="0" bIns="0" rtlCol="0" anchor="ctr"/>
          <a:lstStyle/>
          <a:p>
            <a:pPr algn="l">
              <a:lnSpc>
                <a:spcPts val="2168"/>
              </a:lnSpc>
            </a:pPr>
            <a:r>
              <a:rPr lang="en-US" sz="1400" noProof="1">
                <a:solidFill>
                  <a:srgbClr val="666666"/>
                </a:solidFill>
                <a:latin typeface="Arial"/>
                <a:ea typeface="楷体"/>
              </a:rPr>
              <a:t>Multiple recovery</a:t>
            </a:r>
            <a:endParaRPr lang="en-US" sz="1400" noProof="1"/>
          </a:p>
        </p:txBody>
      </p:sp>
      <p:sp>
        <p:nvSpPr>
          <p:cNvPr id="24" name="tp-k0"/>
          <p:cNvSpPr txBox="1"/>
          <p:nvPr/>
        </p:nvSpPr>
        <p:spPr>
          <a:xfrm>
            <a:off x="825500" y="2330450"/>
            <a:ext cx="1750060" cy="2197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2027E GWh volume</a:t>
            </a:r>
            <a:endParaRPr lang="en-US" sz="1400" noProof="1"/>
          </a:p>
        </p:txBody>
      </p:sp>
      <p:sp>
        <p:nvSpPr>
          <p:cNvPr id="25" name="tp-v0"/>
          <p:cNvSpPr txBox="1"/>
          <p:nvPr/>
        </p:nvSpPr>
        <p:spPr>
          <a:xfrm>
            <a:off x="825500" y="2579370"/>
            <a:ext cx="1750060" cy="330200"/>
          </a:xfrm>
          <a:prstGeom prst="rect">
            <a:avLst/>
          </a:prstGeom>
          <a:noFill/>
          <a:ln>
            <a:noFill/>
          </a:ln>
        </p:spPr>
        <p:txBody>
          <a:bodyPr wrap="none" lIns="0" tIns="0" rIns="0" bIns="0" rtlCol="0" anchor="t"/>
          <a:lstStyle/>
          <a:p>
            <a:pPr algn="l">
              <a:lnSpc>
                <a:spcPts val="2904"/>
              </a:lnSpc>
            </a:pPr>
            <a:r>
              <a:rPr lang="en-US" sz="2400" b="1" noProof="1">
                <a:solidFill>
                  <a:srgbClr val="051C2C"/>
                </a:solidFill>
                <a:latin typeface="Georgia"/>
                <a:ea typeface="楷体"/>
              </a:rPr>
              <a:t>1,280</a:t>
            </a:r>
            <a:endParaRPr lang="en-US" sz="2400" noProof="1"/>
          </a:p>
        </p:txBody>
      </p:sp>
      <p:sp>
        <p:nvSpPr>
          <p:cNvPr id="26" name="tp-s0"/>
          <p:cNvSpPr txBox="1"/>
          <p:nvPr/>
        </p:nvSpPr>
        <p:spPr>
          <a:xfrm>
            <a:off x="825500" y="2940050"/>
            <a:ext cx="1750060" cy="2197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JPM base-case basis</a:t>
            </a:r>
            <a:endParaRPr lang="en-US" sz="1200" noProof="1"/>
          </a:p>
        </p:txBody>
      </p:sp>
      <p:sp>
        <p:nvSpPr>
          <p:cNvPr id="27" name="tp-op0"/>
          <p:cNvSpPr txBox="1"/>
          <p:nvPr/>
        </p:nvSpPr>
        <p:spPr>
          <a:xfrm>
            <a:off x="2575560" y="2579370"/>
            <a:ext cx="519430" cy="330200"/>
          </a:xfrm>
          <a:prstGeom prst="rect">
            <a:avLst/>
          </a:prstGeom>
          <a:noFill/>
          <a:ln>
            <a:noFill/>
          </a:ln>
        </p:spPr>
        <p:txBody>
          <a:bodyPr wrap="none" lIns="0" tIns="0" rIns="0" bIns="0" rtlCol="0" anchor="t"/>
          <a:lstStyle/>
          <a:p>
            <a:pPr algn="l">
              <a:lnSpc>
                <a:spcPts val="2904"/>
              </a:lnSpc>
            </a:pPr>
            <a:r>
              <a:rPr lang="en-US" sz="2400" noProof="1">
                <a:solidFill>
                  <a:srgbClr val="999999"/>
                </a:solidFill>
                <a:latin typeface="Georgia"/>
                <a:ea typeface="楷体"/>
              </a:rPr>
              <a:t>×</a:t>
            </a:r>
            <a:endParaRPr lang="en-US" sz="2400" noProof="1"/>
          </a:p>
        </p:txBody>
      </p:sp>
      <p:sp>
        <p:nvSpPr>
          <p:cNvPr id="28" name="tp-k1"/>
          <p:cNvSpPr txBox="1"/>
          <p:nvPr/>
        </p:nvSpPr>
        <p:spPr>
          <a:xfrm>
            <a:off x="3094990" y="2330450"/>
            <a:ext cx="1750060" cy="2197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Unit NP (RMB/Wh)</a:t>
            </a:r>
            <a:endParaRPr lang="en-US" sz="1400" noProof="1"/>
          </a:p>
        </p:txBody>
      </p:sp>
      <p:sp>
        <p:nvSpPr>
          <p:cNvPr id="29" name="tp-v1"/>
          <p:cNvSpPr txBox="1"/>
          <p:nvPr/>
        </p:nvSpPr>
        <p:spPr>
          <a:xfrm>
            <a:off x="3094990" y="2579370"/>
            <a:ext cx="1750060" cy="330200"/>
          </a:xfrm>
          <a:prstGeom prst="rect">
            <a:avLst/>
          </a:prstGeom>
          <a:noFill/>
          <a:ln>
            <a:noFill/>
          </a:ln>
        </p:spPr>
        <p:txBody>
          <a:bodyPr wrap="none" lIns="0" tIns="0" rIns="0" bIns="0" rtlCol="0" anchor="t"/>
          <a:lstStyle/>
          <a:p>
            <a:pPr algn="l">
              <a:lnSpc>
                <a:spcPts val="2904"/>
              </a:lnSpc>
            </a:pPr>
            <a:r>
              <a:rPr lang="en-US" sz="2400" b="1" noProof="1">
                <a:solidFill>
                  <a:srgbClr val="051C2C"/>
                </a:solidFill>
                <a:latin typeface="Georgia"/>
                <a:ea typeface="楷体"/>
              </a:rPr>
              <a:t>~0.078</a:t>
            </a:r>
            <a:endParaRPr lang="en-US" sz="2400" noProof="1"/>
          </a:p>
        </p:txBody>
      </p:sp>
      <p:sp>
        <p:nvSpPr>
          <p:cNvPr id="30" name="tp-s1"/>
          <p:cNvSpPr txBox="1"/>
          <p:nvPr/>
        </p:nvSpPr>
        <p:spPr>
          <a:xfrm>
            <a:off x="3094990" y="2940050"/>
            <a:ext cx="1750060" cy="2197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3Q26 actual 0.082</a:t>
            </a:r>
            <a:endParaRPr lang="en-US" sz="1200" noProof="1"/>
          </a:p>
        </p:txBody>
      </p:sp>
      <p:sp>
        <p:nvSpPr>
          <p:cNvPr id="31" name="tp-op1"/>
          <p:cNvSpPr txBox="1"/>
          <p:nvPr/>
        </p:nvSpPr>
        <p:spPr>
          <a:xfrm>
            <a:off x="4845050" y="2579370"/>
            <a:ext cx="519430" cy="330200"/>
          </a:xfrm>
          <a:prstGeom prst="rect">
            <a:avLst/>
          </a:prstGeom>
          <a:noFill/>
          <a:ln>
            <a:noFill/>
          </a:ln>
        </p:spPr>
        <p:txBody>
          <a:bodyPr wrap="none" lIns="0" tIns="0" rIns="0" bIns="0" rtlCol="0" anchor="t"/>
          <a:lstStyle/>
          <a:p>
            <a:pPr algn="l">
              <a:lnSpc>
                <a:spcPts val="2904"/>
              </a:lnSpc>
            </a:pPr>
            <a:r>
              <a:rPr lang="en-US" sz="2400" noProof="1">
                <a:solidFill>
                  <a:srgbClr val="999999"/>
                </a:solidFill>
                <a:latin typeface="Georgia"/>
                <a:ea typeface="楷体"/>
              </a:rPr>
              <a:t>=</a:t>
            </a:r>
            <a:endParaRPr lang="en-US" sz="2400" noProof="1"/>
          </a:p>
        </p:txBody>
      </p:sp>
      <p:sp>
        <p:nvSpPr>
          <p:cNvPr id="32" name="tp-k2"/>
          <p:cNvSpPr txBox="1"/>
          <p:nvPr/>
        </p:nvSpPr>
        <p:spPr>
          <a:xfrm>
            <a:off x="5365750" y="2330450"/>
            <a:ext cx="1750060" cy="2197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2027E NP (RMBbn)</a:t>
            </a:r>
            <a:endParaRPr lang="en-US" sz="1400" noProof="1"/>
          </a:p>
        </p:txBody>
      </p:sp>
      <p:sp>
        <p:nvSpPr>
          <p:cNvPr id="33" name="tp-v2"/>
          <p:cNvSpPr txBox="1"/>
          <p:nvPr/>
        </p:nvSpPr>
        <p:spPr>
          <a:xfrm>
            <a:off x="5365750" y="2579370"/>
            <a:ext cx="1750060" cy="330200"/>
          </a:xfrm>
          <a:prstGeom prst="rect">
            <a:avLst/>
          </a:prstGeom>
          <a:noFill/>
          <a:ln>
            <a:noFill/>
          </a:ln>
        </p:spPr>
        <p:txBody>
          <a:bodyPr wrap="none" lIns="0" tIns="0" rIns="0" bIns="0" rtlCol="0" anchor="t"/>
          <a:lstStyle/>
          <a:p>
            <a:pPr algn="l">
              <a:lnSpc>
                <a:spcPts val="2904"/>
              </a:lnSpc>
            </a:pPr>
            <a:r>
              <a:rPr lang="en-US" sz="2400" b="1" noProof="1">
                <a:solidFill>
                  <a:srgbClr val="051C2C"/>
                </a:solidFill>
                <a:latin typeface="Georgia"/>
                <a:ea typeface="楷体"/>
              </a:rPr>
              <a:t>~100.0</a:t>
            </a:r>
            <a:endParaRPr lang="en-US" sz="2400" noProof="1"/>
          </a:p>
        </p:txBody>
      </p:sp>
      <p:sp>
        <p:nvSpPr>
          <p:cNvPr id="34" name="tp-s2"/>
          <p:cNvSpPr txBox="1"/>
          <p:nvPr/>
        </p:nvSpPr>
        <p:spPr>
          <a:xfrm>
            <a:off x="5365750" y="2940050"/>
            <a:ext cx="1750060" cy="2197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New center 99-103.5bn</a:t>
            </a:r>
            <a:endParaRPr lang="en-US" sz="1200" noProof="1"/>
          </a:p>
        </p:txBody>
      </p:sp>
      <p:sp>
        <p:nvSpPr>
          <p:cNvPr id="35" name="tp-op2"/>
          <p:cNvSpPr txBox="1"/>
          <p:nvPr/>
        </p:nvSpPr>
        <p:spPr>
          <a:xfrm>
            <a:off x="7115810" y="2579370"/>
            <a:ext cx="519430" cy="330200"/>
          </a:xfrm>
          <a:prstGeom prst="rect">
            <a:avLst/>
          </a:prstGeom>
          <a:noFill/>
          <a:ln>
            <a:noFill/>
          </a:ln>
        </p:spPr>
        <p:txBody>
          <a:bodyPr wrap="none" lIns="0" tIns="0" rIns="0" bIns="0" rtlCol="0" anchor="t"/>
          <a:lstStyle/>
          <a:p>
            <a:pPr algn="l">
              <a:lnSpc>
                <a:spcPts val="2904"/>
              </a:lnSpc>
            </a:pPr>
            <a:r>
              <a:rPr lang="en-US" sz="2400" noProof="1">
                <a:solidFill>
                  <a:srgbClr val="999999"/>
                </a:solidFill>
                <a:latin typeface="Georgia"/>
                <a:ea typeface="楷体"/>
              </a:rPr>
              <a:t>→</a:t>
            </a:r>
            <a:endParaRPr lang="en-US" sz="2400" noProof="1"/>
          </a:p>
        </p:txBody>
      </p:sp>
      <p:sp>
        <p:nvSpPr>
          <p:cNvPr id="36" name="tp-k3"/>
          <p:cNvSpPr txBox="1"/>
          <p:nvPr/>
        </p:nvSpPr>
        <p:spPr>
          <a:xfrm>
            <a:off x="7635240" y="2330450"/>
            <a:ext cx="1750060" cy="2197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EPS (RMB)</a:t>
            </a:r>
            <a:endParaRPr lang="en-US" sz="1400" noProof="1"/>
          </a:p>
        </p:txBody>
      </p:sp>
      <p:sp>
        <p:nvSpPr>
          <p:cNvPr id="37" name="tp-v3"/>
          <p:cNvSpPr txBox="1"/>
          <p:nvPr/>
        </p:nvSpPr>
        <p:spPr>
          <a:xfrm>
            <a:off x="7635240" y="2579370"/>
            <a:ext cx="1750060" cy="330200"/>
          </a:xfrm>
          <a:prstGeom prst="rect">
            <a:avLst/>
          </a:prstGeom>
          <a:noFill/>
          <a:ln>
            <a:noFill/>
          </a:ln>
        </p:spPr>
        <p:txBody>
          <a:bodyPr wrap="none" lIns="0" tIns="0" rIns="0" bIns="0" rtlCol="0" anchor="t"/>
          <a:lstStyle/>
          <a:p>
            <a:pPr algn="l">
              <a:lnSpc>
                <a:spcPts val="2904"/>
              </a:lnSpc>
            </a:pPr>
            <a:r>
              <a:rPr lang="en-US" sz="2400" b="1" noProof="1">
                <a:solidFill>
                  <a:srgbClr val="051C2C"/>
                </a:solidFill>
                <a:latin typeface="Georgia"/>
                <a:ea typeface="楷体"/>
              </a:rPr>
              <a:t>21.61</a:t>
            </a:r>
            <a:endParaRPr lang="en-US" sz="2400" noProof="1"/>
          </a:p>
        </p:txBody>
      </p:sp>
      <p:sp>
        <p:nvSpPr>
          <p:cNvPr id="38" name="tp-s3"/>
          <p:cNvSpPr txBox="1"/>
          <p:nvPr/>
        </p:nvSpPr>
        <p:spPr>
          <a:xfrm>
            <a:off x="7635240" y="2940050"/>
            <a:ext cx="1750060" cy="2197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 4.6272bn shares</a:t>
            </a:r>
            <a:endParaRPr lang="en-US" sz="1200" noProof="1"/>
          </a:p>
        </p:txBody>
      </p:sp>
      <p:sp>
        <p:nvSpPr>
          <p:cNvPr id="39" name="tp-op3"/>
          <p:cNvSpPr txBox="1"/>
          <p:nvPr/>
        </p:nvSpPr>
        <p:spPr>
          <a:xfrm>
            <a:off x="9385300" y="2579370"/>
            <a:ext cx="519430" cy="330200"/>
          </a:xfrm>
          <a:prstGeom prst="rect">
            <a:avLst/>
          </a:prstGeom>
          <a:noFill/>
          <a:ln>
            <a:noFill/>
          </a:ln>
        </p:spPr>
        <p:txBody>
          <a:bodyPr wrap="none" lIns="0" tIns="0" rIns="0" bIns="0" rtlCol="0" anchor="t"/>
          <a:lstStyle/>
          <a:p>
            <a:pPr algn="l">
              <a:lnSpc>
                <a:spcPts val="2904"/>
              </a:lnSpc>
            </a:pPr>
            <a:r>
              <a:rPr lang="en-US" sz="2400" noProof="1">
                <a:solidFill>
                  <a:srgbClr val="999999"/>
                </a:solidFill>
                <a:latin typeface="Georgia"/>
                <a:ea typeface="楷体"/>
              </a:rPr>
              <a:t>×</a:t>
            </a:r>
            <a:endParaRPr lang="en-US" sz="2400" noProof="1"/>
          </a:p>
        </p:txBody>
      </p:sp>
      <p:sp>
        <p:nvSpPr>
          <p:cNvPr id="40" name="tp-k4"/>
          <p:cNvSpPr txBox="1"/>
          <p:nvPr/>
        </p:nvSpPr>
        <p:spPr>
          <a:xfrm>
            <a:off x="9906000" y="2330450"/>
            <a:ext cx="1750060" cy="2197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Target multiple</a:t>
            </a:r>
            <a:endParaRPr lang="en-US" sz="1400" noProof="1"/>
          </a:p>
        </p:txBody>
      </p:sp>
      <p:sp>
        <p:nvSpPr>
          <p:cNvPr id="41" name="tp-v4"/>
          <p:cNvSpPr txBox="1"/>
          <p:nvPr/>
        </p:nvSpPr>
        <p:spPr>
          <a:xfrm>
            <a:off x="9906000" y="2579370"/>
            <a:ext cx="1750060" cy="330200"/>
          </a:xfrm>
          <a:prstGeom prst="rect">
            <a:avLst/>
          </a:prstGeom>
          <a:noFill/>
          <a:ln>
            <a:noFill/>
          </a:ln>
        </p:spPr>
        <p:txBody>
          <a:bodyPr wrap="none" lIns="0" tIns="0" rIns="0" bIns="0" rtlCol="0" anchor="t"/>
          <a:lstStyle/>
          <a:p>
            <a:pPr algn="l">
              <a:lnSpc>
                <a:spcPts val="2904"/>
              </a:lnSpc>
            </a:pPr>
            <a:r>
              <a:rPr lang="en-US" sz="2400" b="1" noProof="1">
                <a:solidFill>
                  <a:srgbClr val="051C2C"/>
                </a:solidFill>
                <a:latin typeface="Georgia"/>
                <a:ea typeface="楷体"/>
              </a:rPr>
              <a:t>16x</a:t>
            </a:r>
            <a:endParaRPr lang="en-US" sz="2400" noProof="1"/>
          </a:p>
        </p:txBody>
      </p:sp>
      <p:sp>
        <p:nvSpPr>
          <p:cNvPr id="42" name="tp-s4"/>
          <p:cNvSpPr txBox="1"/>
          <p:nvPr/>
        </p:nvSpPr>
        <p:spPr>
          <a:xfrm>
            <a:off x="9906000" y="2940050"/>
            <a:ext cx="1750060" cy="2197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~10% &lt; NTM med 17.5x</a:t>
            </a:r>
            <a:endParaRPr lang="en-US" sz="1200" noProof="1"/>
          </a:p>
        </p:txBody>
      </p:sp>
      <p:sp>
        <p:nvSpPr>
          <p:cNvPr id="43" name="tp-op4"/>
          <p:cNvSpPr txBox="1"/>
          <p:nvPr/>
        </p:nvSpPr>
        <p:spPr>
          <a:xfrm>
            <a:off x="11656060" y="2579370"/>
            <a:ext cx="519430" cy="330200"/>
          </a:xfrm>
          <a:prstGeom prst="rect">
            <a:avLst/>
          </a:prstGeom>
          <a:noFill/>
          <a:ln>
            <a:noFill/>
          </a:ln>
        </p:spPr>
        <p:txBody>
          <a:bodyPr wrap="none" lIns="0" tIns="0" rIns="0" bIns="0" rtlCol="0" anchor="t"/>
          <a:lstStyle/>
          <a:p>
            <a:pPr algn="l">
              <a:lnSpc>
                <a:spcPts val="2904"/>
              </a:lnSpc>
            </a:pPr>
            <a:r>
              <a:rPr lang="en-US" sz="2400" noProof="1">
                <a:solidFill>
                  <a:srgbClr val="999999"/>
                </a:solidFill>
                <a:latin typeface="Georgia"/>
                <a:ea typeface="楷体"/>
              </a:rPr>
              <a:t>=</a:t>
            </a:r>
            <a:endParaRPr lang="en-US" sz="2400" noProof="1"/>
          </a:p>
        </p:txBody>
      </p:sp>
      <p:sp>
        <p:nvSpPr>
          <p:cNvPr id="44" name="tp-k5"/>
          <p:cNvSpPr txBox="1"/>
          <p:nvPr/>
        </p:nvSpPr>
        <p:spPr>
          <a:xfrm>
            <a:off x="12175490" y="2330450"/>
            <a:ext cx="1750060" cy="2197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Price target (RMB)</a:t>
            </a:r>
            <a:endParaRPr lang="en-US" sz="1400" noProof="1"/>
          </a:p>
        </p:txBody>
      </p:sp>
      <p:sp>
        <p:nvSpPr>
          <p:cNvPr id="45" name="tp-v5"/>
          <p:cNvSpPr txBox="1"/>
          <p:nvPr/>
        </p:nvSpPr>
        <p:spPr>
          <a:xfrm>
            <a:off x="12175490" y="2579370"/>
            <a:ext cx="1750060" cy="330200"/>
          </a:xfrm>
          <a:prstGeom prst="rect">
            <a:avLst/>
          </a:prstGeom>
          <a:noFill/>
          <a:ln>
            <a:noFill/>
          </a:ln>
        </p:spPr>
        <p:txBody>
          <a:bodyPr wrap="none" lIns="0" tIns="0" rIns="0" bIns="0" rtlCol="0" anchor="t"/>
          <a:lstStyle/>
          <a:p>
            <a:pPr algn="l">
              <a:lnSpc>
                <a:spcPts val="2904"/>
              </a:lnSpc>
            </a:pPr>
            <a:r>
              <a:rPr lang="en-US" sz="2400" b="1" noProof="1">
                <a:solidFill>
                  <a:srgbClr val="006BA6"/>
                </a:solidFill>
                <a:latin typeface="Georgia"/>
                <a:ea typeface="楷体"/>
              </a:rPr>
              <a:t>346</a:t>
            </a:r>
            <a:endParaRPr lang="en-US" sz="2400" noProof="1"/>
          </a:p>
        </p:txBody>
      </p:sp>
      <p:sp>
        <p:nvSpPr>
          <p:cNvPr id="46" name="tp-s5"/>
          <p:cNvSpPr txBox="1"/>
          <p:nvPr/>
        </p:nvSpPr>
        <p:spPr>
          <a:xfrm>
            <a:off x="12175490" y="2940050"/>
            <a:ext cx="1750060" cy="219710"/>
          </a:xfrm>
          <a:prstGeom prst="rect">
            <a:avLst/>
          </a:prstGeom>
          <a:noFill/>
          <a:ln>
            <a:noFill/>
          </a:ln>
        </p:spPr>
        <p:txBody>
          <a:bodyPr wrap="none" lIns="0" tIns="0" rIns="0" bIns="0" rtlCol="0" anchor="t"/>
          <a:lstStyle/>
          <a:p>
            <a:pPr algn="l">
              <a:lnSpc>
                <a:spcPts val="2168"/>
              </a:lnSpc>
            </a:pPr>
            <a:r>
              <a:rPr lang="en-US" sz="1400" noProof="1">
                <a:solidFill>
                  <a:srgbClr val="666666"/>
                </a:solidFill>
                <a:latin typeface="Arial"/>
                <a:ea typeface="楷体"/>
              </a:rPr>
              <a:t>+52% vs current price</a:t>
            </a:r>
            <a:endParaRPr lang="en-US" sz="1200" noProof="1"/>
          </a:p>
        </p:txBody>
      </p:sp>
      <p:sp>
        <p:nvSpPr>
          <p:cNvPr id="47" name="tp-rule"/>
          <p:cNvSpPr/>
          <p:nvPr/>
        </p:nvSpPr>
        <p:spPr>
          <a:xfrm>
            <a:off x="800100" y="3260090"/>
            <a:ext cx="13249910" cy="10160"/>
          </a:xfrm>
          <a:prstGeom prst="rect">
            <a:avLst/>
          </a:prstGeom>
          <a:solidFill>
            <a:srgbClr val="CCCCCC"/>
          </a:solidFill>
          <a:ln>
            <a:noFill/>
          </a:ln>
        </p:spPr>
        <p:txBody>
          <a:bodyPr/>
          <a:lstStyle/>
          <a:p>
            <a:endParaRPr lang="zh-CN" altLang="en-US"/>
          </a:p>
        </p:txBody>
      </p:sp>
      <p:sp>
        <p:nvSpPr>
          <p:cNvPr id="48" name="wf2-title"/>
          <p:cNvSpPr txBox="1"/>
          <p:nvPr/>
        </p:nvSpPr>
        <p:spPr>
          <a:xfrm>
            <a:off x="825500" y="3479800"/>
            <a:ext cx="900049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RMB227.90 → RMB346: attribution of the +52%</a:t>
            </a:r>
            <a:endParaRPr lang="en-US" sz="1800" noProof="1"/>
          </a:p>
        </p:txBody>
      </p:sp>
      <p:sp>
        <p:nvSpPr>
          <p:cNvPr id="49" name="wf2-unit"/>
          <p:cNvSpPr txBox="1"/>
          <p:nvPr/>
        </p:nvSpPr>
        <p:spPr>
          <a:xfrm>
            <a:off x="825500" y="3789680"/>
            <a:ext cx="1016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RMB/share</a:t>
            </a:r>
            <a:endParaRPr lang="en-US" sz="1400" noProof="1"/>
          </a:p>
        </p:txBody>
      </p:sp>
      <p:graphicFrame>
        <p:nvGraphicFramePr>
          <p:cNvPr id="50" name="chart-tp-wf"/>
          <p:cNvGraphicFramePr/>
          <p:nvPr/>
        </p:nvGraphicFramePr>
        <p:xfrm>
          <a:off x="800100" y="4000000"/>
          <a:ext cx="8300000" cy="4076070"/>
        </p:xfrm>
        <a:graphic>
          <a:graphicData uri="http://schemas.openxmlformats.org/drawingml/2006/chart">
            <c:chart xmlns:c="http://schemas.openxmlformats.org/drawingml/2006/chart" xmlns:r="http://schemas.openxmlformats.org/officeDocument/2006/relationships" r:id="rId3"/>
          </a:graphicData>
        </a:graphic>
      </p:graphicFrame>
      <p:sp>
        <p:nvSpPr>
          <p:cNvPr id="51" name="wf-swatch-3"/>
          <p:cNvSpPr/>
          <p:nvPr/>
        </p:nvSpPr>
        <p:spPr>
          <a:xfrm>
            <a:off x="4429760" y="8196580"/>
            <a:ext cx="133350" cy="133350"/>
          </a:xfrm>
          <a:prstGeom prst="rect">
            <a:avLst/>
          </a:prstGeom>
          <a:solidFill>
            <a:srgbClr val="006BA6"/>
          </a:solidFill>
          <a:ln>
            <a:noFill/>
          </a:ln>
        </p:spPr>
        <p:txBody>
          <a:bodyPr/>
          <a:lstStyle/>
          <a:p>
            <a:endParaRPr lang="zh-CN" altLang="en-US"/>
          </a:p>
        </p:txBody>
      </p:sp>
      <p:sp>
        <p:nvSpPr>
          <p:cNvPr id="52" name="wf-legend-3"/>
          <p:cNvSpPr txBox="1"/>
          <p:nvPr/>
        </p:nvSpPr>
        <p:spPr>
          <a:xfrm>
            <a:off x="4629150" y="8130540"/>
            <a:ext cx="1499870" cy="187960"/>
          </a:xfrm>
          <a:prstGeom prst="rect">
            <a:avLst/>
          </a:prstGeom>
          <a:noFill/>
          <a:ln>
            <a:noFill/>
          </a:ln>
        </p:spPr>
        <p:txBody>
          <a:bodyPr wrap="none" lIns="0" tIns="0" rIns="0" bIns="0" rtlCol="0" anchor="t"/>
          <a:lstStyle/>
          <a:p>
            <a:pPr algn="l">
              <a:lnSpc>
                <a:spcPts val="2168"/>
              </a:lnSpc>
            </a:pPr>
            <a:r>
              <a:rPr lang="en-US" sz="1400" noProof="1">
                <a:solidFill>
                  <a:srgbClr val="333333"/>
                </a:solidFill>
                <a:latin typeface="Arial"/>
                <a:ea typeface="楷体"/>
              </a:rPr>
              <a:t>EPS recovery</a:t>
            </a:r>
            <a:endParaRPr lang="en-US" sz="1400" noProof="1"/>
          </a:p>
        </p:txBody>
      </p:sp>
      <p:sp>
        <p:nvSpPr>
          <p:cNvPr id="53" name="alt-title"/>
          <p:cNvSpPr txBox="1"/>
          <p:nvPr/>
        </p:nvSpPr>
        <p:spPr>
          <a:xfrm>
            <a:off x="9349740" y="3479800"/>
            <a:ext cx="470027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If the recovery is discounted</a:t>
            </a:r>
            <a:endParaRPr lang="en-US" sz="1800" noProof="1"/>
          </a:p>
        </p:txBody>
      </p:sp>
      <p:sp>
        <p:nvSpPr>
          <p:cNvPr id="54" name="alt-l0"/>
          <p:cNvSpPr txBox="1"/>
          <p:nvPr/>
        </p:nvSpPr>
        <p:spPr>
          <a:xfrm>
            <a:off x="9349740" y="3900170"/>
            <a:ext cx="2899410" cy="379730"/>
          </a:xfrm>
          <a:prstGeom prst="rect">
            <a:avLst/>
          </a:prstGeom>
          <a:noFill/>
          <a:ln>
            <a:noFill/>
          </a:ln>
        </p:spPr>
        <p:txBody>
          <a:bodyPr wrap="none" lIns="0" tIns="0" rIns="0" bIns="0" rtlCol="0" anchor="t"/>
          <a:lstStyle/>
          <a:p>
            <a:pPr algn="l">
              <a:lnSpc>
                <a:spcPts val="2033"/>
              </a:lnSpc>
            </a:pPr>
            <a:r>
              <a:rPr lang="en-US" sz="1400" noProof="1">
                <a:solidFill>
                  <a:srgbClr val="333333"/>
                </a:solidFill>
                <a:latin typeface="Arial"/>
                <a:ea typeface="楷体"/>
              </a:rPr>
              <a:t>Multiple unchanged (FY2027 basis)</a:t>
            </a:r>
            <a:endParaRPr lang="en-US" sz="1400" noProof="1"/>
          </a:p>
        </p:txBody>
      </p:sp>
      <p:sp>
        <p:nvSpPr>
          <p:cNvPr id="55" name="alt-v0"/>
          <p:cNvSpPr txBox="1"/>
          <p:nvPr/>
        </p:nvSpPr>
        <p:spPr>
          <a:xfrm>
            <a:off x="12250420" y="3900170"/>
            <a:ext cx="1799590" cy="379730"/>
          </a:xfrm>
          <a:prstGeom prst="rect">
            <a:avLst/>
          </a:prstGeom>
          <a:noFill/>
          <a:ln>
            <a:noFill/>
          </a:ln>
        </p:spPr>
        <p:txBody>
          <a:bodyPr wrap="none" lIns="0" tIns="0" rIns="0" bIns="0" rtlCol="0" anchor="t"/>
          <a:lstStyle/>
          <a:p>
            <a:pPr algn="r">
              <a:lnSpc>
                <a:spcPts val="2033"/>
              </a:lnSpc>
            </a:pPr>
            <a:r>
              <a:rPr lang="en-US" sz="1400" b="1" noProof="1">
                <a:solidFill>
                  <a:srgbClr val="051C2C"/>
                </a:solidFill>
                <a:latin typeface="Arial"/>
                <a:ea typeface="楷体"/>
              </a:rPr>
              <a:t>RMB228 (0%)</a:t>
            </a:r>
            <a:endParaRPr lang="en-US" sz="1400" noProof="1"/>
          </a:p>
        </p:txBody>
      </p:sp>
      <p:sp>
        <p:nvSpPr>
          <p:cNvPr id="56" name="alt-rule0"/>
          <p:cNvSpPr/>
          <p:nvPr/>
        </p:nvSpPr>
        <p:spPr>
          <a:xfrm>
            <a:off x="9324340" y="4300220"/>
            <a:ext cx="4725670" cy="10160"/>
          </a:xfrm>
          <a:prstGeom prst="rect">
            <a:avLst/>
          </a:prstGeom>
          <a:solidFill>
            <a:srgbClr val="CCCCCC"/>
          </a:solidFill>
          <a:ln>
            <a:noFill/>
          </a:ln>
        </p:spPr>
        <p:txBody>
          <a:bodyPr/>
          <a:lstStyle/>
          <a:p>
            <a:endParaRPr lang="zh-CN" altLang="en-US"/>
          </a:p>
        </p:txBody>
      </p:sp>
      <p:sp>
        <p:nvSpPr>
          <p:cNvPr id="57" name="alt-l1"/>
          <p:cNvSpPr txBox="1"/>
          <p:nvPr/>
        </p:nvSpPr>
        <p:spPr>
          <a:xfrm>
            <a:off x="9349740" y="4380230"/>
            <a:ext cx="2899410" cy="379730"/>
          </a:xfrm>
          <a:prstGeom prst="rect">
            <a:avLst/>
          </a:prstGeom>
          <a:noFill/>
          <a:ln>
            <a:noFill/>
          </a:ln>
        </p:spPr>
        <p:txBody>
          <a:bodyPr wrap="none" lIns="0" tIns="0" rIns="0" bIns="0" rtlCol="0" anchor="t"/>
          <a:lstStyle/>
          <a:p>
            <a:pPr algn="l">
              <a:lnSpc>
                <a:spcPts val="2033"/>
              </a:lnSpc>
            </a:pPr>
            <a:r>
              <a:rPr lang="en-US" sz="1400" noProof="1">
                <a:solidFill>
                  <a:srgbClr val="333333"/>
                </a:solidFill>
                <a:latin typeface="Arial"/>
                <a:ea typeface="楷体"/>
              </a:rPr>
              <a:t>Multiple to 2027E 16x (price target)</a:t>
            </a:r>
            <a:endParaRPr lang="en-US" sz="1400" noProof="1"/>
          </a:p>
        </p:txBody>
      </p:sp>
      <p:sp>
        <p:nvSpPr>
          <p:cNvPr id="58" name="alt-v1"/>
          <p:cNvSpPr txBox="1"/>
          <p:nvPr/>
        </p:nvSpPr>
        <p:spPr>
          <a:xfrm>
            <a:off x="12250420" y="4380230"/>
            <a:ext cx="1799590" cy="379730"/>
          </a:xfrm>
          <a:prstGeom prst="rect">
            <a:avLst/>
          </a:prstGeom>
          <a:noFill/>
          <a:ln>
            <a:noFill/>
          </a:ln>
        </p:spPr>
        <p:txBody>
          <a:bodyPr wrap="none" lIns="0" tIns="0" rIns="0" bIns="0" rtlCol="0" anchor="t"/>
          <a:lstStyle/>
          <a:p>
            <a:pPr algn="r">
              <a:lnSpc>
                <a:spcPts val="2033"/>
              </a:lnSpc>
            </a:pPr>
            <a:r>
              <a:rPr lang="en-US" sz="1400" b="1" noProof="1">
                <a:solidFill>
                  <a:srgbClr val="051C2C"/>
                </a:solidFill>
                <a:latin typeface="Arial"/>
                <a:ea typeface="楷体"/>
              </a:rPr>
              <a:t>RMB346 (+52%)</a:t>
            </a:r>
            <a:endParaRPr lang="en-US" sz="1400" noProof="1"/>
          </a:p>
        </p:txBody>
      </p:sp>
      <p:sp>
        <p:nvSpPr>
          <p:cNvPr id="59" name="alt-rule1"/>
          <p:cNvSpPr/>
          <p:nvPr/>
        </p:nvSpPr>
        <p:spPr>
          <a:xfrm>
            <a:off x="9324340" y="4780280"/>
            <a:ext cx="4725670" cy="10160"/>
          </a:xfrm>
          <a:prstGeom prst="rect">
            <a:avLst/>
          </a:prstGeom>
          <a:solidFill>
            <a:srgbClr val="CCCCCC"/>
          </a:solidFill>
          <a:ln>
            <a:noFill/>
          </a:ln>
        </p:spPr>
        <p:txBody>
          <a:bodyPr/>
          <a:lstStyle/>
          <a:p>
            <a:endParaRPr lang="zh-CN" altLang="en-US"/>
          </a:p>
        </p:txBody>
      </p:sp>
      <p:sp>
        <p:nvSpPr>
          <p:cNvPr id="60" name="alt-l2"/>
          <p:cNvSpPr txBox="1"/>
          <p:nvPr/>
        </p:nvSpPr>
        <p:spPr>
          <a:xfrm>
            <a:off x="9349740" y="4860290"/>
            <a:ext cx="2899410" cy="379730"/>
          </a:xfrm>
          <a:prstGeom prst="rect">
            <a:avLst/>
          </a:prstGeom>
          <a:noFill/>
          <a:ln>
            <a:noFill/>
          </a:ln>
        </p:spPr>
        <p:txBody>
          <a:bodyPr wrap="none" lIns="0" tIns="0" rIns="0" bIns="0" rtlCol="0" anchor="t"/>
          <a:lstStyle/>
          <a:p>
            <a:pPr algn="l">
              <a:lnSpc>
                <a:spcPts val="2033"/>
              </a:lnSpc>
            </a:pPr>
            <a:r>
              <a:rPr lang="en-US" sz="1400" noProof="1">
                <a:solidFill>
                  <a:srgbClr val="333333"/>
                </a:solidFill>
                <a:latin typeface="Arial"/>
                <a:ea typeface="楷体"/>
              </a:rPr>
              <a:t>Multiple to 2027E 18x</a:t>
            </a:r>
            <a:endParaRPr lang="en-US" sz="1400" noProof="1"/>
          </a:p>
        </p:txBody>
      </p:sp>
      <p:sp>
        <p:nvSpPr>
          <p:cNvPr id="61" name="alt-v2"/>
          <p:cNvSpPr txBox="1"/>
          <p:nvPr/>
        </p:nvSpPr>
        <p:spPr>
          <a:xfrm>
            <a:off x="12250420" y="4860290"/>
            <a:ext cx="1799590" cy="379730"/>
          </a:xfrm>
          <a:prstGeom prst="rect">
            <a:avLst/>
          </a:prstGeom>
          <a:noFill/>
          <a:ln>
            <a:noFill/>
          </a:ln>
        </p:spPr>
        <p:txBody>
          <a:bodyPr wrap="none" lIns="0" tIns="0" rIns="0" bIns="0" rtlCol="0" anchor="t"/>
          <a:lstStyle/>
          <a:p>
            <a:pPr algn="r">
              <a:lnSpc>
                <a:spcPts val="2033"/>
              </a:lnSpc>
            </a:pPr>
            <a:r>
              <a:rPr lang="en-US" sz="1400" b="1" noProof="1">
                <a:solidFill>
                  <a:srgbClr val="051C2C"/>
                </a:solidFill>
                <a:latin typeface="Arial"/>
                <a:ea typeface="楷体"/>
              </a:rPr>
              <a:t>RMB389 (+71%)</a:t>
            </a:r>
            <a:endParaRPr lang="en-US" sz="1400" noProof="1"/>
          </a:p>
        </p:txBody>
      </p:sp>
      <p:sp>
        <p:nvSpPr>
          <p:cNvPr id="62" name="alt-rule2"/>
          <p:cNvSpPr/>
          <p:nvPr/>
        </p:nvSpPr>
        <p:spPr>
          <a:xfrm>
            <a:off x="9324340" y="5260340"/>
            <a:ext cx="4725670" cy="10160"/>
          </a:xfrm>
          <a:prstGeom prst="rect">
            <a:avLst/>
          </a:prstGeom>
          <a:solidFill>
            <a:srgbClr val="CCCCCC"/>
          </a:solidFill>
          <a:ln>
            <a:noFill/>
          </a:ln>
        </p:spPr>
        <p:txBody>
          <a:bodyPr/>
          <a:lstStyle/>
          <a:p>
            <a:endParaRPr lang="zh-CN" altLang="en-US"/>
          </a:p>
        </p:txBody>
      </p:sp>
      <p:sp>
        <p:nvSpPr>
          <p:cNvPr id="63" name="alt-l3"/>
          <p:cNvSpPr txBox="1"/>
          <p:nvPr/>
        </p:nvSpPr>
        <p:spPr>
          <a:xfrm>
            <a:off x="9349740" y="5340350"/>
            <a:ext cx="2899410" cy="37973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Sell-side implied 16-23x</a:t>
            </a:r>
            <a:endParaRPr lang="en-US" sz="1400" noProof="1"/>
          </a:p>
        </p:txBody>
      </p:sp>
      <p:sp>
        <p:nvSpPr>
          <p:cNvPr id="64" name="alt-v3"/>
          <p:cNvSpPr txBox="1"/>
          <p:nvPr/>
        </p:nvSpPr>
        <p:spPr>
          <a:xfrm>
            <a:off x="12250420" y="5340350"/>
            <a:ext cx="1799590" cy="379730"/>
          </a:xfrm>
          <a:prstGeom prst="rect">
            <a:avLst/>
          </a:prstGeom>
          <a:noFill/>
          <a:ln>
            <a:noFill/>
          </a:ln>
        </p:spPr>
        <p:txBody>
          <a:bodyPr wrap="none" lIns="0" tIns="0" rIns="0" bIns="0" rtlCol="0" anchor="t"/>
          <a:lstStyle/>
          <a:p>
            <a:pPr algn="r">
              <a:lnSpc>
                <a:spcPts val="2033"/>
              </a:lnSpc>
            </a:pPr>
            <a:r>
              <a:rPr lang="en-US" sz="1400" b="1" noProof="1">
                <a:solidFill>
                  <a:srgbClr val="051C2C"/>
                </a:solidFill>
                <a:latin typeface="Arial"/>
                <a:ea typeface="楷体"/>
              </a:rPr>
              <a:t>RMB389-497 (+71~118%)</a:t>
            </a:r>
            <a:endParaRPr lang="en-US" sz="1400" noProof="1"/>
          </a:p>
        </p:txBody>
      </p:sp>
      <p:sp>
        <p:nvSpPr>
          <p:cNvPr id="65" name="alt-rule3"/>
          <p:cNvSpPr/>
          <p:nvPr/>
        </p:nvSpPr>
        <p:spPr>
          <a:xfrm>
            <a:off x="9324340" y="5740400"/>
            <a:ext cx="4725670" cy="10160"/>
          </a:xfrm>
          <a:prstGeom prst="rect">
            <a:avLst/>
          </a:prstGeom>
          <a:solidFill>
            <a:srgbClr val="CCCCCC"/>
          </a:solidFill>
          <a:ln>
            <a:noFill/>
          </a:ln>
        </p:spPr>
        <p:txBody>
          <a:bodyPr/>
          <a:lstStyle/>
          <a:p>
            <a:endParaRPr lang="zh-CN" altLang="en-US"/>
          </a:p>
        </p:txBody>
      </p:sp>
      <p:sp>
        <p:nvSpPr>
          <p:cNvPr id="66" name="alt-l4"/>
          <p:cNvSpPr txBox="1"/>
          <p:nvPr/>
        </p:nvSpPr>
        <p:spPr>
          <a:xfrm>
            <a:off x="9349740" y="5820410"/>
            <a:ext cx="2899410" cy="379730"/>
          </a:xfrm>
          <a:prstGeom prst="rect">
            <a:avLst/>
          </a:prstGeom>
          <a:noFill/>
          <a:ln>
            <a:noFill/>
          </a:ln>
        </p:spPr>
        <p:txBody>
          <a:bodyPr wrap="none" lIns="0" tIns="0" rIns="0" bIns="0" rtlCol="0" anchor="t"/>
          <a:lstStyle/>
          <a:p>
            <a:pPr algn="l">
              <a:lnSpc>
                <a:spcPts val="2033"/>
              </a:lnSpc>
            </a:pPr>
            <a:r>
              <a:rPr lang="en-US" sz="1400" noProof="1">
                <a:solidFill>
                  <a:srgbClr val="333333"/>
                </a:solidFill>
                <a:latin typeface="Arial"/>
                <a:ea typeface="楷体"/>
              </a:rPr>
              <a:t>Bear case (JPM framework)</a:t>
            </a:r>
            <a:endParaRPr lang="en-US" sz="1400" noProof="1"/>
          </a:p>
        </p:txBody>
      </p:sp>
      <p:sp>
        <p:nvSpPr>
          <p:cNvPr id="67" name="alt-v4"/>
          <p:cNvSpPr txBox="1"/>
          <p:nvPr/>
        </p:nvSpPr>
        <p:spPr>
          <a:xfrm>
            <a:off x="12250420" y="5820410"/>
            <a:ext cx="1799590" cy="379730"/>
          </a:xfrm>
          <a:prstGeom prst="rect">
            <a:avLst/>
          </a:prstGeom>
          <a:noFill/>
          <a:ln>
            <a:noFill/>
          </a:ln>
        </p:spPr>
        <p:txBody>
          <a:bodyPr wrap="none" lIns="0" tIns="0" rIns="0" bIns="0" rtlCol="0" anchor="t"/>
          <a:lstStyle/>
          <a:p>
            <a:pPr algn="r">
              <a:lnSpc>
                <a:spcPts val="2033"/>
              </a:lnSpc>
            </a:pPr>
            <a:r>
              <a:rPr lang="en-US" sz="1400" b="1" noProof="1">
                <a:solidFill>
                  <a:srgbClr val="C00000"/>
                </a:solidFill>
                <a:latin typeface="Arial"/>
                <a:ea typeface="楷体"/>
              </a:rPr>
              <a:t>RMB186-249 (price inside)</a:t>
            </a:r>
            <a:endParaRPr lang="en-US" sz="1400" noProof="1"/>
          </a:p>
        </p:txBody>
      </p:sp>
      <p:sp>
        <p:nvSpPr>
          <p:cNvPr id="68" name="alt-rule4"/>
          <p:cNvSpPr/>
          <p:nvPr/>
        </p:nvSpPr>
        <p:spPr>
          <a:xfrm>
            <a:off x="9324340" y="6220460"/>
            <a:ext cx="4725670" cy="10160"/>
          </a:xfrm>
          <a:prstGeom prst="rect">
            <a:avLst/>
          </a:prstGeom>
          <a:solidFill>
            <a:srgbClr val="CCCCCC"/>
          </a:solidFill>
          <a:ln>
            <a:noFill/>
          </a:ln>
        </p:spPr>
        <p:txBody>
          <a:bodyPr/>
          <a:lstStyle/>
          <a:p>
            <a:endParaRPr lang="zh-CN" alt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06 Financials &amp; Valuation › Multiple Debate &amp; Verdict</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At 12x, the current price implies 2027E NP of RMB87.9bn — the debate has shifted from 'whether downgrades come' to 'whether RMB0.082 is the bottom'</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The bear framework (JPM) has partly materialized; the bull stance: pessimism overdone, moat intact — downgrades nearly priced + RMB432.6bn cash</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Implied NP attributable to shareholders = RMB227.90 × 4.6272bn shares ÷ 12x = RMB87.9bn. 2. Sell-side actions: Cailian Press/Gelonghui (10/20-21). 3. Positioning: company 3Q report, Cailian Press market monitoring, HKEX disclosures. Data as of Oct 21, 2026.</a:t>
            </a:r>
            <a:endParaRPr lang="en-US" sz="1400" noProof="1"/>
          </a:p>
        </p:txBody>
      </p:sp>
      <p:sp>
        <p:nvSpPr>
          <p:cNvPr id="7"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8"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Cailian Press; Gelonghui; company 3Q report; HKEX disclosures, as of Oct 21, 2026</a:t>
            </a:r>
            <a:endParaRPr lang="en-US" sz="1400" noProof="1"/>
          </a:p>
        </p:txBody>
      </p:sp>
      <p:sp>
        <p:nvSpPr>
          <p:cNvPr id="9"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10"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51</a:t>
            </a:r>
            <a:endParaRPr lang="en-US" sz="1400" noProof="1"/>
          </a:p>
        </p:txBody>
      </p:sp>
      <p:sp>
        <p:nvSpPr>
          <p:cNvPr id="11" name="div-l-box"/>
          <p:cNvSpPr/>
          <p:nvPr/>
        </p:nvSpPr>
        <p:spPr>
          <a:xfrm>
            <a:off x="800100" y="1885950"/>
            <a:ext cx="8280400" cy="4064000"/>
          </a:xfrm>
          <a:prstGeom prst="rect">
            <a:avLst/>
          </a:prstGeom>
          <a:solidFill>
            <a:srgbClr val="F2F2F2"/>
          </a:solidFill>
          <a:ln>
            <a:noFill/>
          </a:ln>
        </p:spPr>
        <p:txBody>
          <a:bodyPr/>
          <a:lstStyle/>
          <a:p>
            <a:endParaRPr lang="zh-CN" altLang="en-US"/>
          </a:p>
        </p:txBody>
      </p:sp>
      <p:sp>
        <p:nvSpPr>
          <p:cNvPr id="12" name="div-l-kicker"/>
          <p:cNvSpPr txBox="1"/>
          <p:nvPr/>
        </p:nvSpPr>
        <p:spPr>
          <a:xfrm>
            <a:off x="1028700" y="2044700"/>
            <a:ext cx="78486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Bull case</a:t>
            </a:r>
            <a:endParaRPr lang="en-US" sz="1400" noProof="1"/>
          </a:p>
        </p:txBody>
      </p:sp>
      <p:sp>
        <p:nvSpPr>
          <p:cNvPr id="13" name="div-l-rule"/>
          <p:cNvSpPr/>
          <p:nvPr/>
        </p:nvSpPr>
        <p:spPr>
          <a:xfrm>
            <a:off x="1003300" y="2353310"/>
            <a:ext cx="7874000" cy="10160"/>
          </a:xfrm>
          <a:prstGeom prst="rect">
            <a:avLst/>
          </a:prstGeom>
          <a:solidFill>
            <a:srgbClr val="000000"/>
          </a:solidFill>
          <a:ln>
            <a:noFill/>
          </a:ln>
        </p:spPr>
        <p:txBody>
          <a:bodyPr/>
          <a:lstStyle/>
          <a:p>
            <a:endParaRPr lang="zh-CN" altLang="en-US"/>
          </a:p>
        </p:txBody>
      </p:sp>
      <p:sp>
        <p:nvSpPr>
          <p:cNvPr id="14" name="div-l-item-1"/>
          <p:cNvSpPr txBox="1"/>
          <p:nvPr/>
        </p:nvSpPr>
        <p:spPr>
          <a:xfrm>
            <a:off x="1003300" y="2540000"/>
            <a:ext cx="7874000" cy="990600"/>
          </a:xfrm>
          <a:prstGeom prst="rect">
            <a:avLst/>
          </a:prstGeom>
          <a:noFill/>
          <a:ln>
            <a:noFill/>
          </a:ln>
        </p:spPr>
        <p:txBody>
          <a:bodyPr wrap="square" lIns="0" tIns="0" rIns="0" bIns="0" rtlCol="0" anchor="t"/>
          <a:lstStyle/>
          <a:p>
            <a:pPr algn="l">
              <a:lnSpc>
                <a:spcPts val="2033"/>
              </a:lnSpc>
            </a:pPr>
            <a:r>
              <a:rPr lang="en-US" sz="1400" noProof="1">
                <a:solidFill>
                  <a:srgbClr val="051C2C"/>
                </a:solidFill>
                <a:latin typeface="Arial"/>
                <a:ea typeface="楷体"/>
              </a:rPr>
              <a:t>• </a:t>
            </a:r>
            <a:r>
              <a:rPr lang="en-US" sz="1600" b="1" noProof="1">
                <a:solidFill>
                  <a:srgbClr val="051C2C"/>
                </a:solidFill>
                <a:latin typeface="Arial"/>
                <a:ea typeface="楷体"/>
              </a:rPr>
              <a:t>Pessimism overdone</a:t>
            </a:r>
            <a:endParaRPr lang="en-US" sz="1600" noProof="1"/>
          </a:p>
          <a:p>
            <a:pPr marL="203200" algn="l">
              <a:lnSpc>
                <a:spcPts val="2033"/>
              </a:lnSpc>
              <a:spcBef>
                <a:spcPts val="600"/>
              </a:spcBef>
            </a:pPr>
            <a:r>
              <a:rPr lang="en-US" sz="1400" noProof="1">
                <a:solidFill>
                  <a:srgbClr val="333333"/>
                </a:solidFill>
                <a:latin typeface="Arial"/>
                <a:ea typeface="楷体"/>
              </a:rPr>
              <a:t>At 12x the price implies RMB87.9bn, 11-15% below the sell-side new center and 24% below this report's original forecast (RMB115.2bn); at 10.5x it implies ~RMB100.0bn, already inside the center — a conditional sensitivity, not independent evidence</a:t>
            </a:r>
            <a:endParaRPr lang="en-US" sz="1600" noProof="1"/>
          </a:p>
        </p:txBody>
      </p:sp>
      <p:sp>
        <p:nvSpPr>
          <p:cNvPr id="15" name="div-l-item-2"/>
          <p:cNvSpPr txBox="1"/>
          <p:nvPr/>
        </p:nvSpPr>
        <p:spPr>
          <a:xfrm>
            <a:off x="1003300" y="3657600"/>
            <a:ext cx="7874000" cy="990600"/>
          </a:xfrm>
          <a:prstGeom prst="rect">
            <a:avLst/>
          </a:prstGeom>
          <a:noFill/>
          <a:ln>
            <a:noFill/>
          </a:ln>
        </p:spPr>
        <p:txBody>
          <a:bodyPr wrap="square" lIns="0" tIns="0" rIns="0" bIns="0" rtlCol="0" anchor="t"/>
          <a:lstStyle/>
          <a:p>
            <a:pPr algn="l">
              <a:lnSpc>
                <a:spcPts val="2033"/>
              </a:lnSpc>
            </a:pPr>
            <a:r>
              <a:rPr lang="en-US" sz="1400" noProof="1">
                <a:solidFill>
                  <a:srgbClr val="006BA6"/>
                </a:solidFill>
                <a:latin typeface="Arial"/>
                <a:ea typeface="楷体"/>
              </a:rPr>
              <a:t>• </a:t>
            </a:r>
            <a:r>
              <a:rPr lang="en-US" sz="1600" b="1" noProof="1">
                <a:solidFill>
                  <a:srgbClr val="051C2C"/>
                </a:solidFill>
                <a:latin typeface="Arial"/>
                <a:ea typeface="楷体"/>
              </a:rPr>
              <a:t>Sell-side and capital allocation aligned</a:t>
            </a:r>
            <a:endParaRPr lang="en-US" sz="1600" noProof="1"/>
          </a:p>
          <a:p>
            <a:pPr marL="203200" algn="l">
              <a:lnSpc>
                <a:spcPts val="2033"/>
              </a:lnSpc>
              <a:spcBef>
                <a:spcPts val="600"/>
              </a:spcBef>
            </a:pPr>
            <a:r>
              <a:rPr lang="en-US" sz="1400" noProof="1">
                <a:solidFill>
                  <a:srgbClr val="333333"/>
                </a:solidFill>
                <a:latin typeface="Arial"/>
                <a:ea typeface="楷体"/>
              </a:rPr>
              <a:t>Of the 9 updates (8 post-results + JPM pre-empt), none cut the A-share rating; listed A-share TPs span RMB340-507; JPM A-share Overweight / H-share Neutral; RMB4.607bn buyback in execution + RMB432.6bn cash</a:t>
            </a:r>
            <a:endParaRPr lang="en-US" sz="1600" noProof="1"/>
          </a:p>
        </p:txBody>
      </p:sp>
      <p:sp>
        <p:nvSpPr>
          <p:cNvPr id="16" name="div-l-item-3"/>
          <p:cNvSpPr txBox="1"/>
          <p:nvPr/>
        </p:nvSpPr>
        <p:spPr>
          <a:xfrm>
            <a:off x="1003300" y="4775200"/>
            <a:ext cx="7874000" cy="990600"/>
          </a:xfrm>
          <a:prstGeom prst="rect">
            <a:avLst/>
          </a:prstGeom>
          <a:noFill/>
          <a:ln>
            <a:noFill/>
          </a:ln>
        </p:spPr>
        <p:txBody>
          <a:bodyPr wrap="square" lIns="0" tIns="0" rIns="0" bIns="0" rtlCol="0" anchor="t"/>
          <a:lstStyle/>
          <a:p>
            <a:pPr algn="l">
              <a:lnSpc>
                <a:spcPts val="2033"/>
              </a:lnSpc>
            </a:pPr>
            <a:r>
              <a:rPr lang="en-US" sz="1400" noProof="1">
                <a:solidFill>
                  <a:srgbClr val="666666"/>
                </a:solidFill>
                <a:latin typeface="Arial"/>
                <a:ea typeface="楷体"/>
              </a:rPr>
              <a:t>• </a:t>
            </a:r>
            <a:r>
              <a:rPr lang="en-US" sz="1600" b="1" noProof="1">
                <a:solidFill>
                  <a:srgbClr val="051C2C"/>
                </a:solidFill>
                <a:latin typeface="Arial"/>
                <a:ea typeface="楷体"/>
              </a:rPr>
              <a:t>Moat intact: volume &amp; share</a:t>
            </a:r>
            <a:endParaRPr lang="en-US" sz="1600" noProof="1"/>
          </a:p>
          <a:p>
            <a:pPr marL="203200" algn="l">
              <a:lnSpc>
                <a:spcPts val="2033"/>
              </a:lnSpc>
              <a:spcBef>
                <a:spcPts val="600"/>
              </a:spcBef>
            </a:pPr>
            <a:r>
              <a:rPr lang="en-US" sz="1400" noProof="1">
                <a:solidFill>
                  <a:srgbClr val="333333"/>
                </a:solidFill>
                <a:latin typeface="Arial"/>
                <a:ea typeface="楷体"/>
              </a:rPr>
              <a:t>3Q26 sales volume 260GWh+, domestic share 44% in the first 8 months (+3pct), tier-2 combined profit below 1/6 of CATL's; management guides 2027 industry growth of 20-30%, ESS growth near 60%</a:t>
            </a:r>
            <a:endParaRPr lang="en-US" sz="1600" noProof="1"/>
          </a:p>
        </p:txBody>
      </p:sp>
      <p:sp>
        <p:nvSpPr>
          <p:cNvPr id="17" name="div-r-box"/>
          <p:cNvSpPr/>
          <p:nvPr/>
        </p:nvSpPr>
        <p:spPr>
          <a:xfrm>
            <a:off x="9207500" y="1885950"/>
            <a:ext cx="8280400" cy="4064000"/>
          </a:xfrm>
          <a:prstGeom prst="rect">
            <a:avLst/>
          </a:prstGeom>
          <a:solidFill>
            <a:srgbClr val="F2F2F2"/>
          </a:solidFill>
          <a:ln>
            <a:noFill/>
          </a:ln>
        </p:spPr>
        <p:txBody>
          <a:bodyPr/>
          <a:lstStyle/>
          <a:p>
            <a:endParaRPr lang="zh-CN" altLang="en-US"/>
          </a:p>
        </p:txBody>
      </p:sp>
      <p:sp>
        <p:nvSpPr>
          <p:cNvPr id="18" name="div-r-kicker"/>
          <p:cNvSpPr txBox="1"/>
          <p:nvPr/>
        </p:nvSpPr>
        <p:spPr>
          <a:xfrm>
            <a:off x="9436100" y="2044700"/>
            <a:ext cx="78486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Bear case</a:t>
            </a:r>
            <a:endParaRPr lang="en-US" sz="1400" noProof="1"/>
          </a:p>
        </p:txBody>
      </p:sp>
      <p:sp>
        <p:nvSpPr>
          <p:cNvPr id="19" name="div-r-rule"/>
          <p:cNvSpPr/>
          <p:nvPr/>
        </p:nvSpPr>
        <p:spPr>
          <a:xfrm>
            <a:off x="9410700" y="2353310"/>
            <a:ext cx="7874000" cy="10160"/>
          </a:xfrm>
          <a:prstGeom prst="rect">
            <a:avLst/>
          </a:prstGeom>
          <a:solidFill>
            <a:srgbClr val="000000"/>
          </a:solidFill>
          <a:ln>
            <a:noFill/>
          </a:ln>
        </p:spPr>
        <p:txBody>
          <a:bodyPr/>
          <a:lstStyle/>
          <a:p>
            <a:endParaRPr lang="zh-CN" altLang="en-US"/>
          </a:p>
        </p:txBody>
      </p:sp>
      <p:sp>
        <p:nvSpPr>
          <p:cNvPr id="20" name="div-r-item-1"/>
          <p:cNvSpPr txBox="1"/>
          <p:nvPr/>
        </p:nvSpPr>
        <p:spPr>
          <a:xfrm>
            <a:off x="9410700" y="2540000"/>
            <a:ext cx="7874000" cy="990600"/>
          </a:xfrm>
          <a:prstGeom prst="rect">
            <a:avLst/>
          </a:prstGeom>
          <a:noFill/>
          <a:ln>
            <a:noFill/>
          </a:ln>
        </p:spPr>
        <p:txBody>
          <a:bodyPr wrap="square" lIns="0" tIns="0" rIns="0" bIns="0" rtlCol="0" anchor="t"/>
          <a:lstStyle/>
          <a:p>
            <a:pPr algn="l">
              <a:lnSpc>
                <a:spcPts val="2033"/>
              </a:lnSpc>
            </a:pPr>
            <a:r>
              <a:rPr lang="en-US" sz="1400" noProof="1">
                <a:solidFill>
                  <a:srgbClr val="051C2C"/>
                </a:solidFill>
                <a:latin typeface="Arial"/>
                <a:ea typeface="楷体"/>
              </a:rPr>
              <a:t>• </a:t>
            </a:r>
            <a:r>
              <a:rPr lang="en-US" sz="1600" b="1" noProof="1">
                <a:solidFill>
                  <a:srgbClr val="051C2C"/>
                </a:solidFill>
                <a:latin typeface="Arial"/>
                <a:ea typeface="楷体"/>
              </a:rPr>
              <a:t>RMB0.082 may be the start of a new equilibrium</a:t>
            </a:r>
            <a:endParaRPr lang="en-US" sz="1600" noProof="1"/>
          </a:p>
          <a:p>
            <a:pPr marL="203200" algn="l">
              <a:lnSpc>
                <a:spcPts val="2033"/>
              </a:lnSpc>
              <a:spcBef>
                <a:spcPts val="600"/>
              </a:spcBef>
            </a:pPr>
            <a:r>
              <a:rPr lang="en-US" sz="1400" noProof="1">
                <a:solidFill>
                  <a:srgbClr val="333333"/>
                </a:solidFill>
                <a:latin typeface="Arial"/>
                <a:ea typeface="楷体"/>
              </a:rPr>
              <a:t>JPM's profit-pool redistribution (H-share cut to Neutral, TP HK$500); consumption tax in Q4's first quarter + export VAT rebate going to zero in 2027</a:t>
            </a:r>
            <a:endParaRPr lang="en-US" sz="1600" noProof="1"/>
          </a:p>
        </p:txBody>
      </p:sp>
      <p:sp>
        <p:nvSpPr>
          <p:cNvPr id="21" name="div-r-item-2"/>
          <p:cNvSpPr txBox="1"/>
          <p:nvPr/>
        </p:nvSpPr>
        <p:spPr>
          <a:xfrm>
            <a:off x="9410700" y="3657600"/>
            <a:ext cx="7874000" cy="990600"/>
          </a:xfrm>
          <a:prstGeom prst="rect">
            <a:avLst/>
          </a:prstGeom>
          <a:noFill/>
          <a:ln>
            <a:noFill/>
          </a:ln>
        </p:spPr>
        <p:txBody>
          <a:bodyPr wrap="square" lIns="0" tIns="0" rIns="0" bIns="0" rtlCol="0" anchor="t"/>
          <a:lstStyle/>
          <a:p>
            <a:pPr algn="l">
              <a:lnSpc>
                <a:spcPts val="2033"/>
              </a:lnSpc>
            </a:pPr>
            <a:r>
              <a:rPr lang="en-US" sz="1400" noProof="1">
                <a:solidFill>
                  <a:srgbClr val="006BA6"/>
                </a:solidFill>
                <a:latin typeface="Arial"/>
                <a:ea typeface="楷体"/>
              </a:rPr>
              <a:t>• </a:t>
            </a:r>
            <a:r>
              <a:rPr lang="en-US" sz="1600" b="1" noProof="1">
                <a:solidFill>
                  <a:srgbClr val="051C2C"/>
                </a:solidFill>
                <a:latin typeface="Arial"/>
                <a:ea typeface="楷体"/>
              </a:rPr>
              <a:t>Production schedule and cash flow warnings</a:t>
            </a:r>
            <a:endParaRPr lang="en-US" sz="1600" noProof="1"/>
          </a:p>
          <a:p>
            <a:pPr marL="203200" algn="l">
              <a:lnSpc>
                <a:spcPts val="2033"/>
              </a:lnSpc>
              <a:spcBef>
                <a:spcPts val="600"/>
              </a:spcBef>
            </a:pPr>
            <a:r>
              <a:rPr lang="en-US" sz="1400" noProof="1">
                <a:solidFill>
                  <a:srgbClr val="333333"/>
                </a:solidFill>
                <a:latin typeface="Arial"/>
                <a:ea typeface="楷体"/>
              </a:rPr>
              <a:t>October production schedule only +1% MoM; Q3 operating cash flow RMB1.409bn, inventory +53%, contract liabilities -17%</a:t>
            </a:r>
            <a:endParaRPr lang="en-US" sz="1600" noProof="1"/>
          </a:p>
        </p:txBody>
      </p:sp>
      <p:sp>
        <p:nvSpPr>
          <p:cNvPr id="22" name="div-r-item-3"/>
          <p:cNvSpPr txBox="1"/>
          <p:nvPr/>
        </p:nvSpPr>
        <p:spPr>
          <a:xfrm>
            <a:off x="9410700" y="4775200"/>
            <a:ext cx="7874000" cy="990600"/>
          </a:xfrm>
          <a:prstGeom prst="rect">
            <a:avLst/>
          </a:prstGeom>
          <a:noFill/>
          <a:ln>
            <a:noFill/>
          </a:ln>
        </p:spPr>
        <p:txBody>
          <a:bodyPr wrap="square" lIns="0" tIns="0" rIns="0" bIns="0" rtlCol="0" anchor="t"/>
          <a:lstStyle/>
          <a:p>
            <a:pPr algn="l">
              <a:lnSpc>
                <a:spcPts val="2033"/>
              </a:lnSpc>
            </a:pPr>
            <a:r>
              <a:rPr lang="en-US" sz="1400" noProof="1">
                <a:solidFill>
                  <a:srgbClr val="666666"/>
                </a:solidFill>
                <a:latin typeface="Arial"/>
                <a:ea typeface="楷体"/>
              </a:rPr>
              <a:t>• </a:t>
            </a:r>
            <a:r>
              <a:rPr lang="en-US" sz="1600" b="1" noProof="1">
                <a:solidFill>
                  <a:srgbClr val="051C2C"/>
                </a:solidFill>
                <a:latin typeface="Arial"/>
                <a:ea typeface="楷体"/>
              </a:rPr>
              <a:t>Positioning deteriorated</a:t>
            </a:r>
            <a:endParaRPr lang="en-US" sz="1600" noProof="1"/>
          </a:p>
          <a:p>
            <a:pPr marL="203200" algn="l">
              <a:lnSpc>
                <a:spcPts val="2033"/>
              </a:lnSpc>
              <a:spcBef>
                <a:spcPts val="600"/>
              </a:spcBef>
            </a:pPr>
            <a:r>
              <a:rPr lang="en-US" sz="1400" noProof="1">
                <a:solidFill>
                  <a:srgbClr val="333333"/>
                </a:solidFill>
                <a:latin typeface="Arial"/>
                <a:ea typeface="楷体"/>
              </a:rPr>
              <a:t>Northbound channel holdings fell ~93.48mn shares in Q3 (894.16mn in the interim report → 800.68mn in the Q3 report; includes settlement timing, not equivalent to net selling); shareholder count +27.8%; net main-force outflow of RMB3bn+ over two days</a:t>
            </a:r>
            <a:endParaRPr lang="en-US" sz="1600" noProof="1"/>
          </a:p>
        </p:txBody>
      </p:sp>
      <p:sp>
        <p:nvSpPr>
          <p:cNvPr id="23" name="div-lad-kicker"/>
          <p:cNvSpPr txBox="1"/>
          <p:nvPr/>
        </p:nvSpPr>
        <p:spPr>
          <a:xfrm>
            <a:off x="825500" y="6223000"/>
            <a:ext cx="8890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Verdict ladder (watch list)</a:t>
            </a:r>
            <a:endParaRPr lang="en-US" sz="1800" noProof="1"/>
          </a:p>
        </p:txBody>
      </p:sp>
      <p:sp>
        <p:nvSpPr>
          <p:cNvPr id="24" name="div-lad-num-1"/>
          <p:cNvSpPr/>
          <p:nvPr/>
        </p:nvSpPr>
        <p:spPr>
          <a:xfrm>
            <a:off x="914400" y="6680200"/>
            <a:ext cx="203200" cy="203200"/>
          </a:xfrm>
          <a:prstGeom prst="ellipse">
            <a:avLst/>
          </a:prstGeom>
          <a:solidFill>
            <a:srgbClr val="051C2C"/>
          </a:solidFill>
          <a:ln>
            <a:noFill/>
          </a:ln>
        </p:spPr>
        <p:txBody>
          <a:bodyPr/>
          <a:lstStyle/>
          <a:p>
            <a:endParaRPr lang="zh-CN" altLang="en-US"/>
          </a:p>
        </p:txBody>
      </p:sp>
      <p:sp>
        <p:nvSpPr>
          <p:cNvPr id="25" name="div-lad-numtxt-1"/>
          <p:cNvSpPr txBox="1"/>
          <p:nvPr/>
        </p:nvSpPr>
        <p:spPr>
          <a:xfrm>
            <a:off x="914400" y="6680200"/>
            <a:ext cx="203200" cy="203200"/>
          </a:xfrm>
          <a:prstGeom prst="rect">
            <a:avLst/>
          </a:prstGeom>
          <a:noFill/>
          <a:ln>
            <a:noFill/>
          </a:ln>
        </p:spPr>
        <p:txBody>
          <a:bodyPr wrap="none" lIns="0" tIns="0" rIns="0" bIns="0" rtlCol="0" anchor="ctr"/>
          <a:lstStyle/>
          <a:p>
            <a:pPr algn="ctr">
              <a:lnSpc>
                <a:spcPts val="1742"/>
              </a:lnSpc>
            </a:pPr>
            <a:r>
              <a:rPr lang="en-US" sz="1200" b="1" noProof="1">
                <a:solidFill>
                  <a:srgbClr val="FFFFFF"/>
                </a:solidFill>
                <a:latin typeface="Arial"/>
                <a:ea typeface="楷体"/>
              </a:rPr>
              <a:t>1</a:t>
            </a:r>
            <a:endParaRPr lang="en-US" sz="1600" noProof="1"/>
          </a:p>
        </p:txBody>
      </p:sp>
      <p:sp>
        <p:nvSpPr>
          <p:cNvPr id="26" name="div-lad-t-1"/>
          <p:cNvSpPr txBox="1"/>
          <p:nvPr/>
        </p:nvSpPr>
        <p:spPr>
          <a:xfrm>
            <a:off x="1270000" y="6642100"/>
            <a:ext cx="3251200" cy="508000"/>
          </a:xfrm>
          <a:prstGeom prst="rect">
            <a:avLst/>
          </a:prstGeom>
          <a:noFill/>
          <a:ln>
            <a:noFill/>
          </a:ln>
        </p:spPr>
        <p:txBody>
          <a:bodyPr wrap="square" lIns="0" tIns="0" rIns="0" bIns="0" rtlCol="0" anchor="t"/>
          <a:lstStyle/>
          <a:p>
            <a:pPr algn="l">
              <a:lnSpc>
                <a:spcPts val="2323"/>
              </a:lnSpc>
            </a:pPr>
            <a:r>
              <a:rPr lang="en-US" sz="1600" b="1" noProof="1">
                <a:solidFill>
                  <a:srgbClr val="051C2C"/>
                </a:solidFill>
                <a:latin typeface="Arial"/>
                <a:ea typeface="楷体"/>
              </a:rPr>
              <a:t>Unit net profit | 4Q26</a:t>
            </a:r>
            <a:r>
              <a:rPr lang="en-US" sz="1600" b="1" baseline="30000" noProof="1">
                <a:solidFill>
                  <a:srgbClr val="051C2C"/>
                </a:solidFill>
                <a:latin typeface="Arial"/>
                <a:ea typeface="楷体"/>
              </a:rPr>
              <a:t>2</a:t>
            </a:r>
            <a:endParaRPr lang="en-US" sz="1600" noProof="1"/>
          </a:p>
        </p:txBody>
      </p:sp>
      <p:sp>
        <p:nvSpPr>
          <p:cNvPr id="27" name="div-lad-b-1"/>
          <p:cNvSpPr txBox="1"/>
          <p:nvPr/>
        </p:nvSpPr>
        <p:spPr>
          <a:xfrm>
            <a:off x="4699000" y="6642100"/>
            <a:ext cx="12700000" cy="508000"/>
          </a:xfrm>
          <a:prstGeom prst="rect">
            <a:avLst/>
          </a:prstGeom>
          <a:noFill/>
          <a:ln>
            <a:noFill/>
          </a:ln>
        </p:spPr>
        <p:txBody>
          <a:bodyPr wrap="square" lIns="0" tIns="0" rIns="0" bIns="0" rtlCol="0" anchor="t"/>
          <a:lstStyle/>
          <a:p>
            <a:pPr algn="l">
              <a:lnSpc>
                <a:spcPts val="2168"/>
              </a:lnSpc>
            </a:pPr>
            <a:r>
              <a:rPr lang="en-US" sz="1400" noProof="1">
                <a:solidFill>
                  <a:srgbClr val="333333"/>
                </a:solidFill>
                <a:latin typeface="Arial"/>
                <a:ea typeface="楷体"/>
              </a:rPr>
              <a:t>&lt;0.078 for two consecutive quarters → earnings-base re-downgrade, downgrade to Hold (3Q26 already at 0.082); ≥0.090 → trough confirmed, upgrade to the RMB400 framework</a:t>
            </a:r>
            <a:endParaRPr lang="en-US" sz="1400" noProof="1"/>
          </a:p>
        </p:txBody>
      </p:sp>
      <p:sp>
        <p:nvSpPr>
          <p:cNvPr id="28" name="div-lad-rule-1"/>
          <p:cNvSpPr/>
          <p:nvPr/>
        </p:nvSpPr>
        <p:spPr>
          <a:xfrm>
            <a:off x="800100" y="7200900"/>
            <a:ext cx="16687800" cy="10160"/>
          </a:xfrm>
          <a:prstGeom prst="rect">
            <a:avLst/>
          </a:prstGeom>
          <a:solidFill>
            <a:srgbClr val="CCCCCC"/>
          </a:solidFill>
          <a:ln>
            <a:noFill/>
          </a:ln>
        </p:spPr>
        <p:txBody>
          <a:bodyPr/>
          <a:lstStyle/>
          <a:p>
            <a:endParaRPr lang="zh-CN" altLang="en-US"/>
          </a:p>
        </p:txBody>
      </p:sp>
      <p:sp>
        <p:nvSpPr>
          <p:cNvPr id="29" name="div-lad-num-2"/>
          <p:cNvSpPr/>
          <p:nvPr/>
        </p:nvSpPr>
        <p:spPr>
          <a:xfrm>
            <a:off x="914400" y="7289800"/>
            <a:ext cx="203200" cy="203200"/>
          </a:xfrm>
          <a:prstGeom prst="ellipse">
            <a:avLst/>
          </a:prstGeom>
          <a:solidFill>
            <a:srgbClr val="051C2C"/>
          </a:solidFill>
          <a:ln>
            <a:noFill/>
          </a:ln>
        </p:spPr>
        <p:txBody>
          <a:bodyPr/>
          <a:lstStyle/>
          <a:p>
            <a:endParaRPr lang="zh-CN" altLang="en-US"/>
          </a:p>
        </p:txBody>
      </p:sp>
      <p:sp>
        <p:nvSpPr>
          <p:cNvPr id="30" name="div-lad-numtxt-2"/>
          <p:cNvSpPr txBox="1"/>
          <p:nvPr/>
        </p:nvSpPr>
        <p:spPr>
          <a:xfrm>
            <a:off x="914400" y="7289800"/>
            <a:ext cx="203200" cy="203200"/>
          </a:xfrm>
          <a:prstGeom prst="rect">
            <a:avLst/>
          </a:prstGeom>
          <a:noFill/>
          <a:ln>
            <a:noFill/>
          </a:ln>
        </p:spPr>
        <p:txBody>
          <a:bodyPr wrap="none" lIns="0" tIns="0" rIns="0" bIns="0" rtlCol="0" anchor="ctr"/>
          <a:lstStyle/>
          <a:p>
            <a:pPr algn="ctr">
              <a:lnSpc>
                <a:spcPts val="1742"/>
              </a:lnSpc>
            </a:pPr>
            <a:r>
              <a:rPr lang="en-US" sz="1200" b="1" noProof="1">
                <a:solidFill>
                  <a:srgbClr val="FFFFFF"/>
                </a:solidFill>
                <a:latin typeface="Arial"/>
                <a:ea typeface="楷体"/>
              </a:rPr>
              <a:t>2</a:t>
            </a:r>
            <a:endParaRPr lang="en-US" sz="1600" noProof="1"/>
          </a:p>
        </p:txBody>
      </p:sp>
      <p:sp>
        <p:nvSpPr>
          <p:cNvPr id="31" name="div-lad-t-2"/>
          <p:cNvSpPr txBox="1"/>
          <p:nvPr/>
        </p:nvSpPr>
        <p:spPr>
          <a:xfrm>
            <a:off x="1270000" y="7251700"/>
            <a:ext cx="3251200" cy="508000"/>
          </a:xfrm>
          <a:prstGeom prst="rect">
            <a:avLst/>
          </a:prstGeom>
          <a:noFill/>
          <a:ln>
            <a:noFill/>
          </a:ln>
        </p:spPr>
        <p:txBody>
          <a:bodyPr wrap="square" lIns="0" tIns="0" rIns="0" bIns="0" rtlCol="0" anchor="t"/>
          <a:lstStyle/>
          <a:p>
            <a:pPr algn="l">
              <a:lnSpc>
                <a:spcPts val="2323"/>
              </a:lnSpc>
            </a:pPr>
            <a:r>
              <a:rPr lang="en-US" sz="1600" b="1" noProof="1">
                <a:solidFill>
                  <a:srgbClr val="051C2C"/>
                </a:solidFill>
                <a:latin typeface="Arial"/>
                <a:ea typeface="楷体"/>
              </a:rPr>
              <a:t>Share &amp; competitiveness | CABIA monthly</a:t>
            </a:r>
            <a:endParaRPr lang="en-US" sz="1600" noProof="1"/>
          </a:p>
        </p:txBody>
      </p:sp>
      <p:sp>
        <p:nvSpPr>
          <p:cNvPr id="32" name="div-lad-b-2"/>
          <p:cNvSpPr txBox="1"/>
          <p:nvPr/>
        </p:nvSpPr>
        <p:spPr>
          <a:xfrm>
            <a:off x="4699000" y="7251700"/>
            <a:ext cx="12700000" cy="508000"/>
          </a:xfrm>
          <a:prstGeom prst="rect">
            <a:avLst/>
          </a:prstGeom>
          <a:noFill/>
          <a:ln>
            <a:noFill/>
          </a:ln>
        </p:spPr>
        <p:txBody>
          <a:bodyPr wrap="square" lIns="0" tIns="0" rIns="0" bIns="0" rtlCol="0" anchor="t"/>
          <a:lstStyle/>
          <a:p>
            <a:pPr algn="l">
              <a:lnSpc>
                <a:spcPts val="2168"/>
              </a:lnSpc>
            </a:pPr>
            <a:r>
              <a:rPr lang="en-US" sz="1400" noProof="1">
                <a:solidFill>
                  <a:srgbClr val="333333"/>
                </a:solidFill>
                <a:latin typeface="Arial"/>
                <a:ea typeface="楷体"/>
              </a:rPr>
              <a:t>Jan-Sep 44.16%, staying below the 45% line (basis to be verified); awaiting CABIA basis verification and October single-month / 3-month moving share</a:t>
            </a:r>
            <a:endParaRPr lang="en-US" sz="1400" noProof="1"/>
          </a:p>
        </p:txBody>
      </p:sp>
      <p:sp>
        <p:nvSpPr>
          <p:cNvPr id="33" name="div-lad-rule-2"/>
          <p:cNvSpPr/>
          <p:nvPr/>
        </p:nvSpPr>
        <p:spPr>
          <a:xfrm>
            <a:off x="800100" y="7810500"/>
            <a:ext cx="16687800" cy="10160"/>
          </a:xfrm>
          <a:prstGeom prst="rect">
            <a:avLst/>
          </a:prstGeom>
          <a:solidFill>
            <a:srgbClr val="CCCCCC"/>
          </a:solidFill>
          <a:ln>
            <a:noFill/>
          </a:ln>
        </p:spPr>
        <p:txBody>
          <a:bodyPr/>
          <a:lstStyle/>
          <a:p>
            <a:endParaRPr lang="zh-CN" altLang="en-US"/>
          </a:p>
        </p:txBody>
      </p:sp>
      <p:sp>
        <p:nvSpPr>
          <p:cNvPr id="34" name="div-lad-num-3"/>
          <p:cNvSpPr/>
          <p:nvPr/>
        </p:nvSpPr>
        <p:spPr>
          <a:xfrm>
            <a:off x="914400" y="7899400"/>
            <a:ext cx="203200" cy="203200"/>
          </a:xfrm>
          <a:prstGeom prst="ellipse">
            <a:avLst/>
          </a:prstGeom>
          <a:solidFill>
            <a:srgbClr val="051C2C"/>
          </a:solidFill>
          <a:ln>
            <a:noFill/>
          </a:ln>
        </p:spPr>
        <p:txBody>
          <a:bodyPr/>
          <a:lstStyle/>
          <a:p>
            <a:endParaRPr lang="zh-CN" altLang="en-US"/>
          </a:p>
        </p:txBody>
      </p:sp>
      <p:sp>
        <p:nvSpPr>
          <p:cNvPr id="35" name="div-lad-numtxt-3"/>
          <p:cNvSpPr txBox="1"/>
          <p:nvPr/>
        </p:nvSpPr>
        <p:spPr>
          <a:xfrm>
            <a:off x="914400" y="7899400"/>
            <a:ext cx="203200" cy="203200"/>
          </a:xfrm>
          <a:prstGeom prst="rect">
            <a:avLst/>
          </a:prstGeom>
          <a:noFill/>
          <a:ln>
            <a:noFill/>
          </a:ln>
        </p:spPr>
        <p:txBody>
          <a:bodyPr wrap="none" lIns="0" tIns="0" rIns="0" bIns="0" rtlCol="0" anchor="ctr"/>
          <a:lstStyle/>
          <a:p>
            <a:pPr algn="ctr">
              <a:lnSpc>
                <a:spcPts val="1742"/>
              </a:lnSpc>
            </a:pPr>
            <a:r>
              <a:rPr lang="en-US" sz="1200" b="1" noProof="1">
                <a:solidFill>
                  <a:srgbClr val="FFFFFF"/>
                </a:solidFill>
                <a:latin typeface="Arial"/>
                <a:ea typeface="楷体"/>
              </a:rPr>
              <a:t>3</a:t>
            </a:r>
            <a:endParaRPr lang="en-US" sz="1600" noProof="1"/>
          </a:p>
        </p:txBody>
      </p:sp>
      <p:sp>
        <p:nvSpPr>
          <p:cNvPr id="36" name="div-lad-t-3"/>
          <p:cNvSpPr txBox="1"/>
          <p:nvPr/>
        </p:nvSpPr>
        <p:spPr>
          <a:xfrm>
            <a:off x="1270000" y="7861300"/>
            <a:ext cx="3251200" cy="508000"/>
          </a:xfrm>
          <a:prstGeom prst="rect">
            <a:avLst/>
          </a:prstGeom>
          <a:noFill/>
          <a:ln>
            <a:noFill/>
          </a:ln>
        </p:spPr>
        <p:txBody>
          <a:bodyPr wrap="square" lIns="0" tIns="0" rIns="0" bIns="0" rtlCol="0" anchor="t"/>
          <a:lstStyle/>
          <a:p>
            <a:pPr algn="l">
              <a:lnSpc>
                <a:spcPts val="2323"/>
              </a:lnSpc>
            </a:pPr>
            <a:r>
              <a:rPr lang="en-US" sz="1600" b="1" noProof="1">
                <a:solidFill>
                  <a:srgbClr val="051C2C"/>
                </a:solidFill>
                <a:latin typeface="Arial"/>
                <a:ea typeface="楷体"/>
              </a:rPr>
              <a:t>Consensus drift | weekly</a:t>
            </a:r>
            <a:endParaRPr lang="en-US" sz="1600" noProof="1"/>
          </a:p>
        </p:txBody>
      </p:sp>
      <p:sp>
        <p:nvSpPr>
          <p:cNvPr id="37" name="div-lad-b-3"/>
          <p:cNvSpPr txBox="1"/>
          <p:nvPr/>
        </p:nvSpPr>
        <p:spPr>
          <a:xfrm>
            <a:off x="4699000" y="7861300"/>
            <a:ext cx="12700000" cy="508000"/>
          </a:xfrm>
          <a:prstGeom prst="rect">
            <a:avLst/>
          </a:prstGeom>
          <a:noFill/>
          <a:ln>
            <a:noFill/>
          </a:ln>
        </p:spPr>
        <p:txBody>
          <a:bodyPr wrap="square" lIns="0" tIns="0" rIns="0" bIns="0" rtlCol="0" anchor="t"/>
          <a:lstStyle/>
          <a:p>
            <a:pPr algn="l">
              <a:lnSpc>
                <a:spcPts val="2168"/>
              </a:lnSpc>
            </a:pPr>
            <a:r>
              <a:rPr lang="en-US" sz="1400" noProof="1">
                <a:solidFill>
                  <a:srgbClr val="333333"/>
                </a:solidFill>
                <a:latin typeface="Arial"/>
                <a:ea typeface="楷体"/>
              </a:rPr>
              <a:t>Representative houses have broken -10% (UBS -11~14%); the consensus mean (Wind/10jqka) has not updated — do not declare the line broken</a:t>
            </a:r>
            <a:endParaRPr lang="en-US" sz="1400" noProof="1"/>
          </a:p>
        </p:txBody>
      </p:sp>
      <p:sp>
        <p:nvSpPr>
          <p:cNvPr id="38" name="div-lad-rule-3"/>
          <p:cNvSpPr/>
          <p:nvPr/>
        </p:nvSpPr>
        <p:spPr>
          <a:xfrm>
            <a:off x="800100" y="8420100"/>
            <a:ext cx="16687800" cy="10160"/>
          </a:xfrm>
          <a:prstGeom prst="rect">
            <a:avLst/>
          </a:prstGeom>
          <a:solidFill>
            <a:srgbClr val="CCCCCC"/>
          </a:solidFill>
          <a:ln>
            <a:noFill/>
          </a:ln>
        </p:spPr>
        <p:txBody>
          <a:bodyPr/>
          <a:lstStyle/>
          <a:p>
            <a:endParaRPr lang="zh-CN" altLang="en-US"/>
          </a:p>
        </p:txBody>
      </p:sp>
      <p:sp>
        <p:nvSpPr>
          <p:cNvPr id="39" name="div-lad-num-4"/>
          <p:cNvSpPr/>
          <p:nvPr/>
        </p:nvSpPr>
        <p:spPr>
          <a:xfrm>
            <a:off x="914400" y="8509000"/>
            <a:ext cx="203200" cy="203200"/>
          </a:xfrm>
          <a:prstGeom prst="ellipse">
            <a:avLst/>
          </a:prstGeom>
          <a:solidFill>
            <a:srgbClr val="051C2C"/>
          </a:solidFill>
          <a:ln>
            <a:noFill/>
          </a:ln>
        </p:spPr>
        <p:txBody>
          <a:bodyPr/>
          <a:lstStyle/>
          <a:p>
            <a:endParaRPr lang="zh-CN" altLang="en-US"/>
          </a:p>
        </p:txBody>
      </p:sp>
      <p:sp>
        <p:nvSpPr>
          <p:cNvPr id="40" name="div-lad-numtxt-4"/>
          <p:cNvSpPr txBox="1"/>
          <p:nvPr/>
        </p:nvSpPr>
        <p:spPr>
          <a:xfrm>
            <a:off x="914400" y="8509000"/>
            <a:ext cx="203200" cy="203200"/>
          </a:xfrm>
          <a:prstGeom prst="rect">
            <a:avLst/>
          </a:prstGeom>
          <a:noFill/>
          <a:ln>
            <a:noFill/>
          </a:ln>
        </p:spPr>
        <p:txBody>
          <a:bodyPr wrap="none" lIns="0" tIns="0" rIns="0" bIns="0" rtlCol="0" anchor="ctr"/>
          <a:lstStyle/>
          <a:p>
            <a:pPr algn="ctr">
              <a:lnSpc>
                <a:spcPts val="1742"/>
              </a:lnSpc>
            </a:pPr>
            <a:r>
              <a:rPr lang="en-US" sz="1200" b="1" noProof="1">
                <a:solidFill>
                  <a:srgbClr val="FFFFFF"/>
                </a:solidFill>
                <a:latin typeface="Arial"/>
                <a:ea typeface="楷体"/>
              </a:rPr>
              <a:t>4</a:t>
            </a:r>
            <a:endParaRPr lang="en-US" sz="1600" noProof="1"/>
          </a:p>
        </p:txBody>
      </p:sp>
      <p:sp>
        <p:nvSpPr>
          <p:cNvPr id="41" name="div-lad-t-4"/>
          <p:cNvSpPr txBox="1"/>
          <p:nvPr/>
        </p:nvSpPr>
        <p:spPr>
          <a:xfrm>
            <a:off x="1270000" y="8470900"/>
            <a:ext cx="3251200" cy="508000"/>
          </a:xfrm>
          <a:prstGeom prst="rect">
            <a:avLst/>
          </a:prstGeom>
          <a:noFill/>
          <a:ln>
            <a:noFill/>
          </a:ln>
        </p:spPr>
        <p:txBody>
          <a:bodyPr wrap="square" lIns="0" tIns="0" rIns="0" bIns="0" rtlCol="0" anchor="t"/>
          <a:lstStyle/>
          <a:p>
            <a:pPr algn="l">
              <a:lnSpc>
                <a:spcPts val="2323"/>
              </a:lnSpc>
            </a:pPr>
            <a:r>
              <a:rPr lang="en-US" sz="1600" b="1" noProof="1">
                <a:solidFill>
                  <a:srgbClr val="051C2C"/>
                </a:solidFill>
                <a:latin typeface="Arial"/>
                <a:ea typeface="楷体"/>
              </a:rPr>
              <a:t>Cash returns &amp; market access | quarterly</a:t>
            </a:r>
            <a:endParaRPr lang="en-US" sz="1600" noProof="1"/>
          </a:p>
        </p:txBody>
      </p:sp>
      <p:sp>
        <p:nvSpPr>
          <p:cNvPr id="42" name="div-lad-b-4"/>
          <p:cNvSpPr txBox="1"/>
          <p:nvPr/>
        </p:nvSpPr>
        <p:spPr>
          <a:xfrm>
            <a:off x="4699000" y="8470900"/>
            <a:ext cx="12700000" cy="508000"/>
          </a:xfrm>
          <a:prstGeom prst="rect">
            <a:avLst/>
          </a:prstGeom>
          <a:noFill/>
          <a:ln>
            <a:noFill/>
          </a:ln>
        </p:spPr>
        <p:txBody>
          <a:bodyPr wrap="square" lIns="0" tIns="0" rIns="0" bIns="0" rtlCol="0" anchor="t"/>
          <a:lstStyle/>
          <a:p>
            <a:pPr algn="l">
              <a:lnSpc>
                <a:spcPts val="2168"/>
              </a:lnSpc>
            </a:pPr>
            <a:r>
              <a:rPr lang="en-US" sz="1400" noProof="1">
                <a:solidFill>
                  <a:srgbClr val="333333"/>
                </a:solidFill>
                <a:latin typeface="Arial"/>
                <a:ea typeface="楷体"/>
              </a:rPr>
              <a:t>Q3 CFO of RMB1.4bn is a warning; buyback execution and Q4 cash flow are the hedge watchpoints</a:t>
            </a:r>
            <a:endParaRPr lang="en-US" sz="1400" noProof="1"/>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div-spine"/>
          <p:cNvSpPr/>
          <p:nvPr/>
        </p:nvSpPr>
        <p:spPr>
          <a:xfrm>
            <a:off x="0" y="0"/>
            <a:ext cx="495300" cy="10287000"/>
          </a:xfrm>
          <a:prstGeom prst="rect">
            <a:avLst/>
          </a:prstGeom>
          <a:solidFill>
            <a:srgbClr val="051C2C"/>
          </a:solidFill>
          <a:ln>
            <a:noFill/>
          </a:ln>
        </p:spPr>
        <p:txBody>
          <a:bodyPr/>
          <a:lstStyle/>
          <a:p>
            <a:endParaRPr lang="zh-CN" altLang="en-US"/>
          </a:p>
        </p:txBody>
      </p:sp>
      <p:sp>
        <p:nvSpPr>
          <p:cNvPr id="3" name="div-part-label"/>
          <p:cNvSpPr txBox="1"/>
          <p:nvPr/>
        </p:nvSpPr>
        <p:spPr>
          <a:xfrm>
            <a:off x="1320800" y="2141220"/>
            <a:ext cx="16167100" cy="254000"/>
          </a:xfrm>
          <a:prstGeom prst="rect">
            <a:avLst/>
          </a:prstGeom>
          <a:noFill/>
          <a:ln>
            <a:noFill/>
          </a:ln>
        </p:spPr>
        <p:txBody>
          <a:bodyPr wrap="none" lIns="0" tIns="0" rIns="0" bIns="0" rtlCol="0" anchor="t"/>
          <a:lstStyle/>
          <a:p>
            <a:pPr algn="l">
              <a:lnSpc>
                <a:spcPts val="2614"/>
              </a:lnSpc>
            </a:pPr>
            <a:r>
              <a:rPr lang="en-US" sz="1800" kern="0" spc="450" noProof="1">
                <a:solidFill>
                  <a:srgbClr val="666666"/>
                </a:solidFill>
                <a:latin typeface="Georgia"/>
                <a:ea typeface="楷体"/>
              </a:rPr>
              <a:t>PART SEVEN</a:t>
            </a:r>
            <a:endParaRPr lang="en-US" sz="1800" noProof="1"/>
          </a:p>
        </p:txBody>
      </p:sp>
      <p:sp>
        <p:nvSpPr>
          <p:cNvPr id="4" name="div-title"/>
          <p:cNvSpPr txBox="1"/>
          <p:nvPr/>
        </p:nvSpPr>
        <p:spPr>
          <a:xfrm>
            <a:off x="1320800" y="2598420"/>
            <a:ext cx="16167100" cy="687070"/>
          </a:xfrm>
          <a:prstGeom prst="rect">
            <a:avLst/>
          </a:prstGeom>
          <a:noFill/>
          <a:ln>
            <a:noFill/>
          </a:ln>
        </p:spPr>
        <p:txBody>
          <a:bodyPr wrap="none" lIns="0" tIns="0" rIns="0" bIns="0" rtlCol="0" anchor="t"/>
          <a:lstStyle/>
          <a:p>
            <a:pPr algn="l">
              <a:lnSpc>
                <a:spcPts val="5748"/>
              </a:lnSpc>
            </a:pPr>
            <a:r>
              <a:rPr lang="en-US" sz="5000" b="1" noProof="1">
                <a:solidFill>
                  <a:srgbClr val="000000"/>
                </a:solidFill>
                <a:latin typeface="Georgia"/>
                <a:ea typeface="楷体"/>
              </a:rPr>
              <a:t>Risks, Catalysts &amp; Scenarios</a:t>
            </a:r>
            <a:endParaRPr lang="en-US" sz="5000" noProof="1"/>
          </a:p>
        </p:txBody>
      </p:sp>
      <p:sp>
        <p:nvSpPr>
          <p:cNvPr id="5" name="div-accent-rule"/>
          <p:cNvSpPr/>
          <p:nvPr/>
        </p:nvSpPr>
        <p:spPr>
          <a:xfrm>
            <a:off x="1295400" y="3520440"/>
            <a:ext cx="1714500" cy="38100"/>
          </a:xfrm>
          <a:prstGeom prst="rect">
            <a:avLst/>
          </a:prstGeom>
          <a:solidFill>
            <a:srgbClr val="00A9F4"/>
          </a:solidFill>
          <a:ln>
            <a:noFill/>
          </a:ln>
        </p:spPr>
        <p:txBody>
          <a:bodyPr/>
          <a:lstStyle/>
          <a:p>
            <a:endParaRPr lang="zh-CN" altLang="en-US"/>
          </a:p>
        </p:txBody>
      </p:sp>
      <p:sp>
        <p:nvSpPr>
          <p:cNvPr id="6" name="div-summary"/>
          <p:cNvSpPr txBox="1"/>
          <p:nvPr/>
        </p:nvSpPr>
        <p:spPr>
          <a:xfrm>
            <a:off x="1320800" y="3831590"/>
            <a:ext cx="9759950" cy="915670"/>
          </a:xfrm>
          <a:prstGeom prst="rect">
            <a:avLst/>
          </a:prstGeom>
          <a:noFill/>
          <a:ln>
            <a:noFill/>
          </a:ln>
        </p:spPr>
        <p:txBody>
          <a:bodyPr wrap="square" lIns="0" tIns="0" rIns="0" bIns="0" rtlCol="0" anchor="t"/>
          <a:lstStyle/>
          <a:p>
            <a:pPr algn="l">
              <a:lnSpc>
                <a:spcPts val="2439"/>
              </a:lnSpc>
            </a:pPr>
            <a:r>
              <a:rPr lang="en-US" sz="1800" noProof="1">
                <a:solidFill>
                  <a:srgbClr val="333333"/>
                </a:solidFill>
                <a:latin typeface="Arial"/>
                <a:ea typeface="楷体"/>
              </a:rPr>
              <a:t>Stress tests, catalyst calendar and scenario probabilities</a:t>
            </a:r>
            <a:endParaRPr lang="en-US" sz="1800" noProof="1"/>
          </a:p>
        </p:txBody>
      </p:sp>
      <p:sp>
        <p:nvSpPr>
          <p:cNvPr id="7" name="idx-rule-1"/>
          <p:cNvSpPr/>
          <p:nvPr/>
        </p:nvSpPr>
        <p:spPr>
          <a:xfrm>
            <a:off x="1295400" y="5229860"/>
            <a:ext cx="2190750" cy="19050"/>
          </a:xfrm>
          <a:prstGeom prst="rect">
            <a:avLst/>
          </a:prstGeom>
          <a:solidFill>
            <a:srgbClr val="051C2C"/>
          </a:solidFill>
          <a:ln>
            <a:noFill/>
          </a:ln>
        </p:spPr>
        <p:txBody>
          <a:bodyPr/>
          <a:lstStyle/>
          <a:p>
            <a:endParaRPr lang="zh-CN" altLang="en-US"/>
          </a:p>
        </p:txBody>
      </p:sp>
      <p:sp>
        <p:nvSpPr>
          <p:cNvPr id="8" name="idx-range-1"/>
          <p:cNvSpPr txBox="1"/>
          <p:nvPr/>
        </p:nvSpPr>
        <p:spPr>
          <a:xfrm>
            <a:off x="1320800" y="5398770"/>
            <a:ext cx="235966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54-55</a:t>
            </a:r>
            <a:endParaRPr lang="en-US" sz="1400" noProof="1"/>
          </a:p>
        </p:txBody>
      </p:sp>
      <p:sp>
        <p:nvSpPr>
          <p:cNvPr id="9" name="idx-title-1"/>
          <p:cNvSpPr txBox="1"/>
          <p:nvPr/>
        </p:nvSpPr>
        <p:spPr>
          <a:xfrm>
            <a:off x="1320800" y="5665470"/>
            <a:ext cx="2216150" cy="207010"/>
          </a:xfrm>
          <a:prstGeom prst="rect">
            <a:avLst/>
          </a:prstGeom>
          <a:noFill/>
          <a:ln>
            <a:noFill/>
          </a:ln>
        </p:spPr>
        <p:txBody>
          <a:bodyPr wrap="square" lIns="0" tIns="0" rIns="0" bIns="0" rtlCol="0" anchor="t"/>
          <a:lstStyle/>
          <a:p>
            <a:pPr algn="l">
              <a:lnSpc>
                <a:spcPts val="2033"/>
              </a:lnSpc>
            </a:pPr>
            <a:r>
              <a:rPr lang="en-US" sz="1400" b="1" noProof="1">
                <a:solidFill>
                  <a:srgbClr val="051C2C"/>
                </a:solidFill>
                <a:latin typeface="Arial"/>
                <a:ea typeface="楷体"/>
              </a:rPr>
              <a:t>Stress Scenario Chain</a:t>
            </a:r>
            <a:endParaRPr lang="en-US" sz="1400" noProof="1"/>
          </a:p>
        </p:txBody>
      </p:sp>
      <p:sp>
        <p:nvSpPr>
          <p:cNvPr id="10" name="idx-desc-1"/>
          <p:cNvSpPr txBox="1"/>
          <p:nvPr/>
        </p:nvSpPr>
        <p:spPr>
          <a:xfrm>
            <a:off x="1320800" y="5932170"/>
            <a:ext cx="2216150" cy="609600"/>
          </a:xfrm>
          <a:prstGeom prst="rect">
            <a:avLst/>
          </a:prstGeom>
          <a:noFill/>
          <a:ln>
            <a:noFill/>
          </a:ln>
        </p:spPr>
        <p:txBody>
          <a:bodyPr wrap="square" lIns="0" tIns="0" rIns="0" bIns="0" rtlCol="0" anchor="t"/>
          <a:lstStyle/>
          <a:p>
            <a:pPr algn="l">
              <a:lnSpc>
                <a:spcPts val="2420"/>
              </a:lnSpc>
            </a:pPr>
            <a:r>
              <a:rPr lang="en-US" sz="1600" noProof="1">
                <a:solidFill>
                  <a:srgbClr val="666666"/>
                </a:solidFill>
                <a:latin typeface="Arial"/>
                <a:ea typeface="楷体"/>
              </a:rPr>
              <a:t>Stress tests; the current price is already inside the RMB186-249 stress chain</a:t>
            </a:r>
            <a:endParaRPr lang="en-US" sz="1600" noProof="1"/>
          </a:p>
        </p:txBody>
      </p:sp>
      <p:sp>
        <p:nvSpPr>
          <p:cNvPr id="11" name="idx-rule-2"/>
          <p:cNvSpPr/>
          <p:nvPr/>
        </p:nvSpPr>
        <p:spPr>
          <a:xfrm>
            <a:off x="3733800" y="5229860"/>
            <a:ext cx="2190750" cy="19050"/>
          </a:xfrm>
          <a:prstGeom prst="rect">
            <a:avLst/>
          </a:prstGeom>
          <a:solidFill>
            <a:srgbClr val="051C2C"/>
          </a:solidFill>
          <a:ln>
            <a:noFill/>
          </a:ln>
        </p:spPr>
        <p:txBody>
          <a:bodyPr/>
          <a:lstStyle/>
          <a:p>
            <a:endParaRPr lang="zh-CN" altLang="en-US"/>
          </a:p>
        </p:txBody>
      </p:sp>
      <p:sp>
        <p:nvSpPr>
          <p:cNvPr id="12" name="idx-range-2"/>
          <p:cNvSpPr txBox="1"/>
          <p:nvPr/>
        </p:nvSpPr>
        <p:spPr>
          <a:xfrm>
            <a:off x="3759200" y="5398770"/>
            <a:ext cx="235966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56</a:t>
            </a:r>
            <a:endParaRPr lang="en-US" sz="1400" noProof="1"/>
          </a:p>
        </p:txBody>
      </p:sp>
      <p:sp>
        <p:nvSpPr>
          <p:cNvPr id="13" name="idx-title-2"/>
          <p:cNvSpPr txBox="1"/>
          <p:nvPr/>
        </p:nvSpPr>
        <p:spPr>
          <a:xfrm>
            <a:off x="3759200" y="5665470"/>
            <a:ext cx="2216150" cy="207010"/>
          </a:xfrm>
          <a:prstGeom prst="rect">
            <a:avLst/>
          </a:prstGeom>
          <a:noFill/>
          <a:ln>
            <a:noFill/>
          </a:ln>
        </p:spPr>
        <p:txBody>
          <a:bodyPr wrap="square" lIns="0" tIns="0" rIns="0" bIns="0" rtlCol="0" anchor="t"/>
          <a:lstStyle/>
          <a:p>
            <a:pPr algn="l">
              <a:lnSpc>
                <a:spcPts val="2033"/>
              </a:lnSpc>
            </a:pPr>
            <a:r>
              <a:rPr lang="en-US" sz="1400" b="1" noProof="1">
                <a:solidFill>
                  <a:srgbClr val="051C2C"/>
                </a:solidFill>
                <a:latin typeface="Arial"/>
                <a:ea typeface="楷体"/>
              </a:rPr>
              <a:t>12-Month Catalysts</a:t>
            </a:r>
            <a:endParaRPr lang="en-US" sz="1400" noProof="1"/>
          </a:p>
        </p:txBody>
      </p:sp>
      <p:sp>
        <p:nvSpPr>
          <p:cNvPr id="14" name="idx-desc-2"/>
          <p:cNvSpPr txBox="1"/>
          <p:nvPr/>
        </p:nvSpPr>
        <p:spPr>
          <a:xfrm>
            <a:off x="3759200" y="5932170"/>
            <a:ext cx="2216150" cy="609600"/>
          </a:xfrm>
          <a:prstGeom prst="rect">
            <a:avLst/>
          </a:prstGeom>
          <a:noFill/>
          <a:ln>
            <a:noFill/>
          </a:ln>
        </p:spPr>
        <p:txBody>
          <a:bodyPr wrap="square" lIns="0" tIns="0" rIns="0" bIns="0" rtlCol="0" anchor="t"/>
          <a:lstStyle/>
          <a:p>
            <a:pPr algn="l">
              <a:lnSpc>
                <a:spcPts val="2420"/>
              </a:lnSpc>
            </a:pPr>
            <a:r>
              <a:rPr lang="en-US" sz="1600" noProof="1">
                <a:solidFill>
                  <a:srgbClr val="666666"/>
                </a:solidFill>
                <a:latin typeface="Arial"/>
                <a:ea typeface="楷体"/>
              </a:rPr>
              <a:t>Catalyst calendar and checkpoints</a:t>
            </a:r>
            <a:endParaRPr lang="en-US" sz="1600" noProof="1"/>
          </a:p>
        </p:txBody>
      </p:sp>
      <p:sp>
        <p:nvSpPr>
          <p:cNvPr id="15" name="idx-rule-3"/>
          <p:cNvSpPr/>
          <p:nvPr/>
        </p:nvSpPr>
        <p:spPr>
          <a:xfrm>
            <a:off x="6172200" y="5229860"/>
            <a:ext cx="2190750" cy="19050"/>
          </a:xfrm>
          <a:prstGeom prst="rect">
            <a:avLst/>
          </a:prstGeom>
          <a:solidFill>
            <a:srgbClr val="051C2C"/>
          </a:solidFill>
          <a:ln>
            <a:noFill/>
          </a:ln>
        </p:spPr>
        <p:txBody>
          <a:bodyPr/>
          <a:lstStyle/>
          <a:p>
            <a:endParaRPr lang="zh-CN" altLang="en-US"/>
          </a:p>
        </p:txBody>
      </p:sp>
      <p:sp>
        <p:nvSpPr>
          <p:cNvPr id="16" name="idx-range-3"/>
          <p:cNvSpPr txBox="1"/>
          <p:nvPr/>
        </p:nvSpPr>
        <p:spPr>
          <a:xfrm>
            <a:off x="6197600" y="5398770"/>
            <a:ext cx="235966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58</a:t>
            </a:r>
            <a:endParaRPr lang="en-US" sz="1400" noProof="1"/>
          </a:p>
        </p:txBody>
      </p:sp>
      <p:sp>
        <p:nvSpPr>
          <p:cNvPr id="17" name="idx-title-3"/>
          <p:cNvSpPr txBox="1"/>
          <p:nvPr/>
        </p:nvSpPr>
        <p:spPr>
          <a:xfrm>
            <a:off x="6197600" y="5665470"/>
            <a:ext cx="2216150" cy="207010"/>
          </a:xfrm>
          <a:prstGeom prst="rect">
            <a:avLst/>
          </a:prstGeom>
          <a:noFill/>
          <a:ln>
            <a:noFill/>
          </a:ln>
        </p:spPr>
        <p:txBody>
          <a:bodyPr wrap="square" lIns="0" tIns="0" rIns="0" bIns="0" rtlCol="0" anchor="t"/>
          <a:lstStyle/>
          <a:p>
            <a:pPr algn="l">
              <a:lnSpc>
                <a:spcPts val="2033"/>
              </a:lnSpc>
            </a:pPr>
            <a:r>
              <a:rPr lang="en-US" sz="1400" b="1" noProof="1">
                <a:solidFill>
                  <a:srgbClr val="051C2C"/>
                </a:solidFill>
                <a:latin typeface="Arial"/>
                <a:ea typeface="楷体"/>
              </a:rPr>
              <a:t>Scenario Probabilities</a:t>
            </a:r>
            <a:endParaRPr lang="en-US" sz="1400" noProof="1"/>
          </a:p>
        </p:txBody>
      </p:sp>
      <p:sp>
        <p:nvSpPr>
          <p:cNvPr id="18" name="idx-desc-3"/>
          <p:cNvSpPr txBox="1"/>
          <p:nvPr/>
        </p:nvSpPr>
        <p:spPr>
          <a:xfrm>
            <a:off x="6197600" y="5932170"/>
            <a:ext cx="2359660" cy="609600"/>
          </a:xfrm>
          <a:prstGeom prst="rect">
            <a:avLst/>
          </a:prstGeom>
          <a:noFill/>
          <a:ln>
            <a:noFill/>
          </a:ln>
        </p:spPr>
        <p:txBody>
          <a:bodyPr wrap="square" lIns="0" tIns="0" rIns="0" bIns="0" rtlCol="0" anchor="t"/>
          <a:lstStyle/>
          <a:p>
            <a:pPr algn="l">
              <a:lnSpc>
                <a:spcPts val="2420"/>
              </a:lnSpc>
            </a:pPr>
            <a:r>
              <a:rPr lang="en-US" sz="1600" noProof="1">
                <a:solidFill>
                  <a:srgbClr val="666666"/>
                </a:solidFill>
                <a:latin typeface="Arial"/>
                <a:ea typeface="楷体"/>
              </a:rPr>
              <a:t>Base case 50%, price target RMB346</a:t>
            </a:r>
            <a:endParaRPr lang="en-US" sz="1600" noProof="1"/>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06 Financials &amp; Valuation › Positioning &amp; Supply</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Positioning turns negative: Q3 northbound holdings fell ~93.48mn shares, shareholder count +27.8%, net outflow RMB3bn+ — the RMB4.6bn buyback hedges the medium term</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Planned buying (RMB15.4-35.4bn of remaining buybacks ≈ 1.5-3.4% of market cap) continues, but positioning has turned 'negative' (P52)</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chrome-footnotes"/>
          <p:cNvSpPr txBox="1"/>
          <p:nvPr/>
        </p:nvSpPr>
        <p:spPr>
          <a:xfrm>
            <a:off x="825500" y="9196070"/>
            <a:ext cx="16662400" cy="655320"/>
          </a:xfrm>
          <a:prstGeom prst="rect">
            <a:avLst/>
          </a:prstGeom>
          <a:noFill/>
          <a:ln>
            <a:noFill/>
          </a:ln>
        </p:spPr>
        <p:txBody>
          <a:bodyPr wrap="square" lIns="0" tIns="0" rIns="0" bIns="0" rtlCol="0" anchor="b"/>
          <a:lstStyle/>
          <a:p>
            <a:r>
              <a:rPr lang="en-US" altLang="zh-CN" sz="1200" noProof="1">
                <a:solidFill>
                  <a:srgbClr val="666666"/>
                </a:solidFill>
                <a:latin typeface="Arial"/>
                <a:ea typeface="楷体"/>
              </a:rPr>
              <a:t>1. Buybacks: iFinD proposals, company announcements, HKEX next-day disclosures (cumulative RMB4.607bn / ~16.23mn shares as of 10/21, avg ~RMB284; all for cancellation); monthly pace calculated by this report. 2. H-share placement: announced Apr 28, 2026 (62.385mn shares @HK$628.20, net HK$39.12bn, 7.0% discount); ~43% floating loss is 10/21 close vs placement price; 6-month lockup assumed. 3. Pledges: iFinD records (as of Oct 21, 2026); none for Ruiting Investment; Li Ping's latest Nov 24, 2023. Lockup expiry: iFinD; Jun 2022 placement per company announcements. 4. Positioning: company 3Q report, Cailian Press (10/20-21); northbound Q3 disclosure; buybacks per HKEX (as of 10/19).</a:t>
            </a:r>
            <a:endParaRPr lang="en-US" altLang="zh-CN" sz="1400" noProof="1"/>
          </a:p>
        </p:txBody>
      </p:sp>
      <p:sp>
        <p:nvSpPr>
          <p:cNvPr id="7"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8"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iFinD, company announcements, HKEXnews, as of Oct 21, 2026</a:t>
            </a:r>
            <a:endParaRPr lang="en-US" sz="1400" noProof="1"/>
          </a:p>
        </p:txBody>
      </p:sp>
      <p:sp>
        <p:nvSpPr>
          <p:cNvPr id="9"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
        <p:nvSpPr>
          <p:cNvPr id="10"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52</a:t>
            </a:r>
            <a:endParaRPr lang="en-US" sz="1400" noProof="1"/>
          </a:p>
        </p:txBody>
      </p:sp>
      <p:sp>
        <p:nvSpPr>
          <p:cNvPr id="11" name="cs-blk1-box"/>
          <p:cNvSpPr/>
          <p:nvPr/>
        </p:nvSpPr>
        <p:spPr>
          <a:xfrm>
            <a:off x="800100" y="1885950"/>
            <a:ext cx="4254500" cy="4251960"/>
          </a:xfrm>
          <a:prstGeom prst="rect">
            <a:avLst/>
          </a:prstGeom>
          <a:solidFill>
            <a:srgbClr val="F2F2F2"/>
          </a:solidFill>
          <a:ln>
            <a:noFill/>
          </a:ln>
        </p:spPr>
        <p:txBody>
          <a:bodyPr/>
          <a:lstStyle/>
          <a:p>
            <a:endParaRPr lang="zh-CN" altLang="en-US"/>
          </a:p>
        </p:txBody>
      </p:sp>
      <p:sp>
        <p:nvSpPr>
          <p:cNvPr id="12" name="cs-blk1-kicker"/>
          <p:cNvSpPr txBox="1"/>
          <p:nvPr/>
        </p:nvSpPr>
        <p:spPr>
          <a:xfrm>
            <a:off x="1028700" y="2044700"/>
            <a:ext cx="38227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Buybacks: all three plans</a:t>
            </a:r>
            <a:r>
              <a:rPr lang="en-US" sz="1400" baseline="30000" noProof="1">
                <a:solidFill>
                  <a:srgbClr val="666666"/>
                </a:solidFill>
                <a:latin typeface="Arial"/>
                <a:ea typeface="楷体"/>
              </a:rPr>
              <a:t>1</a:t>
            </a:r>
            <a:endParaRPr lang="en-US" sz="1400" noProof="1"/>
          </a:p>
        </p:txBody>
      </p:sp>
      <p:sp>
        <p:nvSpPr>
          <p:cNvPr id="13" name="cs-blk1-rule"/>
          <p:cNvSpPr/>
          <p:nvPr/>
        </p:nvSpPr>
        <p:spPr>
          <a:xfrm>
            <a:off x="1003300" y="2353310"/>
            <a:ext cx="3848100" cy="10160"/>
          </a:xfrm>
          <a:prstGeom prst="rect">
            <a:avLst/>
          </a:prstGeom>
          <a:solidFill>
            <a:srgbClr val="000000"/>
          </a:solidFill>
          <a:ln>
            <a:noFill/>
          </a:ln>
        </p:spPr>
        <p:txBody>
          <a:bodyPr/>
          <a:lstStyle/>
          <a:p>
            <a:endParaRPr lang="zh-CN" altLang="en-US"/>
          </a:p>
        </p:txBody>
      </p:sp>
      <p:sp>
        <p:nvSpPr>
          <p:cNvPr id="14" name="cs-blk1-item-1"/>
          <p:cNvSpPr txBox="1"/>
          <p:nvPr/>
        </p:nvSpPr>
        <p:spPr>
          <a:xfrm>
            <a:off x="1003300" y="2540000"/>
            <a:ext cx="3848100" cy="1206500"/>
          </a:xfrm>
          <a:prstGeom prst="rect">
            <a:avLst/>
          </a:prstGeom>
          <a:noFill/>
          <a:ln>
            <a:noFill/>
          </a:ln>
        </p:spPr>
        <p:txBody>
          <a:bodyPr wrap="square" lIns="0" tIns="0" rIns="0" bIns="0" rtlCol="0" anchor="t"/>
          <a:lstStyle/>
          <a:p>
            <a:pPr algn="l">
              <a:lnSpc>
                <a:spcPts val="2033"/>
              </a:lnSpc>
            </a:pPr>
            <a:r>
              <a:rPr lang="en-US" sz="1400" noProof="1">
                <a:solidFill>
                  <a:srgbClr val="051C2C"/>
                </a:solidFill>
                <a:latin typeface="Arial"/>
                <a:ea typeface="楷体"/>
              </a:rPr>
              <a:t>• </a:t>
            </a:r>
            <a:r>
              <a:rPr lang="en-US" sz="1600" b="1" noProof="1">
                <a:solidFill>
                  <a:srgbClr val="051C2C"/>
                </a:solidFill>
                <a:latin typeface="Arial"/>
                <a:ea typeface="楷体"/>
              </a:rPr>
              <a:t>Oct 2023 plan: RMB2-3bn</a:t>
            </a:r>
            <a:endParaRPr lang="en-US" sz="1600" noProof="1"/>
          </a:p>
          <a:p>
            <a:pPr marL="203200" algn="l">
              <a:lnSpc>
                <a:spcPts val="2033"/>
              </a:lnSpc>
              <a:spcBef>
                <a:spcPts val="600"/>
              </a:spcBef>
            </a:pPr>
            <a:r>
              <a:rPr lang="en-US" sz="1400" noProof="1">
                <a:solidFill>
                  <a:srgbClr val="333333"/>
                </a:solidFill>
                <a:latin typeface="Arial"/>
                <a:ea typeface="楷体"/>
              </a:rPr>
              <a:t>Cap RMB294.45→289.44, completed Oct 30, 2024</a:t>
            </a:r>
            <a:endParaRPr lang="en-US" sz="1600" noProof="1"/>
          </a:p>
        </p:txBody>
      </p:sp>
      <p:sp>
        <p:nvSpPr>
          <p:cNvPr id="15" name="cs-blk1-item-2"/>
          <p:cNvSpPr txBox="1"/>
          <p:nvPr/>
        </p:nvSpPr>
        <p:spPr>
          <a:xfrm>
            <a:off x="1003300" y="3746500"/>
            <a:ext cx="3848100" cy="1206500"/>
          </a:xfrm>
          <a:prstGeom prst="rect">
            <a:avLst/>
          </a:prstGeom>
          <a:noFill/>
          <a:ln>
            <a:noFill/>
          </a:ln>
        </p:spPr>
        <p:txBody>
          <a:bodyPr wrap="square" lIns="0" tIns="0" rIns="0" bIns="0" rtlCol="0" anchor="t"/>
          <a:lstStyle/>
          <a:p>
            <a:pPr algn="l">
              <a:lnSpc>
                <a:spcPts val="2033"/>
              </a:lnSpc>
            </a:pPr>
            <a:r>
              <a:rPr lang="en-US" sz="1400" noProof="1">
                <a:solidFill>
                  <a:srgbClr val="006BA6"/>
                </a:solidFill>
                <a:latin typeface="Arial"/>
                <a:ea typeface="楷体"/>
              </a:rPr>
              <a:t>• </a:t>
            </a:r>
            <a:r>
              <a:rPr lang="en-US" sz="1600" b="1" noProof="1">
                <a:solidFill>
                  <a:srgbClr val="051C2C"/>
                </a:solidFill>
                <a:latin typeface="Arial"/>
                <a:ea typeface="楷体"/>
              </a:rPr>
              <a:t>Apr 2025 plan: RMB4-8bn</a:t>
            </a:r>
            <a:endParaRPr lang="en-US" sz="1600" noProof="1"/>
          </a:p>
          <a:p>
            <a:pPr marL="203200" algn="l">
              <a:lnSpc>
                <a:spcPts val="2033"/>
              </a:lnSpc>
              <a:spcBef>
                <a:spcPts val="600"/>
              </a:spcBef>
            </a:pPr>
            <a:r>
              <a:rPr lang="en-US" sz="1400" noProof="1">
                <a:solidFill>
                  <a:srgbClr val="333333"/>
                </a:solidFill>
                <a:latin typeface="Arial"/>
                <a:ea typeface="楷体"/>
              </a:rPr>
              <a:t>Cap RMB392.32→386.78, completed Apr 7, 2026</a:t>
            </a:r>
            <a:endParaRPr lang="en-US" sz="1600" noProof="1"/>
          </a:p>
        </p:txBody>
      </p:sp>
      <p:sp>
        <p:nvSpPr>
          <p:cNvPr id="16" name="cs-blk1-item-3"/>
          <p:cNvSpPr txBox="1"/>
          <p:nvPr/>
        </p:nvSpPr>
        <p:spPr>
          <a:xfrm>
            <a:off x="1003300" y="4953000"/>
            <a:ext cx="3848100" cy="1206500"/>
          </a:xfrm>
          <a:prstGeom prst="rect">
            <a:avLst/>
          </a:prstGeom>
          <a:noFill/>
          <a:ln>
            <a:noFill/>
          </a:ln>
        </p:spPr>
        <p:txBody>
          <a:bodyPr wrap="square" lIns="0" tIns="0" rIns="0" bIns="0" rtlCol="0" anchor="t"/>
          <a:lstStyle/>
          <a:p>
            <a:pPr>
              <a:lnSpc>
                <a:spcPts val="2033"/>
              </a:lnSpc>
            </a:pPr>
            <a:r>
              <a:rPr lang="en-US" altLang="zh-CN" sz="1400" noProof="1">
                <a:solidFill>
                  <a:srgbClr val="666666"/>
                </a:solidFill>
                <a:latin typeface="Arial"/>
                <a:ea typeface="楷体"/>
              </a:rPr>
              <a:t>• </a:t>
            </a:r>
            <a:r>
              <a:rPr lang="en-US" altLang="zh-CN" sz="1600" b="1" noProof="1">
                <a:solidFill>
                  <a:srgbClr val="051C2C"/>
                </a:solidFill>
                <a:latin typeface="Arial"/>
                <a:ea typeface="楷体"/>
              </a:rPr>
              <a:t>Jul 2026: RMB20-40bn (cancellation)</a:t>
            </a:r>
            <a:endParaRPr lang="en-US" altLang="zh-CN" sz="1600" noProof="1"/>
          </a:p>
          <a:p>
            <a:pPr marL="203200">
              <a:lnSpc>
                <a:spcPts val="2033"/>
              </a:lnSpc>
              <a:spcBef>
                <a:spcPts val="600"/>
              </a:spcBef>
            </a:pPr>
            <a:r>
              <a:rPr lang="en-US" altLang="zh-CN" sz="1400" noProof="1">
                <a:solidFill>
                  <a:srgbClr val="333333"/>
                </a:solidFill>
                <a:latin typeface="Arial"/>
                <a:ea typeface="楷体"/>
              </a:rPr>
              <a:t>Cap RMB571.60, to Aug 2027; RMB4.607bn done (~23%)</a:t>
            </a:r>
            <a:endParaRPr lang="en-US" altLang="zh-CN" sz="1600" noProof="1"/>
          </a:p>
        </p:txBody>
      </p:sp>
      <p:sp>
        <p:nvSpPr>
          <p:cNvPr id="17" name="cs-blk2-box"/>
          <p:cNvSpPr/>
          <p:nvPr/>
        </p:nvSpPr>
        <p:spPr>
          <a:xfrm>
            <a:off x="5181600" y="1885950"/>
            <a:ext cx="4254500" cy="4251960"/>
          </a:xfrm>
          <a:prstGeom prst="rect">
            <a:avLst/>
          </a:prstGeom>
          <a:solidFill>
            <a:srgbClr val="F2F2F2"/>
          </a:solidFill>
          <a:ln>
            <a:noFill/>
          </a:ln>
        </p:spPr>
        <p:txBody>
          <a:bodyPr/>
          <a:lstStyle/>
          <a:p>
            <a:endParaRPr lang="zh-CN" altLang="en-US"/>
          </a:p>
        </p:txBody>
      </p:sp>
      <p:sp>
        <p:nvSpPr>
          <p:cNvPr id="18" name="cs-blk2-kicker"/>
          <p:cNvSpPr txBox="1"/>
          <p:nvPr/>
        </p:nvSpPr>
        <p:spPr>
          <a:xfrm>
            <a:off x="5410200" y="2044700"/>
            <a:ext cx="38227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Placements &amp; offerings</a:t>
            </a:r>
            <a:endParaRPr lang="en-US" sz="1400" noProof="1"/>
          </a:p>
        </p:txBody>
      </p:sp>
      <p:sp>
        <p:nvSpPr>
          <p:cNvPr id="19" name="cs-blk2-rule"/>
          <p:cNvSpPr/>
          <p:nvPr/>
        </p:nvSpPr>
        <p:spPr>
          <a:xfrm>
            <a:off x="5384800" y="2353310"/>
            <a:ext cx="3848100" cy="10160"/>
          </a:xfrm>
          <a:prstGeom prst="rect">
            <a:avLst/>
          </a:prstGeom>
          <a:solidFill>
            <a:srgbClr val="000000"/>
          </a:solidFill>
          <a:ln>
            <a:noFill/>
          </a:ln>
        </p:spPr>
        <p:txBody>
          <a:bodyPr/>
          <a:lstStyle/>
          <a:p>
            <a:endParaRPr lang="zh-CN" altLang="en-US"/>
          </a:p>
        </p:txBody>
      </p:sp>
      <p:sp>
        <p:nvSpPr>
          <p:cNvPr id="20" name="cs-blk2-item-1"/>
          <p:cNvSpPr txBox="1"/>
          <p:nvPr/>
        </p:nvSpPr>
        <p:spPr>
          <a:xfrm>
            <a:off x="5384800" y="2540000"/>
            <a:ext cx="3848100" cy="1206500"/>
          </a:xfrm>
          <a:prstGeom prst="rect">
            <a:avLst/>
          </a:prstGeom>
          <a:noFill/>
          <a:ln>
            <a:noFill/>
          </a:ln>
        </p:spPr>
        <p:txBody>
          <a:bodyPr wrap="square" lIns="0" tIns="0" rIns="0" bIns="0" rtlCol="0" anchor="t"/>
          <a:lstStyle/>
          <a:p>
            <a:pPr algn="l">
              <a:lnSpc>
                <a:spcPts val="2033"/>
              </a:lnSpc>
            </a:pPr>
            <a:r>
              <a:rPr lang="en-US" sz="1400" noProof="1">
                <a:solidFill>
                  <a:srgbClr val="051C2C"/>
                </a:solidFill>
                <a:latin typeface="Arial"/>
                <a:ea typeface="楷体"/>
              </a:rPr>
              <a:t>• </a:t>
            </a:r>
            <a:r>
              <a:rPr lang="en-US" sz="1600" b="1" noProof="1">
                <a:solidFill>
                  <a:srgbClr val="051C2C"/>
                </a:solidFill>
                <a:latin typeface="Arial"/>
                <a:ea typeface="楷体"/>
              </a:rPr>
              <a:t>May 2025 H-share listing</a:t>
            </a:r>
            <a:endParaRPr lang="en-US" sz="1600" noProof="1"/>
          </a:p>
          <a:p>
            <a:pPr marL="203200" algn="l">
              <a:lnSpc>
                <a:spcPts val="2033"/>
              </a:lnSpc>
              <a:spcBef>
                <a:spcPts val="600"/>
              </a:spcBef>
            </a:pPr>
            <a:r>
              <a:rPr lang="en-US" sz="1400" noProof="1">
                <a:solidFill>
                  <a:srgbClr val="333333"/>
                </a:solidFill>
                <a:latin typeface="Arial"/>
                <a:ea typeface="楷体"/>
              </a:rPr>
              <a:t>H float 218mn shares; H/A premium 35.5% (10/21)</a:t>
            </a:r>
            <a:endParaRPr lang="en-US" sz="1600" noProof="1"/>
          </a:p>
        </p:txBody>
      </p:sp>
      <p:sp>
        <p:nvSpPr>
          <p:cNvPr id="21" name="cs-blk2-item-2"/>
          <p:cNvSpPr txBox="1"/>
          <p:nvPr/>
        </p:nvSpPr>
        <p:spPr>
          <a:xfrm>
            <a:off x="5384800" y="3746500"/>
            <a:ext cx="3848100" cy="1206500"/>
          </a:xfrm>
          <a:prstGeom prst="rect">
            <a:avLst/>
          </a:prstGeom>
          <a:noFill/>
          <a:ln>
            <a:noFill/>
          </a:ln>
        </p:spPr>
        <p:txBody>
          <a:bodyPr wrap="square" lIns="0" tIns="0" rIns="0" bIns="0" rtlCol="0" anchor="t"/>
          <a:lstStyle/>
          <a:p>
            <a:pPr algn="l">
              <a:lnSpc>
                <a:spcPts val="2033"/>
              </a:lnSpc>
            </a:pPr>
            <a:r>
              <a:rPr lang="en-US" sz="1400" noProof="1">
                <a:solidFill>
                  <a:srgbClr val="006BA6"/>
                </a:solidFill>
                <a:latin typeface="Arial"/>
                <a:ea typeface="楷体"/>
              </a:rPr>
              <a:t>• </a:t>
            </a:r>
            <a:r>
              <a:rPr lang="en-US" sz="1600" b="1" noProof="1">
                <a:solidFill>
                  <a:srgbClr val="051C2C"/>
                </a:solidFill>
                <a:latin typeface="Arial"/>
                <a:ea typeface="楷体"/>
              </a:rPr>
              <a:t>Apr 30, 2026 H-share placement: 62.385mn shares</a:t>
            </a:r>
            <a:r>
              <a:rPr lang="en-US" sz="1600" b="1" baseline="30000" noProof="1">
                <a:solidFill>
                  <a:srgbClr val="051C2C"/>
                </a:solidFill>
                <a:latin typeface="Arial"/>
                <a:ea typeface="楷体"/>
              </a:rPr>
              <a:t>2</a:t>
            </a:r>
            <a:endParaRPr lang="en-US" sz="1600" noProof="1"/>
          </a:p>
          <a:p>
            <a:pPr marL="203200" algn="l">
              <a:lnSpc>
                <a:spcPts val="2033"/>
              </a:lnSpc>
              <a:spcBef>
                <a:spcPts val="600"/>
              </a:spcBef>
            </a:pPr>
            <a:r>
              <a:rPr lang="en-US" sz="1400" noProof="1">
                <a:solidFill>
                  <a:srgbClr val="333333"/>
                </a:solidFill>
                <a:latin typeface="Arial"/>
                <a:ea typeface="楷体"/>
              </a:rPr>
              <a:t>@HK$628.20, net HK$39.1bn (7.0% discount); floating loss ~43% (10/21)</a:t>
            </a:r>
            <a:endParaRPr lang="en-US" sz="1600" noProof="1"/>
          </a:p>
        </p:txBody>
      </p:sp>
      <p:sp>
        <p:nvSpPr>
          <p:cNvPr id="22" name="cs-blk2-item-3"/>
          <p:cNvSpPr txBox="1"/>
          <p:nvPr/>
        </p:nvSpPr>
        <p:spPr>
          <a:xfrm>
            <a:off x="5384800" y="4953000"/>
            <a:ext cx="3848100" cy="1206500"/>
          </a:xfrm>
          <a:prstGeom prst="rect">
            <a:avLst/>
          </a:prstGeom>
          <a:noFill/>
          <a:ln>
            <a:noFill/>
          </a:ln>
        </p:spPr>
        <p:txBody>
          <a:bodyPr wrap="square" lIns="0" tIns="0" rIns="0" bIns="0" rtlCol="0" anchor="t"/>
          <a:lstStyle/>
          <a:p>
            <a:pPr algn="l">
              <a:lnSpc>
                <a:spcPts val="2033"/>
              </a:lnSpc>
            </a:pPr>
            <a:r>
              <a:rPr lang="en-US" sz="1400" noProof="1">
                <a:solidFill>
                  <a:srgbClr val="666666"/>
                </a:solidFill>
                <a:latin typeface="Arial"/>
                <a:ea typeface="楷体"/>
              </a:rPr>
              <a:t>• </a:t>
            </a:r>
            <a:r>
              <a:rPr lang="en-US" sz="1600" b="1" noProof="1">
                <a:solidFill>
                  <a:srgbClr val="051C2C"/>
                </a:solidFill>
                <a:latin typeface="Arial"/>
                <a:ea typeface="楷体"/>
              </a:rPr>
              <a:t>Jun 2022 A-share private placement</a:t>
            </a:r>
            <a:endParaRPr lang="en-US" sz="1600" noProof="1"/>
          </a:p>
          <a:p>
            <a:pPr marL="203200" algn="l">
              <a:lnSpc>
                <a:spcPts val="2033"/>
              </a:lnSpc>
              <a:spcBef>
                <a:spcPts val="600"/>
              </a:spcBef>
            </a:pPr>
            <a:r>
              <a:rPr lang="en-US" sz="1400" noProof="1">
                <a:solidFill>
                  <a:srgbClr val="333333"/>
                </a:solidFill>
                <a:latin typeface="Arial"/>
                <a:ea typeface="楷体"/>
              </a:rPr>
              <a:t>RMB410/share, ~RMB45bn raised, lockup expired</a:t>
            </a:r>
            <a:endParaRPr lang="en-US" sz="1600" noProof="1"/>
          </a:p>
        </p:txBody>
      </p:sp>
      <p:sp>
        <p:nvSpPr>
          <p:cNvPr id="23" name="cs-blk3-box"/>
          <p:cNvSpPr/>
          <p:nvPr/>
        </p:nvSpPr>
        <p:spPr>
          <a:xfrm>
            <a:off x="9563100" y="1885950"/>
            <a:ext cx="4254500" cy="4251960"/>
          </a:xfrm>
          <a:prstGeom prst="rect">
            <a:avLst/>
          </a:prstGeom>
          <a:solidFill>
            <a:srgbClr val="F2F2F2"/>
          </a:solidFill>
          <a:ln>
            <a:noFill/>
          </a:ln>
        </p:spPr>
        <p:txBody>
          <a:bodyPr/>
          <a:lstStyle/>
          <a:p>
            <a:endParaRPr lang="zh-CN" altLang="en-US"/>
          </a:p>
        </p:txBody>
      </p:sp>
      <p:sp>
        <p:nvSpPr>
          <p:cNvPr id="24" name="cs-blk3-kicker"/>
          <p:cNvSpPr txBox="1"/>
          <p:nvPr/>
        </p:nvSpPr>
        <p:spPr>
          <a:xfrm>
            <a:off x="9791700" y="2044700"/>
            <a:ext cx="38227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Pledges &amp; ESOP</a:t>
            </a:r>
            <a:r>
              <a:rPr lang="en-US" sz="1400" baseline="30000" noProof="1">
                <a:solidFill>
                  <a:srgbClr val="666666"/>
                </a:solidFill>
                <a:latin typeface="Arial"/>
                <a:ea typeface="楷体"/>
              </a:rPr>
              <a:t>3</a:t>
            </a:r>
            <a:endParaRPr lang="en-US" sz="1400" noProof="1"/>
          </a:p>
        </p:txBody>
      </p:sp>
      <p:sp>
        <p:nvSpPr>
          <p:cNvPr id="25" name="cs-blk3-rule"/>
          <p:cNvSpPr/>
          <p:nvPr/>
        </p:nvSpPr>
        <p:spPr>
          <a:xfrm>
            <a:off x="9766300" y="2353310"/>
            <a:ext cx="3848100" cy="10160"/>
          </a:xfrm>
          <a:prstGeom prst="rect">
            <a:avLst/>
          </a:prstGeom>
          <a:solidFill>
            <a:srgbClr val="000000"/>
          </a:solidFill>
          <a:ln>
            <a:noFill/>
          </a:ln>
        </p:spPr>
        <p:txBody>
          <a:bodyPr/>
          <a:lstStyle/>
          <a:p>
            <a:endParaRPr lang="zh-CN" altLang="en-US"/>
          </a:p>
        </p:txBody>
      </p:sp>
      <p:sp>
        <p:nvSpPr>
          <p:cNvPr id="26" name="cs-blk3-item-1"/>
          <p:cNvSpPr txBox="1"/>
          <p:nvPr/>
        </p:nvSpPr>
        <p:spPr>
          <a:xfrm>
            <a:off x="9766300" y="2540000"/>
            <a:ext cx="3848100" cy="1206500"/>
          </a:xfrm>
          <a:prstGeom prst="rect">
            <a:avLst/>
          </a:prstGeom>
          <a:noFill/>
          <a:ln>
            <a:noFill/>
          </a:ln>
        </p:spPr>
        <p:txBody>
          <a:bodyPr wrap="square" lIns="0" tIns="0" rIns="0" bIns="0" rtlCol="0" anchor="t"/>
          <a:lstStyle/>
          <a:p>
            <a:pPr algn="l">
              <a:lnSpc>
                <a:spcPts val="2033"/>
              </a:lnSpc>
            </a:pPr>
            <a:r>
              <a:rPr lang="en-US" sz="1400" noProof="1">
                <a:solidFill>
                  <a:srgbClr val="051C2C"/>
                </a:solidFill>
                <a:latin typeface="Arial"/>
                <a:ea typeface="楷体"/>
              </a:rPr>
              <a:t>• </a:t>
            </a:r>
            <a:r>
              <a:rPr lang="en-US" sz="1600" b="1" noProof="1">
                <a:solidFill>
                  <a:srgbClr val="051C2C"/>
                </a:solidFill>
                <a:latin typeface="Arial"/>
                <a:ea typeface="楷体"/>
              </a:rPr>
              <a:t>Zero pledges from the controlling shareholder</a:t>
            </a:r>
            <a:endParaRPr lang="en-US" sz="1600" noProof="1"/>
          </a:p>
          <a:p>
            <a:pPr marL="203200" algn="l">
              <a:lnSpc>
                <a:spcPts val="2033"/>
              </a:lnSpc>
              <a:spcBef>
                <a:spcPts val="600"/>
              </a:spcBef>
            </a:pPr>
            <a:r>
              <a:rPr lang="en-US" sz="1400" noProof="1">
                <a:solidFill>
                  <a:srgbClr val="333333"/>
                </a:solidFill>
                <a:latin typeface="Arial"/>
                <a:ea typeface="楷体"/>
              </a:rPr>
              <a:t>Ruiting Investment has no pledge records on file; no margin-call tail</a:t>
            </a:r>
            <a:endParaRPr lang="en-US" sz="1600" noProof="1"/>
          </a:p>
        </p:txBody>
      </p:sp>
      <p:sp>
        <p:nvSpPr>
          <p:cNvPr id="27" name="cs-blk3-item-2"/>
          <p:cNvSpPr txBox="1"/>
          <p:nvPr/>
        </p:nvSpPr>
        <p:spPr>
          <a:xfrm>
            <a:off x="9766300" y="3746500"/>
            <a:ext cx="3848100" cy="1206500"/>
          </a:xfrm>
          <a:prstGeom prst="rect">
            <a:avLst/>
          </a:prstGeom>
          <a:noFill/>
          <a:ln>
            <a:noFill/>
          </a:ln>
        </p:spPr>
        <p:txBody>
          <a:bodyPr wrap="square" lIns="0" tIns="0" rIns="0" bIns="0" rtlCol="0" anchor="t"/>
          <a:lstStyle/>
          <a:p>
            <a:pPr algn="l">
              <a:lnSpc>
                <a:spcPts val="2033"/>
              </a:lnSpc>
            </a:pPr>
            <a:r>
              <a:rPr lang="en-US" sz="1400" noProof="1">
                <a:solidFill>
                  <a:srgbClr val="006BA6"/>
                </a:solidFill>
                <a:latin typeface="Arial"/>
                <a:ea typeface="楷体"/>
              </a:rPr>
              <a:t>• </a:t>
            </a:r>
            <a:r>
              <a:rPr lang="en-US" sz="1600" b="1" noProof="1">
                <a:solidFill>
                  <a:srgbClr val="051C2C"/>
                </a:solidFill>
                <a:latin typeface="Arial"/>
                <a:ea typeface="楷体"/>
              </a:rPr>
              <a:t>Li Ping: 24.55mn shares pledged (Q3 report)</a:t>
            </a:r>
            <a:endParaRPr lang="en-US" sz="1600" noProof="1"/>
          </a:p>
          <a:p>
            <a:pPr marL="203200" algn="l">
              <a:lnSpc>
                <a:spcPts val="2033"/>
              </a:lnSpc>
              <a:spcBef>
                <a:spcPts val="600"/>
              </a:spcBef>
            </a:pPr>
            <a:r>
              <a:rPr lang="en-US" sz="1400" noProof="1">
                <a:solidFill>
                  <a:srgbClr val="333333"/>
                </a:solidFill>
                <a:latin typeface="Arial"/>
                <a:ea typeface="楷体"/>
              </a:rPr>
              <a:t>~12.4% of his holdings, ~0.53% of total shares; no new records since Nov 2023</a:t>
            </a:r>
            <a:endParaRPr lang="en-US" sz="1600" noProof="1"/>
          </a:p>
        </p:txBody>
      </p:sp>
      <p:sp>
        <p:nvSpPr>
          <p:cNvPr id="28" name="cs-blk3-item-3"/>
          <p:cNvSpPr txBox="1"/>
          <p:nvPr/>
        </p:nvSpPr>
        <p:spPr>
          <a:xfrm>
            <a:off x="9766300" y="4953000"/>
            <a:ext cx="3848100" cy="1206500"/>
          </a:xfrm>
          <a:prstGeom prst="rect">
            <a:avLst/>
          </a:prstGeom>
          <a:noFill/>
          <a:ln>
            <a:noFill/>
          </a:ln>
        </p:spPr>
        <p:txBody>
          <a:bodyPr wrap="square" lIns="0" tIns="0" rIns="0" bIns="0" rtlCol="0" anchor="t"/>
          <a:lstStyle/>
          <a:p>
            <a:pPr algn="l">
              <a:lnSpc>
                <a:spcPts val="2033"/>
              </a:lnSpc>
            </a:pPr>
            <a:r>
              <a:rPr lang="en-US" sz="1400" noProof="1">
                <a:solidFill>
                  <a:srgbClr val="666666"/>
                </a:solidFill>
                <a:latin typeface="Arial"/>
                <a:ea typeface="楷体"/>
              </a:rPr>
              <a:t>• </a:t>
            </a:r>
            <a:r>
              <a:rPr lang="en-US" sz="1600" b="1" noProof="1">
                <a:solidFill>
                  <a:srgbClr val="051C2C"/>
                </a:solidFill>
                <a:latin typeface="Arial"/>
                <a:ea typeface="楷体"/>
              </a:rPr>
              <a:t>ESOP tranche 2 (Sep 2026)</a:t>
            </a:r>
            <a:endParaRPr lang="en-US" sz="1600" noProof="1"/>
          </a:p>
          <a:p>
            <a:pPr marL="203200" algn="l">
              <a:lnSpc>
                <a:spcPts val="2033"/>
              </a:lnSpc>
              <a:spcBef>
                <a:spcPts val="600"/>
              </a:spcBef>
            </a:pPr>
            <a:r>
              <a:rPr lang="en-US" sz="1400" noProof="1">
                <a:solidFill>
                  <a:srgbClr val="333333"/>
                </a:solidFill>
                <a:latin typeface="Arial"/>
                <a:ea typeface="楷体"/>
              </a:rPr>
              <a:t>RMB158.42/share, ≤8.0816mn shares (~30% discount to the current price), locked in 30%/30%/40% tranches</a:t>
            </a:r>
            <a:endParaRPr lang="en-US" sz="1600" noProof="1"/>
          </a:p>
        </p:txBody>
      </p:sp>
      <p:sp>
        <p:nvSpPr>
          <p:cNvPr id="29" name="cs-lad-kicker"/>
          <p:cNvSpPr txBox="1"/>
          <p:nvPr/>
        </p:nvSpPr>
        <p:spPr>
          <a:xfrm>
            <a:off x="825500" y="6286500"/>
            <a:ext cx="8890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Expected events and price-in analysis</a:t>
            </a:r>
            <a:endParaRPr lang="en-US" sz="1800" noProof="1"/>
          </a:p>
        </p:txBody>
      </p:sp>
      <p:sp>
        <p:nvSpPr>
          <p:cNvPr id="30" name="cs-lad-num-1"/>
          <p:cNvSpPr/>
          <p:nvPr/>
        </p:nvSpPr>
        <p:spPr>
          <a:xfrm>
            <a:off x="914400" y="6680200"/>
            <a:ext cx="203200" cy="203200"/>
          </a:xfrm>
          <a:prstGeom prst="ellipse">
            <a:avLst/>
          </a:prstGeom>
          <a:solidFill>
            <a:srgbClr val="051C2C"/>
          </a:solidFill>
          <a:ln>
            <a:noFill/>
          </a:ln>
        </p:spPr>
        <p:txBody>
          <a:bodyPr/>
          <a:lstStyle/>
          <a:p>
            <a:endParaRPr lang="zh-CN" altLang="en-US"/>
          </a:p>
        </p:txBody>
      </p:sp>
      <p:sp>
        <p:nvSpPr>
          <p:cNvPr id="31" name="cs-lad-numtxt-1"/>
          <p:cNvSpPr txBox="1"/>
          <p:nvPr/>
        </p:nvSpPr>
        <p:spPr>
          <a:xfrm>
            <a:off x="914400" y="6680200"/>
            <a:ext cx="203200" cy="203200"/>
          </a:xfrm>
          <a:prstGeom prst="rect">
            <a:avLst/>
          </a:prstGeom>
          <a:noFill/>
          <a:ln>
            <a:noFill/>
          </a:ln>
        </p:spPr>
        <p:txBody>
          <a:bodyPr wrap="none" lIns="0" tIns="0" rIns="0" bIns="0" rtlCol="0" anchor="ctr"/>
          <a:lstStyle/>
          <a:p>
            <a:pPr algn="ctr">
              <a:lnSpc>
                <a:spcPts val="1742"/>
              </a:lnSpc>
            </a:pPr>
            <a:r>
              <a:rPr lang="en-US" sz="1200" b="1" noProof="1">
                <a:solidFill>
                  <a:srgbClr val="FFFFFF"/>
                </a:solidFill>
                <a:latin typeface="Arial"/>
                <a:ea typeface="楷体"/>
              </a:rPr>
              <a:t>1</a:t>
            </a:r>
            <a:endParaRPr lang="en-US" sz="1600" noProof="1"/>
          </a:p>
        </p:txBody>
      </p:sp>
      <p:sp>
        <p:nvSpPr>
          <p:cNvPr id="32" name="cs-lad-t-1"/>
          <p:cNvSpPr txBox="1"/>
          <p:nvPr/>
        </p:nvSpPr>
        <p:spPr>
          <a:xfrm>
            <a:off x="1270000" y="6642100"/>
            <a:ext cx="4114800" cy="508000"/>
          </a:xfrm>
          <a:prstGeom prst="rect">
            <a:avLst/>
          </a:prstGeom>
          <a:noFill/>
          <a:ln>
            <a:noFill/>
          </a:ln>
        </p:spPr>
        <p:txBody>
          <a:bodyPr wrap="square" lIns="0" tIns="0" rIns="0" bIns="0" rtlCol="0" anchor="t"/>
          <a:lstStyle/>
          <a:p>
            <a:pPr algn="l">
              <a:lnSpc>
                <a:spcPts val="2323"/>
              </a:lnSpc>
            </a:pPr>
            <a:r>
              <a:rPr lang="en-US" sz="1600" b="1" noProof="1">
                <a:solidFill>
                  <a:srgbClr val="051C2C"/>
                </a:solidFill>
                <a:latin typeface="Arial"/>
                <a:ea typeface="楷体"/>
              </a:rPr>
              <a:t>Remaining buyback quota | through Aug 11, 2027</a:t>
            </a:r>
            <a:endParaRPr lang="en-US" sz="1600" noProof="1"/>
          </a:p>
        </p:txBody>
      </p:sp>
      <p:sp>
        <p:nvSpPr>
          <p:cNvPr id="33" name="cs-lad-b-1"/>
          <p:cNvSpPr txBox="1"/>
          <p:nvPr/>
        </p:nvSpPr>
        <p:spPr>
          <a:xfrm>
            <a:off x="5410200" y="6642100"/>
            <a:ext cx="8407400" cy="508000"/>
          </a:xfrm>
          <a:prstGeom prst="rect">
            <a:avLst/>
          </a:prstGeom>
          <a:noFill/>
          <a:ln>
            <a:noFill/>
          </a:ln>
        </p:spPr>
        <p:txBody>
          <a:bodyPr wrap="square" lIns="0" tIns="0" rIns="0" bIns="0" rtlCol="0" anchor="t"/>
          <a:lstStyle/>
          <a:p>
            <a:pPr>
              <a:lnSpc>
                <a:spcPts val="2168"/>
              </a:lnSpc>
            </a:pPr>
            <a:r>
              <a:rPr lang="en-US" altLang="zh-CN" sz="1400" noProof="1">
                <a:solidFill>
                  <a:srgbClr val="333333"/>
                </a:solidFill>
                <a:latin typeface="Arial"/>
                <a:ea typeface="楷体"/>
              </a:rPr>
              <a:t>RMB15.4-35.4bn ≈ 1.5-3.4% of market cap, the largest planned buyer; RMB1.7-3.3bn monthly absorbs ~0.15-0.3% of market cap</a:t>
            </a:r>
            <a:endParaRPr lang="en-US" altLang="zh-CN" sz="1400" noProof="1"/>
          </a:p>
        </p:txBody>
      </p:sp>
      <p:sp>
        <p:nvSpPr>
          <p:cNvPr id="34" name="cs-lad-rule-1"/>
          <p:cNvSpPr/>
          <p:nvPr/>
        </p:nvSpPr>
        <p:spPr>
          <a:xfrm>
            <a:off x="800100" y="7200900"/>
            <a:ext cx="13017500" cy="10160"/>
          </a:xfrm>
          <a:prstGeom prst="rect">
            <a:avLst/>
          </a:prstGeom>
          <a:solidFill>
            <a:srgbClr val="CCCCCC"/>
          </a:solidFill>
          <a:ln>
            <a:noFill/>
          </a:ln>
        </p:spPr>
        <p:txBody>
          <a:bodyPr/>
          <a:lstStyle/>
          <a:p>
            <a:endParaRPr lang="zh-CN" altLang="en-US"/>
          </a:p>
        </p:txBody>
      </p:sp>
      <p:sp>
        <p:nvSpPr>
          <p:cNvPr id="35" name="cs-lad-num-2"/>
          <p:cNvSpPr/>
          <p:nvPr/>
        </p:nvSpPr>
        <p:spPr>
          <a:xfrm>
            <a:off x="914400" y="7289800"/>
            <a:ext cx="203200" cy="203200"/>
          </a:xfrm>
          <a:prstGeom prst="ellipse">
            <a:avLst/>
          </a:prstGeom>
          <a:solidFill>
            <a:srgbClr val="051C2C"/>
          </a:solidFill>
          <a:ln>
            <a:noFill/>
          </a:ln>
        </p:spPr>
        <p:txBody>
          <a:bodyPr/>
          <a:lstStyle/>
          <a:p>
            <a:endParaRPr lang="zh-CN" altLang="en-US"/>
          </a:p>
        </p:txBody>
      </p:sp>
      <p:sp>
        <p:nvSpPr>
          <p:cNvPr id="36" name="cs-lad-numtxt-2"/>
          <p:cNvSpPr txBox="1"/>
          <p:nvPr/>
        </p:nvSpPr>
        <p:spPr>
          <a:xfrm>
            <a:off x="914400" y="7289800"/>
            <a:ext cx="203200" cy="203200"/>
          </a:xfrm>
          <a:prstGeom prst="rect">
            <a:avLst/>
          </a:prstGeom>
          <a:noFill/>
          <a:ln>
            <a:noFill/>
          </a:ln>
        </p:spPr>
        <p:txBody>
          <a:bodyPr wrap="none" lIns="0" tIns="0" rIns="0" bIns="0" rtlCol="0" anchor="ctr"/>
          <a:lstStyle/>
          <a:p>
            <a:pPr algn="ctr">
              <a:lnSpc>
                <a:spcPts val="1742"/>
              </a:lnSpc>
            </a:pPr>
            <a:r>
              <a:rPr lang="en-US" sz="1200" b="1" noProof="1">
                <a:solidFill>
                  <a:srgbClr val="FFFFFF"/>
                </a:solidFill>
                <a:latin typeface="Arial"/>
                <a:ea typeface="楷体"/>
              </a:rPr>
              <a:t>2</a:t>
            </a:r>
            <a:endParaRPr lang="en-US" sz="1600" noProof="1"/>
          </a:p>
        </p:txBody>
      </p:sp>
      <p:sp>
        <p:nvSpPr>
          <p:cNvPr id="37" name="cs-lad-t-2"/>
          <p:cNvSpPr txBox="1"/>
          <p:nvPr/>
        </p:nvSpPr>
        <p:spPr>
          <a:xfrm>
            <a:off x="1270000" y="7251700"/>
            <a:ext cx="4114800" cy="508000"/>
          </a:xfrm>
          <a:prstGeom prst="rect">
            <a:avLst/>
          </a:prstGeom>
          <a:noFill/>
          <a:ln>
            <a:noFill/>
          </a:ln>
        </p:spPr>
        <p:txBody>
          <a:bodyPr wrap="square" lIns="0" tIns="0" rIns="0" bIns="0" rtlCol="0" anchor="t"/>
          <a:lstStyle/>
          <a:p>
            <a:pPr algn="l">
              <a:lnSpc>
                <a:spcPts val="2323"/>
              </a:lnSpc>
            </a:pPr>
            <a:r>
              <a:rPr lang="en-US" sz="1600" b="1" noProof="1">
                <a:solidFill>
                  <a:srgbClr val="051C2C"/>
                </a:solidFill>
                <a:latin typeface="Arial"/>
                <a:ea typeface="楷体"/>
              </a:rPr>
              <a:t>H placement free-float restriction | terms to be verified</a:t>
            </a:r>
            <a:endParaRPr lang="en-US" sz="1600" noProof="1"/>
          </a:p>
        </p:txBody>
      </p:sp>
      <p:sp>
        <p:nvSpPr>
          <p:cNvPr id="38" name="cs-lad-b-2"/>
          <p:cNvSpPr txBox="1"/>
          <p:nvPr/>
        </p:nvSpPr>
        <p:spPr>
          <a:xfrm>
            <a:off x="5410200" y="7251700"/>
            <a:ext cx="8407400" cy="508000"/>
          </a:xfrm>
          <a:prstGeom prst="rect">
            <a:avLst/>
          </a:prstGeom>
          <a:noFill/>
          <a:ln>
            <a:noFill/>
          </a:ln>
        </p:spPr>
        <p:txBody>
          <a:bodyPr wrap="square" lIns="0" tIns="0" rIns="0" bIns="0" rtlCol="0" anchor="t"/>
          <a:lstStyle/>
          <a:p>
            <a:pPr>
              <a:lnSpc>
                <a:spcPts val="2168"/>
              </a:lnSpc>
            </a:pPr>
            <a:r>
              <a:rPr lang="en-US" altLang="zh-CN" sz="1400" noProof="1">
                <a:solidFill>
                  <a:srgbClr val="333333"/>
                </a:solidFill>
                <a:latin typeface="Arial"/>
                <a:ea typeface="楷体"/>
              </a:rPr>
              <a:t>62.385mn shares (~1.3%), lockup terms unverified; selling unlikely given ~43% floating loss; watch volume</a:t>
            </a:r>
            <a:endParaRPr lang="en-US" altLang="zh-CN" sz="1400" noProof="1"/>
          </a:p>
        </p:txBody>
      </p:sp>
      <p:sp>
        <p:nvSpPr>
          <p:cNvPr id="39" name="cs-lad-rule-2"/>
          <p:cNvSpPr/>
          <p:nvPr/>
        </p:nvSpPr>
        <p:spPr>
          <a:xfrm>
            <a:off x="800100" y="7810500"/>
            <a:ext cx="13017500" cy="10160"/>
          </a:xfrm>
          <a:prstGeom prst="rect">
            <a:avLst/>
          </a:prstGeom>
          <a:solidFill>
            <a:srgbClr val="CCCCCC"/>
          </a:solidFill>
          <a:ln>
            <a:noFill/>
          </a:ln>
        </p:spPr>
        <p:txBody>
          <a:bodyPr/>
          <a:lstStyle/>
          <a:p>
            <a:endParaRPr lang="zh-CN" altLang="en-US"/>
          </a:p>
        </p:txBody>
      </p:sp>
      <p:sp>
        <p:nvSpPr>
          <p:cNvPr id="40" name="cs-lad-num-3"/>
          <p:cNvSpPr/>
          <p:nvPr/>
        </p:nvSpPr>
        <p:spPr>
          <a:xfrm>
            <a:off x="914400" y="7899400"/>
            <a:ext cx="203200" cy="203200"/>
          </a:xfrm>
          <a:prstGeom prst="ellipse">
            <a:avLst/>
          </a:prstGeom>
          <a:solidFill>
            <a:srgbClr val="051C2C"/>
          </a:solidFill>
          <a:ln>
            <a:noFill/>
          </a:ln>
        </p:spPr>
        <p:txBody>
          <a:bodyPr/>
          <a:lstStyle/>
          <a:p>
            <a:endParaRPr lang="zh-CN" altLang="en-US"/>
          </a:p>
        </p:txBody>
      </p:sp>
      <p:sp>
        <p:nvSpPr>
          <p:cNvPr id="41" name="cs-lad-numtxt-3"/>
          <p:cNvSpPr txBox="1"/>
          <p:nvPr/>
        </p:nvSpPr>
        <p:spPr>
          <a:xfrm>
            <a:off x="914400" y="7899400"/>
            <a:ext cx="203200" cy="203200"/>
          </a:xfrm>
          <a:prstGeom prst="rect">
            <a:avLst/>
          </a:prstGeom>
          <a:noFill/>
          <a:ln>
            <a:noFill/>
          </a:ln>
        </p:spPr>
        <p:txBody>
          <a:bodyPr wrap="none" lIns="0" tIns="0" rIns="0" bIns="0" rtlCol="0" anchor="ctr"/>
          <a:lstStyle/>
          <a:p>
            <a:pPr algn="ctr">
              <a:lnSpc>
                <a:spcPts val="1742"/>
              </a:lnSpc>
            </a:pPr>
            <a:r>
              <a:rPr lang="en-US" sz="1200" b="1" noProof="1">
                <a:solidFill>
                  <a:srgbClr val="FFFFFF"/>
                </a:solidFill>
                <a:latin typeface="Arial"/>
                <a:ea typeface="楷体"/>
              </a:rPr>
              <a:t>3</a:t>
            </a:r>
            <a:endParaRPr lang="en-US" sz="1600" noProof="1"/>
          </a:p>
        </p:txBody>
      </p:sp>
      <p:sp>
        <p:nvSpPr>
          <p:cNvPr id="42" name="cs-lad-t-3"/>
          <p:cNvSpPr txBox="1"/>
          <p:nvPr/>
        </p:nvSpPr>
        <p:spPr>
          <a:xfrm>
            <a:off x="1270000" y="7861300"/>
            <a:ext cx="4114800" cy="508000"/>
          </a:xfrm>
          <a:prstGeom prst="rect">
            <a:avLst/>
          </a:prstGeom>
          <a:noFill/>
          <a:ln>
            <a:noFill/>
          </a:ln>
        </p:spPr>
        <p:txBody>
          <a:bodyPr wrap="square" lIns="0" tIns="0" rIns="0" bIns="0" rtlCol="0" anchor="t"/>
          <a:lstStyle/>
          <a:p>
            <a:pPr algn="l">
              <a:lnSpc>
                <a:spcPts val="2323"/>
              </a:lnSpc>
            </a:pPr>
            <a:r>
              <a:rPr lang="en-US" sz="1600" b="1" noProof="1">
                <a:solidFill>
                  <a:srgbClr val="051C2C"/>
                </a:solidFill>
                <a:latin typeface="Arial"/>
                <a:ea typeface="楷体"/>
              </a:rPr>
              <a:t>ESOP tranche 2 vesting | from 12 months</a:t>
            </a:r>
            <a:endParaRPr lang="en-US" sz="1600" noProof="1"/>
          </a:p>
        </p:txBody>
      </p:sp>
      <p:sp>
        <p:nvSpPr>
          <p:cNvPr id="43" name="cs-lad-b-3"/>
          <p:cNvSpPr txBox="1"/>
          <p:nvPr/>
        </p:nvSpPr>
        <p:spPr>
          <a:xfrm>
            <a:off x="5410200" y="7861300"/>
            <a:ext cx="8407400" cy="508000"/>
          </a:xfrm>
          <a:prstGeom prst="rect">
            <a:avLst/>
          </a:prstGeom>
          <a:noFill/>
          <a:ln>
            <a:noFill/>
          </a:ln>
        </p:spPr>
        <p:txBody>
          <a:bodyPr wrap="square" lIns="0" tIns="0" rIns="0" bIns="0" rtlCol="0" anchor="t"/>
          <a:lstStyle/>
          <a:p>
            <a:pPr>
              <a:lnSpc>
                <a:spcPts val="2168"/>
              </a:lnSpc>
            </a:pPr>
            <a:r>
              <a:rPr lang="en-US" altLang="zh-CN" sz="1400" noProof="1">
                <a:solidFill>
                  <a:srgbClr val="333333"/>
                </a:solidFill>
                <a:latin typeface="Arial"/>
                <a:ea typeface="楷体"/>
              </a:rPr>
              <a:t>8.08mn shares @RMB158.42, deep in the money — retention outweighs selling pressure; track vesting conditions</a:t>
            </a:r>
            <a:endParaRPr lang="en-US" altLang="zh-CN" sz="1400" noProof="1"/>
          </a:p>
        </p:txBody>
      </p:sp>
      <p:sp>
        <p:nvSpPr>
          <p:cNvPr id="44" name="cs-lad-rule-3"/>
          <p:cNvSpPr/>
          <p:nvPr/>
        </p:nvSpPr>
        <p:spPr>
          <a:xfrm>
            <a:off x="800100" y="8420100"/>
            <a:ext cx="13017500" cy="10160"/>
          </a:xfrm>
          <a:prstGeom prst="rect">
            <a:avLst/>
          </a:prstGeom>
          <a:solidFill>
            <a:srgbClr val="CCCCCC"/>
          </a:solidFill>
          <a:ln>
            <a:noFill/>
          </a:ln>
        </p:spPr>
        <p:txBody>
          <a:bodyPr/>
          <a:lstStyle/>
          <a:p>
            <a:endParaRPr lang="zh-CN" altLang="en-US"/>
          </a:p>
        </p:txBody>
      </p:sp>
      <p:sp>
        <p:nvSpPr>
          <p:cNvPr id="45" name="cs-lad-num-4"/>
          <p:cNvSpPr/>
          <p:nvPr/>
        </p:nvSpPr>
        <p:spPr>
          <a:xfrm>
            <a:off x="914400" y="8509000"/>
            <a:ext cx="203200" cy="203200"/>
          </a:xfrm>
          <a:prstGeom prst="ellipse">
            <a:avLst/>
          </a:prstGeom>
          <a:solidFill>
            <a:srgbClr val="051C2C"/>
          </a:solidFill>
          <a:ln>
            <a:noFill/>
          </a:ln>
        </p:spPr>
        <p:txBody>
          <a:bodyPr/>
          <a:lstStyle/>
          <a:p>
            <a:endParaRPr lang="zh-CN" altLang="en-US"/>
          </a:p>
        </p:txBody>
      </p:sp>
      <p:sp>
        <p:nvSpPr>
          <p:cNvPr id="46" name="cs-lad-numtxt-4"/>
          <p:cNvSpPr txBox="1"/>
          <p:nvPr/>
        </p:nvSpPr>
        <p:spPr>
          <a:xfrm>
            <a:off x="914400" y="8509000"/>
            <a:ext cx="203200" cy="203200"/>
          </a:xfrm>
          <a:prstGeom prst="rect">
            <a:avLst/>
          </a:prstGeom>
          <a:noFill/>
          <a:ln>
            <a:noFill/>
          </a:ln>
        </p:spPr>
        <p:txBody>
          <a:bodyPr wrap="none" lIns="0" tIns="0" rIns="0" bIns="0" rtlCol="0" anchor="ctr"/>
          <a:lstStyle/>
          <a:p>
            <a:pPr algn="ctr">
              <a:lnSpc>
                <a:spcPts val="1742"/>
              </a:lnSpc>
            </a:pPr>
            <a:r>
              <a:rPr lang="en-US" sz="1200" b="1" noProof="1">
                <a:solidFill>
                  <a:srgbClr val="FFFFFF"/>
                </a:solidFill>
                <a:latin typeface="Arial"/>
                <a:ea typeface="楷体"/>
              </a:rPr>
              <a:t>4</a:t>
            </a:r>
            <a:endParaRPr lang="en-US" sz="1600" noProof="1"/>
          </a:p>
        </p:txBody>
      </p:sp>
      <p:sp>
        <p:nvSpPr>
          <p:cNvPr id="47" name="cs-lad-t-4"/>
          <p:cNvSpPr txBox="1"/>
          <p:nvPr/>
        </p:nvSpPr>
        <p:spPr>
          <a:xfrm>
            <a:off x="1270000" y="8470900"/>
            <a:ext cx="4114800" cy="508000"/>
          </a:xfrm>
          <a:prstGeom prst="rect">
            <a:avLst/>
          </a:prstGeom>
          <a:noFill/>
          <a:ln>
            <a:noFill/>
          </a:ln>
        </p:spPr>
        <p:txBody>
          <a:bodyPr wrap="square" lIns="0" tIns="0" rIns="0" bIns="0" rtlCol="0" anchor="t"/>
          <a:lstStyle/>
          <a:p>
            <a:pPr algn="l">
              <a:lnSpc>
                <a:spcPts val="2323"/>
              </a:lnSpc>
            </a:pPr>
            <a:r>
              <a:rPr lang="en-US" sz="1600" b="1" noProof="1">
                <a:solidFill>
                  <a:srgbClr val="051C2C"/>
                </a:solidFill>
                <a:latin typeface="Arial"/>
                <a:ea typeface="楷体"/>
              </a:rPr>
              <a:t>A-share lockup expiry calendar | clean</a:t>
            </a:r>
            <a:endParaRPr lang="en-US" sz="1600" noProof="1"/>
          </a:p>
        </p:txBody>
      </p:sp>
      <p:sp>
        <p:nvSpPr>
          <p:cNvPr id="48" name="cs-lad-b-4"/>
          <p:cNvSpPr txBox="1"/>
          <p:nvPr/>
        </p:nvSpPr>
        <p:spPr>
          <a:xfrm>
            <a:off x="5410200" y="8470900"/>
            <a:ext cx="8407400" cy="508000"/>
          </a:xfrm>
          <a:prstGeom prst="rect">
            <a:avLst/>
          </a:prstGeom>
          <a:noFill/>
          <a:ln>
            <a:noFill/>
          </a:ln>
        </p:spPr>
        <p:txBody>
          <a:bodyPr wrap="square" lIns="0" tIns="0" rIns="0" bIns="0" rtlCol="0" anchor="t"/>
          <a:lstStyle/>
          <a:p>
            <a:pPr>
              <a:lnSpc>
                <a:spcPts val="2168"/>
              </a:lnSpc>
            </a:pPr>
            <a:r>
              <a:rPr lang="en-US" altLang="zh-CN" sz="1400" noProof="1">
                <a:solidFill>
                  <a:srgbClr val="333333"/>
                </a:solidFill>
                <a:latin typeface="Arial"/>
                <a:ea typeface="楷体"/>
              </a:rPr>
              <a:t>Only small 0.3-3.4mn-share tranches in 12 months; no large unlocks or new pledges</a:t>
            </a:r>
            <a:endParaRPr lang="en-US" altLang="zh-CN" sz="1400" noProof="1"/>
          </a:p>
        </p:txBody>
      </p:sp>
      <p:sp>
        <p:nvSpPr>
          <p:cNvPr id="49" name="panel"/>
          <p:cNvSpPr/>
          <p:nvPr/>
        </p:nvSpPr>
        <p:spPr>
          <a:xfrm>
            <a:off x="14287500" y="1885950"/>
            <a:ext cx="3200400" cy="7156450"/>
          </a:xfrm>
          <a:prstGeom prst="rect">
            <a:avLst/>
          </a:prstGeom>
          <a:solidFill>
            <a:srgbClr val="F2F2F2"/>
          </a:solidFill>
          <a:ln>
            <a:noFill/>
          </a:ln>
        </p:spPr>
        <p:txBody>
          <a:bodyPr/>
          <a:lstStyle/>
          <a:p>
            <a:endParaRPr lang="zh-CN" altLang="en-US"/>
          </a:p>
        </p:txBody>
      </p:sp>
      <p:sp>
        <p:nvSpPr>
          <p:cNvPr id="50" name="panel-kicker"/>
          <p:cNvSpPr txBox="1"/>
          <p:nvPr/>
        </p:nvSpPr>
        <p:spPr>
          <a:xfrm>
            <a:off x="14522450" y="2044700"/>
            <a:ext cx="27813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PRICE-IN CHECK</a:t>
            </a:r>
            <a:endParaRPr lang="en-US" sz="1400" noProof="1"/>
          </a:p>
        </p:txBody>
      </p:sp>
      <p:sp>
        <p:nvSpPr>
          <p:cNvPr id="51" name="panel-rule-top"/>
          <p:cNvSpPr/>
          <p:nvPr/>
        </p:nvSpPr>
        <p:spPr>
          <a:xfrm>
            <a:off x="14497050" y="2353310"/>
            <a:ext cx="2781300" cy="10160"/>
          </a:xfrm>
          <a:prstGeom prst="rect">
            <a:avLst/>
          </a:prstGeom>
          <a:solidFill>
            <a:srgbClr val="000000"/>
          </a:solidFill>
          <a:ln>
            <a:noFill/>
          </a:ln>
        </p:spPr>
        <p:txBody>
          <a:bodyPr/>
          <a:lstStyle/>
          <a:p>
            <a:endParaRPr lang="zh-CN" altLang="en-US"/>
          </a:p>
        </p:txBody>
      </p:sp>
      <p:sp>
        <p:nvSpPr>
          <p:cNvPr id="52" name="panel-item-1"/>
          <p:cNvSpPr txBox="1"/>
          <p:nvPr/>
        </p:nvSpPr>
        <p:spPr>
          <a:xfrm>
            <a:off x="14497050" y="256286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51C2C"/>
                </a:solidFill>
                <a:latin typeface="Arial"/>
                <a:ea typeface="楷体"/>
              </a:rPr>
              <a:t>• </a:t>
            </a:r>
            <a:r>
              <a:rPr lang="en-US" sz="1600" b="1" noProof="1">
                <a:solidFill>
                  <a:srgbClr val="051C2C"/>
                </a:solidFill>
                <a:latin typeface="Arial"/>
                <a:ea typeface="楷体"/>
              </a:rPr>
              <a:t>Negative near term, buyback-driven medium term</a:t>
            </a:r>
            <a:endParaRPr lang="en-US" sz="1600" noProof="1"/>
          </a:p>
          <a:p>
            <a:pPr marL="203200" algn="l">
              <a:lnSpc>
                <a:spcPts val="2033"/>
              </a:lnSpc>
              <a:spcBef>
                <a:spcPts val="600"/>
              </a:spcBef>
            </a:pPr>
            <a:r>
              <a:rPr lang="en-US" sz="1400" noProof="1">
                <a:solidFill>
                  <a:srgbClr val="333333"/>
                </a:solidFill>
                <a:latin typeface="Arial"/>
                <a:ea typeface="楷体"/>
              </a:rPr>
              <a:t>+27.8% holders, Q3 northbound selling = chip dispersion; Oct buybacks RMB1.303bn below the monthly floor</a:t>
            </a:r>
            <a:endParaRPr lang="en-US" sz="1600" noProof="1"/>
          </a:p>
        </p:txBody>
      </p:sp>
      <p:sp>
        <p:nvSpPr>
          <p:cNvPr id="53" name="panel-sep-1"/>
          <p:cNvSpPr/>
          <p:nvPr/>
        </p:nvSpPr>
        <p:spPr>
          <a:xfrm>
            <a:off x="14497050" y="4552950"/>
            <a:ext cx="2781300" cy="10160"/>
          </a:xfrm>
          <a:prstGeom prst="rect">
            <a:avLst/>
          </a:prstGeom>
          <a:solidFill>
            <a:srgbClr val="CCCCCC"/>
          </a:solidFill>
          <a:ln>
            <a:noFill/>
          </a:ln>
        </p:spPr>
        <p:txBody>
          <a:bodyPr/>
          <a:lstStyle/>
          <a:p>
            <a:endParaRPr lang="zh-CN" altLang="en-US"/>
          </a:p>
        </p:txBody>
      </p:sp>
      <p:sp>
        <p:nvSpPr>
          <p:cNvPr id="54" name="panel-item-2"/>
          <p:cNvSpPr txBox="1"/>
          <p:nvPr/>
        </p:nvSpPr>
        <p:spPr>
          <a:xfrm>
            <a:off x="14497050" y="4762500"/>
            <a:ext cx="2781300" cy="1651000"/>
          </a:xfrm>
          <a:prstGeom prst="rect">
            <a:avLst/>
          </a:prstGeom>
          <a:noFill/>
          <a:ln>
            <a:noFill/>
          </a:ln>
        </p:spPr>
        <p:txBody>
          <a:bodyPr wrap="square" lIns="0" tIns="0" rIns="0" bIns="0" rtlCol="0" anchor="t"/>
          <a:lstStyle/>
          <a:p>
            <a:pPr algn="l">
              <a:lnSpc>
                <a:spcPts val="2033"/>
              </a:lnSpc>
            </a:pPr>
            <a:r>
              <a:rPr lang="en-US" sz="1400" noProof="1">
                <a:solidFill>
                  <a:srgbClr val="006BA6"/>
                </a:solidFill>
                <a:latin typeface="Arial"/>
                <a:ea typeface="楷体"/>
              </a:rPr>
              <a:t>• </a:t>
            </a:r>
            <a:r>
              <a:rPr lang="en-US" sz="1600" b="1" noProof="1">
                <a:solidFill>
                  <a:srgbClr val="051C2C"/>
                </a:solidFill>
                <a:latin typeface="Arial"/>
                <a:ea typeface="楷体"/>
              </a:rPr>
              <a:t>Limited buyback floor, mostly a signal</a:t>
            </a:r>
            <a:endParaRPr lang="en-US" sz="1600" noProof="1"/>
          </a:p>
          <a:p>
            <a:pPr marL="203200" algn="l">
              <a:lnSpc>
                <a:spcPts val="2033"/>
              </a:lnSpc>
              <a:spcBef>
                <a:spcPts val="600"/>
              </a:spcBef>
            </a:pPr>
            <a:r>
              <a:rPr lang="en-US" sz="1400" noProof="1">
                <a:solidFill>
                  <a:srgbClr val="333333"/>
                </a:solidFill>
                <a:latin typeface="Arial"/>
                <a:ea typeface="楷体"/>
              </a:rPr>
              <a:t>RMB4.607bn = 0.44% of market cap, limited support; the market prices the 'undervaluation' signal and predictability</a:t>
            </a:r>
            <a:endParaRPr lang="en-US" sz="1600" noProof="1"/>
          </a:p>
        </p:txBody>
      </p:sp>
      <p:sp>
        <p:nvSpPr>
          <p:cNvPr id="55" name="panel-sep-2"/>
          <p:cNvSpPr/>
          <p:nvPr/>
        </p:nvSpPr>
        <p:spPr>
          <a:xfrm>
            <a:off x="14497050" y="6464300"/>
            <a:ext cx="2781300" cy="10160"/>
          </a:xfrm>
          <a:prstGeom prst="rect">
            <a:avLst/>
          </a:prstGeom>
          <a:solidFill>
            <a:srgbClr val="CCCCCC"/>
          </a:solidFill>
          <a:ln>
            <a:noFill/>
          </a:ln>
        </p:spPr>
        <p:txBody>
          <a:bodyPr/>
          <a:lstStyle/>
          <a:p>
            <a:endParaRPr lang="zh-CN" altLang="en-US"/>
          </a:p>
        </p:txBody>
      </p:sp>
      <p:sp>
        <p:nvSpPr>
          <p:cNvPr id="56" name="panel-item-3"/>
          <p:cNvSpPr txBox="1"/>
          <p:nvPr/>
        </p:nvSpPr>
        <p:spPr>
          <a:xfrm>
            <a:off x="14497050" y="6667500"/>
            <a:ext cx="2781300" cy="1651000"/>
          </a:xfrm>
          <a:prstGeom prst="rect">
            <a:avLst/>
          </a:prstGeom>
          <a:noFill/>
          <a:ln>
            <a:noFill/>
          </a:ln>
        </p:spPr>
        <p:txBody>
          <a:bodyPr wrap="square" lIns="0" tIns="0" rIns="0" bIns="0" rtlCol="0" anchor="t"/>
          <a:lstStyle/>
          <a:p>
            <a:pPr>
              <a:lnSpc>
                <a:spcPts val="2033"/>
              </a:lnSpc>
            </a:pPr>
            <a:r>
              <a:rPr lang="en-US" altLang="zh-CN" sz="1400" noProof="1">
                <a:solidFill>
                  <a:srgbClr val="666666"/>
                </a:solidFill>
                <a:latin typeface="Arial"/>
                <a:ea typeface="楷体"/>
              </a:rPr>
              <a:t>• </a:t>
            </a:r>
            <a:r>
              <a:rPr lang="en-US" altLang="zh-CN" sz="1600" b="1" noProof="1">
                <a:solidFill>
                  <a:srgbClr val="051C2C"/>
                </a:solidFill>
                <a:latin typeface="Arial"/>
                <a:ea typeface="楷体"/>
              </a:rPr>
              <a:t>Watch positioning-deterioration signals</a:t>
            </a:r>
            <a:endParaRPr lang="en-US" altLang="zh-CN" sz="1600" noProof="1"/>
          </a:p>
          <a:p>
            <a:pPr marL="203200">
              <a:lnSpc>
                <a:spcPts val="2033"/>
              </a:lnSpc>
              <a:spcBef>
                <a:spcPts val="600"/>
              </a:spcBef>
            </a:pPr>
            <a:r>
              <a:rPr lang="en-US" altLang="zh-CN" sz="1400" noProof="1">
                <a:solidFill>
                  <a:srgbClr val="333333"/>
                </a:solidFill>
                <a:latin typeface="Arial"/>
                <a:ea typeface="楷体"/>
              </a:rPr>
              <a:t>Triggers: buyback halt / unlock selling / new pledges; 'negative' until then (P52); Q3 northbound -93.48mn shares, RMB3bn+ two-day outflow</a:t>
            </a:r>
            <a:endParaRPr lang="en-US" altLang="zh-CN" sz="1600" noProof="1"/>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07 Risks, Catalysts &amp; Scenarios › Stress Test</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Stress test: "50-50 cost sharing" unverified — base case models near-full tax absorption; lithium at RMB95.5k leaves the spike scenario untriggered</a:t>
            </a:r>
            <a:endParaRPr lang="en-US" sz="2800" noProof="1"/>
          </a:p>
        </p:txBody>
      </p:sp>
      <p:sp>
        <p:nvSpPr>
          <p:cNvPr id="4" name="chrome-subtitle"/>
          <p:cNvSpPr txBox="1"/>
          <p:nvPr/>
        </p:nvSpPr>
        <p:spPr>
          <a:xfrm>
            <a:off x="825499" y="1389888"/>
            <a:ext cx="16687801" cy="27432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3Q26 tracked JPM's worst bridge, faster; lithium futures RMB95.5k/t (10/21, -4%) leave the spike case untriggered; floors RMB213/177 imply -7%~-22%</a:t>
            </a:r>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tbl-title"/>
          <p:cNvSpPr txBox="1"/>
          <p:nvPr/>
        </p:nvSpPr>
        <p:spPr>
          <a:xfrm>
            <a:off x="825500" y="1949450"/>
            <a:ext cx="8890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Stress test register: triggers, pass-through &amp; exposure, mitigants</a:t>
            </a:r>
            <a:endParaRPr lang="en-US" sz="1800" noProof="1"/>
          </a:p>
        </p:txBody>
      </p:sp>
      <p:sp>
        <p:nvSpPr>
          <p:cNvPr id="7" name="tbl-h1"/>
          <p:cNvSpPr txBox="1"/>
          <p:nvPr/>
        </p:nvSpPr>
        <p:spPr>
          <a:xfrm>
            <a:off x="1460500" y="2359660"/>
            <a:ext cx="4064000" cy="20701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Stress test</a:t>
            </a:r>
            <a:endParaRPr lang="en-US" sz="1400" noProof="1"/>
          </a:p>
        </p:txBody>
      </p:sp>
      <p:sp>
        <p:nvSpPr>
          <p:cNvPr id="8" name="tbl-h2"/>
          <p:cNvSpPr txBox="1"/>
          <p:nvPr/>
        </p:nvSpPr>
        <p:spPr>
          <a:xfrm>
            <a:off x="5969000" y="2359660"/>
            <a:ext cx="5080000" cy="20701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Pass-through parameters &amp; quantified exposure</a:t>
            </a:r>
            <a:endParaRPr lang="en-US" sz="1400" noProof="1"/>
          </a:p>
        </p:txBody>
      </p:sp>
      <p:sp>
        <p:nvSpPr>
          <p:cNvPr id="9" name="tbl-h3"/>
          <p:cNvSpPr txBox="1"/>
          <p:nvPr/>
        </p:nvSpPr>
        <p:spPr>
          <a:xfrm>
            <a:off x="11430000" y="2359660"/>
            <a:ext cx="5588000" cy="20701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Mitigants &amp; hedges</a:t>
            </a:r>
            <a:endParaRPr lang="en-US" sz="1400" noProof="1"/>
          </a:p>
        </p:txBody>
      </p:sp>
      <p:sp>
        <p:nvSpPr>
          <p:cNvPr id="10" name="tbl-rule-head"/>
          <p:cNvSpPr/>
          <p:nvPr/>
        </p:nvSpPr>
        <p:spPr>
          <a:xfrm>
            <a:off x="800100" y="2679700"/>
            <a:ext cx="16687800" cy="10160"/>
          </a:xfrm>
          <a:prstGeom prst="rect">
            <a:avLst/>
          </a:prstGeom>
          <a:solidFill>
            <a:srgbClr val="000000"/>
          </a:solidFill>
          <a:ln>
            <a:noFill/>
          </a:ln>
        </p:spPr>
        <p:txBody>
          <a:bodyPr/>
          <a:lstStyle/>
          <a:p>
            <a:endParaRPr lang="zh-CN" altLang="en-US"/>
          </a:p>
        </p:txBody>
      </p:sp>
      <p:sp>
        <p:nvSpPr>
          <p:cNvPr id="11" name="r1-name"/>
          <p:cNvSpPr txBox="1"/>
          <p:nvPr/>
        </p:nvSpPr>
        <p:spPr>
          <a:xfrm>
            <a:off x="1460500" y="2857500"/>
            <a:ext cx="4064000" cy="20701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2027 policy stack</a:t>
            </a:r>
            <a:endParaRPr lang="en-US" sz="1600" noProof="1"/>
          </a:p>
        </p:txBody>
      </p:sp>
      <p:sp>
        <p:nvSpPr>
          <p:cNvPr id="12" name="r1-desc"/>
          <p:cNvSpPr txBox="1"/>
          <p:nvPr/>
        </p:nvSpPr>
        <p:spPr>
          <a:xfrm>
            <a:off x="1460500" y="3136900"/>
            <a:ext cx="4064000" cy="7620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Consumption tax 2% (Sep 2026) → 4% (Sep 2027); export VAT rebate 9%→6% (Apr 2026), abolished Jan 2027</a:t>
            </a:r>
            <a:endParaRPr lang="en-US" sz="1600" noProof="1"/>
          </a:p>
        </p:txBody>
      </p:sp>
      <p:sp>
        <p:nvSpPr>
          <p:cNvPr id="13" name="r1-stat"/>
          <p:cNvSpPr txBox="1"/>
          <p:nvPr/>
        </p:nvSpPr>
        <p:spPr>
          <a:xfrm>
            <a:off x="1460500" y="4076700"/>
            <a:ext cx="4064000" cy="207010"/>
          </a:xfrm>
          <a:prstGeom prst="rect">
            <a:avLst/>
          </a:prstGeom>
          <a:noFill/>
          <a:ln>
            <a:noFill/>
          </a:ln>
        </p:spPr>
        <p:txBody>
          <a:bodyPr wrap="none" lIns="0" tIns="0" rIns="0" bIns="0" rtlCol="0" anchor="t"/>
          <a:lstStyle/>
          <a:p>
            <a:pPr algn="l">
              <a:lnSpc>
                <a:spcPts val="2033"/>
              </a:lnSpc>
            </a:pPr>
            <a:r>
              <a:rPr lang="en-US" sz="1400" b="1" noProof="1">
                <a:solidFill>
                  <a:srgbClr val="006BA6"/>
                </a:solidFill>
                <a:latin typeface="Arial"/>
                <a:ea typeface="楷体"/>
              </a:rPr>
              <a:t>"50-50 sharing" unverified; watch 4Q26 tax season</a:t>
            </a:r>
            <a:endParaRPr lang="en-US" sz="1400" noProof="1"/>
          </a:p>
        </p:txBody>
      </p:sp>
      <p:sp>
        <p:nvSpPr>
          <p:cNvPr id="14" name="r1-monitor"/>
          <p:cNvSpPr txBox="1"/>
          <p:nvPr/>
        </p:nvSpPr>
        <p:spPr>
          <a:xfrm>
            <a:off x="5969000" y="2857500"/>
            <a:ext cx="5080000" cy="13462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Full-absorption case: 2% tax ≈ RMB0.007-0.008/Wh ≈ 7-8% of unit net profit (Macquarie); JPM worst-case bridge ~RMB0.103→0.079/Wh (−0.024); 2027 NP ~RMB13.4bn below its base1; Macquarie: 2027 shock several times 2026's</a:t>
            </a:r>
            <a:r>
              <a:rPr lang="en-US" sz="1600" baseline="30000" noProof="1">
                <a:solidFill>
                  <a:srgbClr val="333333"/>
                </a:solidFill>
                <a:latin typeface="Arial"/>
                <a:ea typeface="楷体"/>
              </a:rPr>
              <a:t>1</a:t>
            </a:r>
            <a:endParaRPr lang="en-US" sz="1600" noProof="1"/>
          </a:p>
        </p:txBody>
      </p:sp>
      <p:sp>
        <p:nvSpPr>
          <p:cNvPr id="15" name="r1-mitigate"/>
          <p:cNvSpPr txBox="1"/>
          <p:nvPr/>
        </p:nvSpPr>
        <p:spPr>
          <a:xfrm>
            <a:off x="11430000" y="2857500"/>
            <a:ext cx="5588000" cy="13462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Channel checks: new EV orders split the tax ~evenly between battery makers and OEMs (ESS integrators take part1); sodium-ion/solid-state exempt to end-2028 (semi-solid-state not). Base case = near-full absorption: 2027E NP RMB100.0bn, ~15% below old Wind consensus</a:t>
            </a:r>
            <a:r>
              <a:rPr lang="en-US" sz="1600" baseline="30000" noProof="1">
                <a:solidFill>
                  <a:srgbClr val="333333"/>
                </a:solidFill>
                <a:latin typeface="Arial"/>
                <a:ea typeface="楷体"/>
              </a:rPr>
              <a:t>1</a:t>
            </a:r>
            <a:endParaRPr lang="en-US" sz="1600" noProof="1"/>
          </a:p>
        </p:txBody>
      </p:sp>
      <p:sp>
        <p:nvSpPr>
          <p:cNvPr id="16" name="tbl-rule-r1"/>
          <p:cNvSpPr/>
          <p:nvPr/>
        </p:nvSpPr>
        <p:spPr>
          <a:xfrm>
            <a:off x="800100" y="4419600"/>
            <a:ext cx="16687800" cy="10160"/>
          </a:xfrm>
          <a:prstGeom prst="rect">
            <a:avLst/>
          </a:prstGeom>
          <a:solidFill>
            <a:srgbClr val="CCCCCC"/>
          </a:solidFill>
          <a:ln>
            <a:noFill/>
          </a:ln>
        </p:spPr>
        <p:txBody>
          <a:bodyPr/>
          <a:lstStyle/>
          <a:p>
            <a:endParaRPr lang="zh-CN" altLang="en-US"/>
          </a:p>
        </p:txBody>
      </p:sp>
      <p:sp>
        <p:nvSpPr>
          <p:cNvPr id="17" name="r2-name"/>
          <p:cNvSpPr txBox="1"/>
          <p:nvPr/>
        </p:nvSpPr>
        <p:spPr>
          <a:xfrm>
            <a:off x="1460500" y="4597400"/>
            <a:ext cx="4064000" cy="20701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Lithium scenario (not triggered): RMB95.5k</a:t>
            </a:r>
            <a:endParaRPr lang="en-US" sz="1600" noProof="1"/>
          </a:p>
        </p:txBody>
      </p:sp>
      <p:sp>
        <p:nvSpPr>
          <p:cNvPr id="18" name="r2-desc"/>
          <p:cNvSpPr txBox="1"/>
          <p:nvPr/>
        </p:nvSpPr>
        <p:spPr>
          <a:xfrm>
            <a:off x="1460500" y="4876800"/>
            <a:ext cx="4064000" cy="7620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Lithium carbonate futures RMB95.5k/t, spot ~RMB102k (10/21); down over 50% from the June peak of RMB210k</a:t>
            </a:r>
            <a:r>
              <a:rPr lang="en-US" sz="1600" baseline="30000" noProof="1">
                <a:solidFill>
                  <a:srgbClr val="333333"/>
                </a:solidFill>
                <a:latin typeface="Arial"/>
                <a:ea typeface="楷体"/>
              </a:rPr>
              <a:t>2</a:t>
            </a:r>
            <a:endParaRPr lang="en-US" sz="1600" noProof="1"/>
          </a:p>
        </p:txBody>
      </p:sp>
      <p:sp>
        <p:nvSpPr>
          <p:cNvPr id="19" name="r2-stat"/>
          <p:cNvSpPr txBox="1"/>
          <p:nvPr/>
        </p:nvSpPr>
        <p:spPr>
          <a:xfrm>
            <a:off x="1460500" y="5816600"/>
            <a:ext cx="4254500" cy="207010"/>
          </a:xfrm>
          <a:prstGeom prst="rect">
            <a:avLst/>
          </a:prstGeom>
          <a:noFill/>
          <a:ln>
            <a:noFill/>
          </a:ln>
        </p:spPr>
        <p:txBody>
          <a:bodyPr wrap="none" lIns="0" tIns="0" rIns="0" bIns="0" rtlCol="0" anchor="t"/>
          <a:lstStyle/>
          <a:p>
            <a:pPr algn="l">
              <a:lnSpc>
                <a:spcPts val="2033"/>
              </a:lnSpc>
            </a:pPr>
            <a:r>
              <a:rPr lang="en-US" sz="1400" b="1" noProof="1">
                <a:solidFill>
                  <a:srgbClr val="006BA6"/>
                </a:solidFill>
                <a:latin typeface="Arial"/>
                <a:ea typeface="楷体"/>
              </a:rPr>
              <a:t>Valuation floor ~RMB177-213 · in 30% bear case2</a:t>
            </a:r>
            <a:r>
              <a:rPr lang="en-US" sz="1400" b="1" baseline="30000" noProof="1">
                <a:solidFill>
                  <a:srgbClr val="006BA6"/>
                </a:solidFill>
                <a:latin typeface="Arial"/>
                <a:ea typeface="楷体"/>
              </a:rPr>
              <a:t>2</a:t>
            </a:r>
            <a:endParaRPr lang="en-US" sz="1400" noProof="1"/>
          </a:p>
        </p:txBody>
      </p:sp>
      <p:sp>
        <p:nvSpPr>
          <p:cNvPr id="20" name="r2-monitor"/>
          <p:cNvSpPr txBox="1"/>
          <p:nvPr/>
        </p:nvSpPr>
        <p:spPr>
          <a:xfrm>
            <a:off x="5969000" y="4597400"/>
            <a:ext cx="5080000" cy="13462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From the RMB122k (10/9) cost anchor to RMB200k = +RMB0.047/Wh; current RMB95.5k leaves the spike untriggered; 50% pass-through, pre-hedges = RMB30.0bn pre-tax = ~RMB25.5bn NP at 15% tax — floors RMB213 (11x, 115.2bn base) / RMB177 (100.0bn base); UBS 9/23 cut 2027 lithium to RMB120k/t</a:t>
            </a:r>
            <a:endParaRPr lang="en-US" sz="1600" noProof="1"/>
          </a:p>
        </p:txBody>
      </p:sp>
      <p:sp>
        <p:nvSpPr>
          <p:cNvPr id="21" name="r2-mitigate"/>
          <p:cNvSpPr txBox="1"/>
          <p:nvPr/>
        </p:nvSpPr>
        <p:spPr>
          <a:xfrm>
            <a:off x="11430000" y="4597400"/>
            <a:ext cx="5588000" cy="13462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~RMB30bn of low-cost inventory bought before the price rally; Jianxiawo restart (&gt;100kt LCE/yr, expected 1Q27) caps lithium upside</a:t>
            </a:r>
            <a:r>
              <a:rPr lang="en-US" sz="1600" baseline="30000" noProof="1">
                <a:solidFill>
                  <a:srgbClr val="333333"/>
                </a:solidFill>
                <a:latin typeface="Arial"/>
                <a:ea typeface="楷体"/>
              </a:rPr>
              <a:t>2</a:t>
            </a:r>
            <a:endParaRPr lang="en-US" sz="1600" noProof="1"/>
          </a:p>
        </p:txBody>
      </p:sp>
      <p:sp>
        <p:nvSpPr>
          <p:cNvPr id="22" name="tbl-rule-r2"/>
          <p:cNvSpPr/>
          <p:nvPr/>
        </p:nvSpPr>
        <p:spPr>
          <a:xfrm>
            <a:off x="800100" y="6159500"/>
            <a:ext cx="16687800" cy="10160"/>
          </a:xfrm>
          <a:prstGeom prst="rect">
            <a:avLst/>
          </a:prstGeom>
          <a:solidFill>
            <a:srgbClr val="CCCCCC"/>
          </a:solidFill>
          <a:ln>
            <a:noFill/>
          </a:ln>
        </p:spPr>
        <p:txBody>
          <a:bodyPr/>
          <a:lstStyle/>
          <a:p>
            <a:endParaRPr lang="zh-CN" altLang="en-US"/>
          </a:p>
        </p:txBody>
      </p:sp>
      <p:sp>
        <p:nvSpPr>
          <p:cNvPr id="23" name="r3-name"/>
          <p:cNvSpPr txBox="1"/>
          <p:nvPr/>
        </p:nvSpPr>
        <p:spPr>
          <a:xfrm>
            <a:off x="1460500" y="6337300"/>
            <a:ext cx="4064000" cy="20701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Platform-level order switching (OEMs)</a:t>
            </a:r>
            <a:endParaRPr lang="en-US" sz="1600" noProof="1"/>
          </a:p>
        </p:txBody>
      </p:sp>
      <p:sp>
        <p:nvSpPr>
          <p:cNvPr id="24" name="r3-desc"/>
          <p:cNvSpPr txBox="1"/>
          <p:nvPr/>
        </p:nvSpPr>
        <p:spPr>
          <a:xfrm>
            <a:off x="1460500" y="6616700"/>
            <a:ext cx="4064000" cy="7620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Li Auto in-house 5C i6 (Sunwoda + CALB) launches end-Oct; took 11.17% of Sunwoda EVB; CV share 61.1%→44.0%</a:t>
            </a:r>
            <a:endParaRPr lang="en-US" sz="1600" noProof="1"/>
          </a:p>
        </p:txBody>
      </p:sp>
      <p:sp>
        <p:nvSpPr>
          <p:cNvPr id="25" name="r3-stat"/>
          <p:cNvSpPr txBox="1"/>
          <p:nvPr/>
        </p:nvSpPr>
        <p:spPr>
          <a:xfrm>
            <a:off x="1460500" y="7556500"/>
            <a:ext cx="4254500" cy="207010"/>
          </a:xfrm>
          <a:prstGeom prst="rect">
            <a:avLst/>
          </a:prstGeom>
          <a:noFill/>
          <a:ln>
            <a:noFill/>
          </a:ln>
        </p:spPr>
        <p:txBody>
          <a:bodyPr wrap="none" lIns="0" tIns="0" rIns="0" bIns="0" rtlCol="0" anchor="t"/>
          <a:lstStyle/>
          <a:p>
            <a:pPr algn="l">
              <a:lnSpc>
                <a:spcPts val="2033"/>
              </a:lnSpc>
            </a:pPr>
            <a:r>
              <a:rPr lang="en-US" sz="1400" b="1" noProof="1">
                <a:solidFill>
                  <a:srgbClr val="006BA6"/>
                </a:solidFill>
                <a:latin typeface="Arial"/>
                <a:ea typeface="楷体"/>
              </a:rPr>
              <a:t>Li Auto full-range switch ｜ exposure ~2-3%3</a:t>
            </a:r>
            <a:r>
              <a:rPr lang="en-US" sz="1400" b="1" baseline="30000" noProof="1">
                <a:solidFill>
                  <a:srgbClr val="006BA6"/>
                </a:solidFill>
                <a:latin typeface="Arial"/>
                <a:ea typeface="楷体"/>
              </a:rPr>
              <a:t>3</a:t>
            </a:r>
            <a:endParaRPr lang="en-US" sz="1400" noProof="1"/>
          </a:p>
        </p:txBody>
      </p:sp>
      <p:sp>
        <p:nvSpPr>
          <p:cNvPr id="26" name="r3-monitor"/>
          <p:cNvSpPr txBox="1"/>
          <p:nvPr/>
        </p:nvSpPr>
        <p:spPr>
          <a:xfrm>
            <a:off x="5969000" y="6337300"/>
            <a:ext cx="5080000" cy="13462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Domestic EV -10% → NP -3.4% (Macquarie); ASP -10% → -44%. Share trigger (CABIA cumulative) &lt;45% — 44.7% Jan-Aug breached; PT cut to RMB346 (Buy); trigger pending CABIA caliber and October / 3-month share3</a:t>
            </a:r>
            <a:endParaRPr lang="en-US" sz="1600" noProof="1"/>
          </a:p>
        </p:txBody>
      </p:sp>
      <p:sp>
        <p:nvSpPr>
          <p:cNvPr id="27" name="r3-mitigate"/>
          <p:cNvSpPr txBox="1"/>
          <p:nvPr/>
        </p:nvSpPr>
        <p:spPr>
          <a:xfrm>
            <a:off x="11430000" y="6337300"/>
            <a:ext cx="5588000" cy="13462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Xiaomi and Li Auto each ~7-8% of domestic EV shipments (combined ~3-4% of total shipments, JPM 10/8); NCM share intact at 77%; 9/3 approval to acquire Geely-affiliated Chongqing Yaoning (public notice 9/11)</a:t>
            </a:r>
            <a:r>
              <a:rPr lang="en-US" sz="1600" baseline="30000" noProof="1">
                <a:solidFill>
                  <a:srgbClr val="333333"/>
                </a:solidFill>
                <a:latin typeface="Arial"/>
                <a:ea typeface="楷体"/>
              </a:rPr>
              <a:t>3</a:t>
            </a:r>
            <a:endParaRPr lang="en-US" sz="1600" noProof="1"/>
          </a:p>
        </p:txBody>
      </p:sp>
      <p:sp>
        <p:nvSpPr>
          <p:cNvPr id="28" name="tbl-rule-r3"/>
          <p:cNvSpPr/>
          <p:nvPr/>
        </p:nvSpPr>
        <p:spPr>
          <a:xfrm>
            <a:off x="800100" y="7899400"/>
            <a:ext cx="16687800" cy="10160"/>
          </a:xfrm>
          <a:prstGeom prst="rect">
            <a:avLst/>
          </a:prstGeom>
          <a:solidFill>
            <a:srgbClr val="000000"/>
          </a:solidFill>
          <a:ln>
            <a:noFill/>
          </a:ln>
        </p:spPr>
        <p:txBody>
          <a:bodyPr/>
          <a:lstStyle/>
          <a:p>
            <a:endParaRPr lang="zh-CN" altLang="en-US"/>
          </a:p>
        </p:txBody>
      </p:sp>
      <p:sp>
        <p:nvSpPr>
          <p:cNvPr id="29" name="skew-bar"/>
          <p:cNvSpPr/>
          <p:nvPr/>
        </p:nvSpPr>
        <p:spPr>
          <a:xfrm>
            <a:off x="800100" y="8229600"/>
            <a:ext cx="16687800" cy="508000"/>
          </a:xfrm>
          <a:prstGeom prst="rect">
            <a:avLst/>
          </a:prstGeom>
          <a:solidFill>
            <a:srgbClr val="051C2C"/>
          </a:solidFill>
          <a:ln>
            <a:noFill/>
          </a:ln>
        </p:spPr>
        <p:txBody>
          <a:bodyPr/>
          <a:lstStyle/>
          <a:p>
            <a:endParaRPr lang="zh-CN" altLang="en-US"/>
          </a:p>
        </p:txBody>
      </p:sp>
      <p:sp>
        <p:nvSpPr>
          <p:cNvPr id="30" name="skew-bar-text"/>
          <p:cNvSpPr txBox="1"/>
          <p:nvPr/>
        </p:nvSpPr>
        <p:spPr>
          <a:xfrm>
            <a:off x="3175000" y="8229600"/>
            <a:ext cx="14097000" cy="508000"/>
          </a:xfrm>
          <a:prstGeom prst="rect">
            <a:avLst/>
          </a:prstGeom>
          <a:noFill/>
          <a:ln>
            <a:noFill/>
          </a:ln>
        </p:spPr>
        <p:txBody>
          <a:bodyPr wrap="none" lIns="0" tIns="0" rIns="0" bIns="0" rtlCol="0" anchor="ctr"/>
          <a:lstStyle/>
          <a:p>
            <a:pPr algn="l">
              <a:lnSpc>
                <a:spcPts val="2420"/>
              </a:lnSpc>
            </a:pPr>
            <a:r>
              <a:rPr lang="en-US" sz="1600" noProof="1">
                <a:solidFill>
                  <a:srgbClr val="FFFFFF"/>
                </a:solidFill>
                <a:latin typeface="Arial"/>
                <a:ea typeface="楷体"/>
              </a:rPr>
              <a:t>"50-50 sharing" unverified, modeled at near-full absorption; lithium untriggered (RMB95.5k); switching in Li Auto; price in the bear chain (30%, RMB186-249)</a:t>
            </a:r>
            <a:endParaRPr lang="en-US" sz="1600" noProof="1"/>
          </a:p>
        </p:txBody>
      </p:sp>
      <p:sp>
        <p:nvSpPr>
          <p:cNvPr id="31"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Tax bridge: JPM 9/10 worst case (Tables 4/5/9, not its base case); sharing evidence from Macquarie 9/11 channel checks; exemption scope per Announcement No. 20 of 2026. 2. Lithium sensitivities and inventory parameters from Macquarie; lithium prices from SMM 10/9 and 100ppi 8/27; valuation floor is our calculation (1,280GWh, 50% pass-through, 11x). 3. Order switching: Li Auto 9/7 announcement, CnEVPost (9/16); share data CABIA (9/15); 1260H per the 6/8 list; Hungary trial production: Caixin (9/30), Tencent (10/6); UBS lithium price via media relay; Yaoning per SAMR 9/11 public notice; export controls per MOFCOM / GACC Announcements No. 58 and 70 of 2025; the EU tabled the Public Procurement Act draft on 9/9. As of 2026-10-09. 4. This report's conclusions (10/21); lithium prices: SMM/futures (10/21); 3Q26 taxes and surcharges RMB2.214bn.</a:t>
            </a:r>
            <a:endParaRPr lang="en-US" sz="1400" noProof="1"/>
          </a:p>
        </p:txBody>
      </p:sp>
      <p:sp>
        <p:nvSpPr>
          <p:cNvPr id="32"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33"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JPM, Macquarie, SMM, CABIA, our calculations, as of 2026-10-21</a:t>
            </a:r>
            <a:endParaRPr lang="en-US" sz="1400" noProof="1"/>
          </a:p>
        </p:txBody>
      </p:sp>
      <p:sp>
        <p:nvSpPr>
          <p:cNvPr id="34"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54</a:t>
            </a:r>
            <a:endParaRPr lang="en-US" sz="1400" noProof="1"/>
          </a:p>
        </p:txBody>
      </p:sp>
      <p:sp>
        <p:nvSpPr>
          <p:cNvPr id="35" name="skew-bar-label"/>
          <p:cNvSpPr txBox="1"/>
          <p:nvPr/>
        </p:nvSpPr>
        <p:spPr>
          <a:xfrm>
            <a:off x="1016000" y="8229600"/>
            <a:ext cx="1651000" cy="508000"/>
          </a:xfrm>
          <a:prstGeom prst="rect">
            <a:avLst/>
          </a:prstGeom>
          <a:noFill/>
          <a:ln>
            <a:noFill/>
          </a:ln>
        </p:spPr>
        <p:txBody>
          <a:bodyPr wrap="none" lIns="0" tIns="0" rIns="0" bIns="0" rtlCol="0" anchor="ctr"/>
          <a:lstStyle/>
          <a:p>
            <a:pPr algn="l">
              <a:lnSpc>
                <a:spcPts val="2033"/>
              </a:lnSpc>
            </a:pPr>
            <a:r>
              <a:rPr lang="en-US" sz="1400" noProof="1">
                <a:solidFill>
                  <a:srgbClr val="8FA3B0"/>
                </a:solidFill>
                <a:latin typeface="Arial"/>
                <a:ea typeface="楷体"/>
              </a:rPr>
              <a:t>Read across</a:t>
            </a:r>
            <a:endParaRPr lang="en-US" sz="1400" noProof="1"/>
          </a:p>
        </p:txBody>
      </p:sp>
      <p:sp>
        <p:nvSpPr>
          <p:cNvPr id="36" name="skew-bar-divider"/>
          <p:cNvSpPr/>
          <p:nvPr/>
        </p:nvSpPr>
        <p:spPr>
          <a:xfrm>
            <a:off x="2768600" y="8229600"/>
            <a:ext cx="10160" cy="508000"/>
          </a:xfrm>
          <a:prstGeom prst="rect">
            <a:avLst/>
          </a:prstGeom>
          <a:solidFill>
            <a:srgbClr val="24435A"/>
          </a:solidFill>
          <a:ln>
            <a:noFill/>
          </a:ln>
        </p:spPr>
        <p:txBody>
          <a:bodyPr/>
          <a:lstStyle/>
          <a:p>
            <a:endParaRPr lang="zh-CN" altLang="en-US"/>
          </a:p>
        </p:txBody>
      </p:sp>
      <p:sp>
        <p:nvSpPr>
          <p:cNvPr id="37"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pic>
        <p:nvPicPr>
          <p:cNvPr id="38" name="ic-s40-0"/>
          <p:cNvPicPr/>
          <p:nvPr/>
        </p:nvPicPr>
        <p:blipFill>
          <a:blip>
            <a:extLst>
              <a:ext uri="{96DAC541-7B7A-43D3-8B79-37D633B846F1}">
                <asvg:svgBlip xmlns:asvg="http://schemas.microsoft.com/office/drawing/2016/SVG/main" r:embed="rId3"/>
              </a:ext>
            </a:extLst>
          </a:blip>
          <a:stretch>
            <a:fillRect/>
          </a:stretch>
        </p:blipFill>
        <p:spPr>
          <a:xfrm>
            <a:off x="825500" y="2882900"/>
            <a:ext cx="457200" cy="457200"/>
          </a:xfrm>
          <a:prstGeom prst="rect">
            <a:avLst/>
          </a:prstGeom>
          <a:ln>
            <a:noFill/>
          </a:ln>
        </p:spPr>
      </p:pic>
      <p:pic>
        <p:nvPicPr>
          <p:cNvPr id="39" name="ic-s40-1"/>
          <p:cNvPicPr/>
          <p:nvPr/>
        </p:nvPicPr>
        <p:blipFill>
          <a:blip>
            <a:extLst>
              <a:ext uri="{96DAC541-7B7A-43D3-8B79-37D633B846F1}">
                <asvg:svgBlip xmlns:asvg="http://schemas.microsoft.com/office/drawing/2016/SVG/main" r:embed="rId4"/>
              </a:ext>
            </a:extLst>
          </a:blip>
          <a:stretch>
            <a:fillRect/>
          </a:stretch>
        </p:blipFill>
        <p:spPr>
          <a:xfrm>
            <a:off x="825500" y="4622800"/>
            <a:ext cx="457200" cy="457200"/>
          </a:xfrm>
          <a:prstGeom prst="rect">
            <a:avLst/>
          </a:prstGeom>
          <a:ln>
            <a:noFill/>
          </a:ln>
        </p:spPr>
      </p:pic>
      <p:pic>
        <p:nvPicPr>
          <p:cNvPr id="40" name="ic-s40-2"/>
          <p:cNvPicPr/>
          <p:nvPr/>
        </p:nvPicPr>
        <p:blipFill>
          <a:blip>
            <a:extLst>
              <a:ext uri="{96DAC541-7B7A-43D3-8B79-37D633B846F1}">
                <asvg:svgBlip xmlns:asvg="http://schemas.microsoft.com/office/drawing/2016/SVG/main" r:embed="rId5"/>
              </a:ext>
            </a:extLst>
          </a:blip>
          <a:stretch>
            <a:fillRect/>
          </a:stretch>
        </p:blipFill>
        <p:spPr>
          <a:xfrm>
            <a:off x="825500" y="6362700"/>
            <a:ext cx="457200" cy="457200"/>
          </a:xfrm>
          <a:prstGeom prst="rect">
            <a:avLst/>
          </a:prstGeom>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07 Risks, Catalysts &amp; Scenarios › Bear Scenario</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Bear scenario: 2027E NP attributable to shareholders RMB86-96bn × 10-12x = RMB186-249 (probability raised to 30%) — current price already inside the chain</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Earnings downgrades and multiple compression have both begun: UBS/Citi/Soochow -9~19%, NTM below the 11.4x trough; spot RMB227.90 sits inside the chain</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chain-title"/>
          <p:cNvSpPr txBox="1"/>
          <p:nvPr/>
        </p:nvSpPr>
        <p:spPr>
          <a:xfrm>
            <a:off x="825500" y="1949450"/>
            <a:ext cx="74295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The pass-through chain in four steps</a:t>
            </a:r>
            <a:endParaRPr lang="en-US" sz="1800" noProof="1"/>
          </a:p>
        </p:txBody>
      </p:sp>
      <p:sp>
        <p:nvSpPr>
          <p:cNvPr id="7" name="step-c1"/>
          <p:cNvSpPr/>
          <p:nvPr/>
        </p:nvSpPr>
        <p:spPr>
          <a:xfrm>
            <a:off x="825500" y="2489200"/>
            <a:ext cx="381000" cy="381000"/>
          </a:xfrm>
          <a:prstGeom prst="ellipse">
            <a:avLst/>
          </a:prstGeom>
          <a:solidFill>
            <a:srgbClr val="051C2C"/>
          </a:solidFill>
          <a:ln>
            <a:noFill/>
          </a:ln>
        </p:spPr>
        <p:txBody>
          <a:bodyPr/>
          <a:lstStyle/>
          <a:p>
            <a:endParaRPr lang="zh-CN" altLang="en-US"/>
          </a:p>
        </p:txBody>
      </p:sp>
      <p:sp>
        <p:nvSpPr>
          <p:cNvPr id="8" name="step-n1"/>
          <p:cNvSpPr txBox="1"/>
          <p:nvPr/>
        </p:nvSpPr>
        <p:spPr>
          <a:xfrm>
            <a:off x="825500" y="2489200"/>
            <a:ext cx="381000" cy="381000"/>
          </a:xfrm>
          <a:prstGeom prst="rect">
            <a:avLst/>
          </a:prstGeom>
          <a:noFill/>
          <a:ln>
            <a:noFill/>
          </a:ln>
        </p:spPr>
        <p:txBody>
          <a:bodyPr wrap="none" lIns="0" tIns="0" rIns="0" bIns="0" rtlCol="0" anchor="ctr"/>
          <a:lstStyle/>
          <a:p>
            <a:pPr algn="ctr">
              <a:lnSpc>
                <a:spcPts val="2323"/>
              </a:lnSpc>
            </a:pPr>
            <a:r>
              <a:rPr lang="en-US" sz="1600" b="1" noProof="1">
                <a:solidFill>
                  <a:srgbClr val="FFFFFF"/>
                </a:solidFill>
                <a:latin typeface="Arial"/>
                <a:ea typeface="楷体"/>
              </a:rPr>
              <a:t>1</a:t>
            </a:r>
            <a:endParaRPr lang="en-US" sz="1600" noProof="1"/>
          </a:p>
        </p:txBody>
      </p:sp>
      <p:sp>
        <p:nvSpPr>
          <p:cNvPr id="9" name="step-t1"/>
          <p:cNvSpPr txBox="1"/>
          <p:nvPr/>
        </p:nvSpPr>
        <p:spPr>
          <a:xfrm>
            <a:off x="1371600" y="2552700"/>
            <a:ext cx="5334000" cy="2159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Volume: zero ESS growth in 2027 + wider order switching</a:t>
            </a:r>
            <a:endParaRPr lang="en-US" sz="1600" noProof="1"/>
          </a:p>
        </p:txBody>
      </p:sp>
      <p:sp>
        <p:nvSpPr>
          <p:cNvPr id="10" name="step-b1"/>
          <p:cNvSpPr txBox="1"/>
          <p:nvPr/>
        </p:nvSpPr>
        <p:spPr>
          <a:xfrm>
            <a:off x="1371600" y="2870200"/>
            <a:ext cx="6604000" cy="8128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ESS shipments flat at 271GWh of 2026E (Macquarie; 10-broker median 238.5) + domestic EV -5% to -10% → total 1,050-1,080GWh (JPM base 1,280, sensitivity floor 1,200)</a:t>
            </a:r>
            <a:endParaRPr lang="en-US" sz="1600" noProof="1"/>
          </a:p>
        </p:txBody>
      </p:sp>
      <p:sp>
        <p:nvSpPr>
          <p:cNvPr id="11" name="step-c2"/>
          <p:cNvSpPr/>
          <p:nvPr/>
        </p:nvSpPr>
        <p:spPr>
          <a:xfrm>
            <a:off x="825500" y="3835400"/>
            <a:ext cx="381000" cy="381000"/>
          </a:xfrm>
          <a:prstGeom prst="ellipse">
            <a:avLst/>
          </a:prstGeom>
          <a:solidFill>
            <a:srgbClr val="051C2C"/>
          </a:solidFill>
          <a:ln>
            <a:noFill/>
          </a:ln>
        </p:spPr>
        <p:txBody>
          <a:bodyPr/>
          <a:lstStyle/>
          <a:p>
            <a:endParaRPr lang="zh-CN" altLang="en-US"/>
          </a:p>
        </p:txBody>
      </p:sp>
      <p:sp>
        <p:nvSpPr>
          <p:cNvPr id="12" name="step-n2"/>
          <p:cNvSpPr txBox="1"/>
          <p:nvPr/>
        </p:nvSpPr>
        <p:spPr>
          <a:xfrm>
            <a:off x="825500" y="3835400"/>
            <a:ext cx="381000" cy="381000"/>
          </a:xfrm>
          <a:prstGeom prst="rect">
            <a:avLst/>
          </a:prstGeom>
          <a:noFill/>
          <a:ln>
            <a:noFill/>
          </a:ln>
        </p:spPr>
        <p:txBody>
          <a:bodyPr wrap="none" lIns="0" tIns="0" rIns="0" bIns="0" rtlCol="0" anchor="ctr"/>
          <a:lstStyle/>
          <a:p>
            <a:pPr algn="ctr">
              <a:lnSpc>
                <a:spcPts val="2323"/>
              </a:lnSpc>
            </a:pPr>
            <a:r>
              <a:rPr lang="en-US" sz="1600" b="1" noProof="1">
                <a:solidFill>
                  <a:srgbClr val="FFFFFF"/>
                </a:solidFill>
                <a:latin typeface="Arial"/>
                <a:ea typeface="楷体"/>
              </a:rPr>
              <a:t>2</a:t>
            </a:r>
            <a:endParaRPr lang="en-US" sz="1600" noProof="1"/>
          </a:p>
        </p:txBody>
      </p:sp>
      <p:sp>
        <p:nvSpPr>
          <p:cNvPr id="13" name="step-t2"/>
          <p:cNvSpPr txBox="1"/>
          <p:nvPr/>
        </p:nvSpPr>
        <p:spPr>
          <a:xfrm>
            <a:off x="1371600" y="3898900"/>
            <a:ext cx="5334000" cy="2159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Price/tax: full consumption-tax absorption + rebate abolition</a:t>
            </a:r>
            <a:endParaRPr lang="en-US" sz="1600" noProof="1"/>
          </a:p>
        </p:txBody>
      </p:sp>
      <p:sp>
        <p:nvSpPr>
          <p:cNvPr id="14" name="step-b2"/>
          <p:cNvSpPr txBox="1"/>
          <p:nvPr/>
        </p:nvSpPr>
        <p:spPr>
          <a:xfrm>
            <a:off x="1371600" y="4216400"/>
            <a:ext cx="6604000" cy="8128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JPM worst-case tax bridge ~RMB0.103 → 0.079/Wh (−0.004/−0.006/−0.008/−0.006)1; 2027 full-year avg ≈ RMB0.082-0.085/Wh (volume offset: bear 1,050-1,200GWh vs base 1,280GWh)</a:t>
            </a:r>
            <a:endParaRPr lang="en-US" sz="1600" noProof="1"/>
          </a:p>
        </p:txBody>
      </p:sp>
      <p:sp>
        <p:nvSpPr>
          <p:cNvPr id="15" name="step-c3"/>
          <p:cNvSpPr/>
          <p:nvPr/>
        </p:nvSpPr>
        <p:spPr>
          <a:xfrm>
            <a:off x="825500" y="5181600"/>
            <a:ext cx="381000" cy="381000"/>
          </a:xfrm>
          <a:prstGeom prst="ellipse">
            <a:avLst/>
          </a:prstGeom>
          <a:solidFill>
            <a:srgbClr val="051C2C"/>
          </a:solidFill>
          <a:ln>
            <a:noFill/>
          </a:ln>
        </p:spPr>
        <p:txBody>
          <a:bodyPr/>
          <a:lstStyle/>
          <a:p>
            <a:endParaRPr lang="zh-CN" altLang="en-US"/>
          </a:p>
        </p:txBody>
      </p:sp>
      <p:sp>
        <p:nvSpPr>
          <p:cNvPr id="16" name="step-n3"/>
          <p:cNvSpPr txBox="1"/>
          <p:nvPr/>
        </p:nvSpPr>
        <p:spPr>
          <a:xfrm>
            <a:off x="825500" y="5181600"/>
            <a:ext cx="381000" cy="381000"/>
          </a:xfrm>
          <a:prstGeom prst="rect">
            <a:avLst/>
          </a:prstGeom>
          <a:noFill/>
          <a:ln>
            <a:noFill/>
          </a:ln>
        </p:spPr>
        <p:txBody>
          <a:bodyPr wrap="none" lIns="0" tIns="0" rIns="0" bIns="0" rtlCol="0" anchor="ctr"/>
          <a:lstStyle/>
          <a:p>
            <a:pPr algn="ctr">
              <a:lnSpc>
                <a:spcPts val="2323"/>
              </a:lnSpc>
            </a:pPr>
            <a:r>
              <a:rPr lang="en-US" sz="1600" b="1" noProof="1">
                <a:solidFill>
                  <a:srgbClr val="FFFFFF"/>
                </a:solidFill>
                <a:latin typeface="Arial"/>
                <a:ea typeface="楷体"/>
              </a:rPr>
              <a:t>3</a:t>
            </a:r>
            <a:endParaRPr lang="en-US" sz="1600" noProof="1"/>
          </a:p>
        </p:txBody>
      </p:sp>
      <p:sp>
        <p:nvSpPr>
          <p:cNvPr id="17" name="step-t3"/>
          <p:cNvSpPr txBox="1"/>
          <p:nvPr/>
        </p:nvSpPr>
        <p:spPr>
          <a:xfrm>
            <a:off x="1371600" y="5245100"/>
            <a:ext cx="5334000" cy="2159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NP attributable to shareholders: RMB86-96bn</a:t>
            </a:r>
            <a:endParaRPr lang="en-US" sz="1600" noProof="1"/>
          </a:p>
        </p:txBody>
      </p:sp>
      <p:sp>
        <p:nvSpPr>
          <p:cNvPr id="18" name="step-b3"/>
          <p:cNvSpPr txBox="1"/>
          <p:nvPr/>
        </p:nvSpPr>
        <p:spPr>
          <a:xfrm>
            <a:off x="1371600" y="5562600"/>
            <a:ext cx="6604000" cy="8128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1,050-1,080GWh × RMB0.082-0.085 ≈ RMB86-92bn; top end JPM worst sensitivity RMB0.080 × 1,200GWh = RMB96bn → EPS 18.6-20.7</a:t>
            </a:r>
            <a:endParaRPr lang="en-US" sz="1600" noProof="1"/>
          </a:p>
        </p:txBody>
      </p:sp>
      <p:sp>
        <p:nvSpPr>
          <p:cNvPr id="19" name="step-c4"/>
          <p:cNvSpPr/>
          <p:nvPr/>
        </p:nvSpPr>
        <p:spPr>
          <a:xfrm>
            <a:off x="825500" y="6527800"/>
            <a:ext cx="381000" cy="381000"/>
          </a:xfrm>
          <a:prstGeom prst="ellipse">
            <a:avLst/>
          </a:prstGeom>
          <a:solidFill>
            <a:srgbClr val="051C2C"/>
          </a:solidFill>
          <a:ln>
            <a:noFill/>
          </a:ln>
        </p:spPr>
        <p:txBody>
          <a:bodyPr/>
          <a:lstStyle/>
          <a:p>
            <a:endParaRPr lang="zh-CN" altLang="en-US"/>
          </a:p>
        </p:txBody>
      </p:sp>
      <p:sp>
        <p:nvSpPr>
          <p:cNvPr id="20" name="step-n4"/>
          <p:cNvSpPr txBox="1"/>
          <p:nvPr/>
        </p:nvSpPr>
        <p:spPr>
          <a:xfrm>
            <a:off x="825500" y="6527800"/>
            <a:ext cx="381000" cy="381000"/>
          </a:xfrm>
          <a:prstGeom prst="rect">
            <a:avLst/>
          </a:prstGeom>
          <a:noFill/>
          <a:ln>
            <a:noFill/>
          </a:ln>
        </p:spPr>
        <p:txBody>
          <a:bodyPr wrap="none" lIns="0" tIns="0" rIns="0" bIns="0" rtlCol="0" anchor="ctr"/>
          <a:lstStyle/>
          <a:p>
            <a:pPr algn="ctr">
              <a:lnSpc>
                <a:spcPts val="2323"/>
              </a:lnSpc>
            </a:pPr>
            <a:r>
              <a:rPr lang="en-US" sz="1600" b="1" noProof="1">
                <a:solidFill>
                  <a:srgbClr val="FFFFFF"/>
                </a:solidFill>
                <a:latin typeface="Arial"/>
                <a:ea typeface="楷体"/>
              </a:rPr>
              <a:t>4</a:t>
            </a:r>
            <a:endParaRPr lang="en-US" sz="1600" noProof="1"/>
          </a:p>
        </p:txBody>
      </p:sp>
      <p:sp>
        <p:nvSpPr>
          <p:cNvPr id="21" name="step-t4"/>
          <p:cNvSpPr txBox="1"/>
          <p:nvPr/>
        </p:nvSpPr>
        <p:spPr>
          <a:xfrm>
            <a:off x="1371600" y="6591300"/>
            <a:ext cx="5334000" cy="2159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Valuation: ex-growth 10-12x</a:t>
            </a:r>
            <a:endParaRPr lang="en-US" sz="1600" noProof="1"/>
          </a:p>
        </p:txBody>
      </p:sp>
      <p:sp>
        <p:nvSpPr>
          <p:cNvPr id="22" name="step-b4"/>
          <p:cNvSpPr txBox="1"/>
          <p:nvPr/>
        </p:nvSpPr>
        <p:spPr>
          <a:xfrm>
            <a:off x="1371600" y="6908800"/>
            <a:ext cx="6604000" cy="8128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10-12x → RMB186-249; trough 11x → RMB204-228 (-11% to 0%); bottom end RMB186 (-18%); price war (ASP -10%) ~RMB123-147, a tail within the bear case, not counted in the RMB217 median</a:t>
            </a:r>
            <a:endParaRPr lang="en-US" sz="1600" noProof="1"/>
          </a:p>
        </p:txBody>
      </p:sp>
      <p:sp>
        <p:nvSpPr>
          <p:cNvPr id="23" name="mx-title"/>
          <p:cNvSpPr txBox="1"/>
          <p:nvPr/>
        </p:nvSpPr>
        <p:spPr>
          <a:xfrm>
            <a:off x="8915400" y="1949450"/>
            <a:ext cx="85725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2027E NP attributable to shareholders × PE → share price (RMB)</a:t>
            </a:r>
            <a:r>
              <a:rPr lang="en-US" sz="1800" b="1" baseline="30000" noProof="1">
                <a:solidFill>
                  <a:srgbClr val="051C2C"/>
                </a:solidFill>
                <a:latin typeface="Arial"/>
                <a:ea typeface="楷体"/>
              </a:rPr>
              <a:t>2</a:t>
            </a:r>
            <a:endParaRPr lang="en-US" sz="1800" noProof="1"/>
          </a:p>
        </p:txBody>
      </p:sp>
      <p:sp>
        <p:nvSpPr>
          <p:cNvPr id="24" name="mx-tint"/>
          <p:cNvSpPr/>
          <p:nvPr/>
        </p:nvSpPr>
        <p:spPr>
          <a:xfrm>
            <a:off x="8890000" y="2794000"/>
            <a:ext cx="8597900" cy="2260600"/>
          </a:xfrm>
          <a:prstGeom prst="rect">
            <a:avLst/>
          </a:prstGeom>
          <a:solidFill>
            <a:srgbClr val="E3F2FD"/>
          </a:solidFill>
          <a:ln>
            <a:noFill/>
          </a:ln>
        </p:spPr>
        <p:txBody>
          <a:bodyPr/>
          <a:lstStyle/>
          <a:p>
            <a:endParaRPr lang="zh-CN" altLang="en-US"/>
          </a:p>
        </p:txBody>
      </p:sp>
      <p:sp>
        <p:nvSpPr>
          <p:cNvPr id="25" name="mx-h1"/>
          <p:cNvSpPr txBox="1"/>
          <p:nvPr/>
        </p:nvSpPr>
        <p:spPr>
          <a:xfrm>
            <a:off x="8915400" y="2413000"/>
            <a:ext cx="3175000" cy="20701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NP attributable to shareholders 2027E (RMB bn)</a:t>
            </a:r>
            <a:endParaRPr lang="en-US" sz="1400" noProof="1"/>
          </a:p>
        </p:txBody>
      </p:sp>
      <p:sp>
        <p:nvSpPr>
          <p:cNvPr id="26" name="mx-h2"/>
          <p:cNvSpPr txBox="1"/>
          <p:nvPr/>
        </p:nvSpPr>
        <p:spPr>
          <a:xfrm>
            <a:off x="12319000" y="2413000"/>
            <a:ext cx="165100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10x</a:t>
            </a:r>
            <a:endParaRPr lang="en-US" sz="1400" noProof="1"/>
          </a:p>
        </p:txBody>
      </p:sp>
      <p:sp>
        <p:nvSpPr>
          <p:cNvPr id="27" name="mx-h3"/>
          <p:cNvSpPr txBox="1"/>
          <p:nvPr/>
        </p:nvSpPr>
        <p:spPr>
          <a:xfrm>
            <a:off x="14224000" y="2413000"/>
            <a:ext cx="165100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11x</a:t>
            </a:r>
            <a:endParaRPr lang="en-US" sz="1400" noProof="1"/>
          </a:p>
        </p:txBody>
      </p:sp>
      <p:sp>
        <p:nvSpPr>
          <p:cNvPr id="28" name="mx-h4"/>
          <p:cNvSpPr txBox="1"/>
          <p:nvPr/>
        </p:nvSpPr>
        <p:spPr>
          <a:xfrm>
            <a:off x="16129000" y="2413000"/>
            <a:ext cx="1358900" cy="207010"/>
          </a:xfrm>
          <a:prstGeom prst="rect">
            <a:avLst/>
          </a:prstGeom>
          <a:noFill/>
          <a:ln>
            <a:noFill/>
          </a:ln>
        </p:spPr>
        <p:txBody>
          <a:bodyPr wrap="none" lIns="0" tIns="0" rIns="0" bIns="0" rtlCol="0" anchor="t"/>
          <a:lstStyle/>
          <a:p>
            <a:pPr algn="r">
              <a:lnSpc>
                <a:spcPts val="2033"/>
              </a:lnSpc>
            </a:pPr>
            <a:r>
              <a:rPr lang="en-US" sz="1400" b="1" noProof="1">
                <a:solidFill>
                  <a:srgbClr val="666666"/>
                </a:solidFill>
                <a:latin typeface="Arial"/>
                <a:ea typeface="楷体"/>
              </a:rPr>
              <a:t>12x</a:t>
            </a:r>
            <a:endParaRPr lang="en-US" sz="1400" noProof="1"/>
          </a:p>
        </p:txBody>
      </p:sp>
      <p:sp>
        <p:nvSpPr>
          <p:cNvPr id="29" name="mx-rule-head"/>
          <p:cNvSpPr/>
          <p:nvPr/>
        </p:nvSpPr>
        <p:spPr>
          <a:xfrm>
            <a:off x="8890000" y="2717800"/>
            <a:ext cx="8597900" cy="10160"/>
          </a:xfrm>
          <a:prstGeom prst="rect">
            <a:avLst/>
          </a:prstGeom>
          <a:solidFill>
            <a:srgbClr val="000000"/>
          </a:solidFill>
          <a:ln>
            <a:noFill/>
          </a:ln>
        </p:spPr>
        <p:txBody>
          <a:bodyPr/>
          <a:lstStyle/>
          <a:p>
            <a:endParaRPr lang="zh-CN" altLang="en-US"/>
          </a:p>
        </p:txBody>
      </p:sp>
      <p:sp>
        <p:nvSpPr>
          <p:cNvPr id="30" name="mx-r1-c1"/>
          <p:cNvSpPr txBox="1"/>
          <p:nvPr/>
        </p:nvSpPr>
        <p:spPr>
          <a:xfrm>
            <a:off x="8915400" y="2895600"/>
            <a:ext cx="3175000" cy="5588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RMB86bn</a:t>
            </a:r>
            <a:endParaRPr lang="en-US" sz="1600" noProof="1"/>
          </a:p>
          <a:p>
            <a:pPr algn="l">
              <a:lnSpc>
                <a:spcPts val="2033"/>
              </a:lnSpc>
              <a:spcBef>
                <a:spcPts val="200"/>
              </a:spcBef>
            </a:pPr>
            <a:r>
              <a:rPr lang="en-US" sz="1400" b="1" noProof="1">
                <a:solidFill>
                  <a:srgbClr val="666666"/>
                </a:solidFill>
                <a:latin typeface="Arial"/>
                <a:ea typeface="楷体"/>
              </a:rPr>
              <a:t>EPS 18.6 ｜ Conservative floor</a:t>
            </a:r>
            <a:endParaRPr lang="en-US" sz="1600" noProof="1"/>
          </a:p>
        </p:txBody>
      </p:sp>
      <p:sp>
        <p:nvSpPr>
          <p:cNvPr id="31" name="mx-r1-c2"/>
          <p:cNvSpPr txBox="1"/>
          <p:nvPr/>
        </p:nvSpPr>
        <p:spPr>
          <a:xfrm>
            <a:off x="12319000" y="3022600"/>
            <a:ext cx="1651000" cy="25400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186</a:t>
            </a:r>
            <a:endParaRPr lang="en-US" sz="1600" noProof="1"/>
          </a:p>
        </p:txBody>
      </p:sp>
      <p:sp>
        <p:nvSpPr>
          <p:cNvPr id="32" name="mx-r1-c3"/>
          <p:cNvSpPr txBox="1"/>
          <p:nvPr/>
        </p:nvSpPr>
        <p:spPr>
          <a:xfrm>
            <a:off x="14224000" y="3022600"/>
            <a:ext cx="1651000" cy="25400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204</a:t>
            </a:r>
            <a:endParaRPr lang="en-US" sz="1600" noProof="1"/>
          </a:p>
        </p:txBody>
      </p:sp>
      <p:sp>
        <p:nvSpPr>
          <p:cNvPr id="33" name="mx-r1-c4"/>
          <p:cNvSpPr txBox="1"/>
          <p:nvPr/>
        </p:nvSpPr>
        <p:spPr>
          <a:xfrm>
            <a:off x="16129000" y="3022600"/>
            <a:ext cx="1358900" cy="25400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223</a:t>
            </a:r>
            <a:endParaRPr lang="en-US" sz="1600" noProof="1"/>
          </a:p>
        </p:txBody>
      </p:sp>
      <p:sp>
        <p:nvSpPr>
          <p:cNvPr id="34" name="mx-rule-r1"/>
          <p:cNvSpPr/>
          <p:nvPr/>
        </p:nvSpPr>
        <p:spPr>
          <a:xfrm>
            <a:off x="8890000" y="3530600"/>
            <a:ext cx="8597900" cy="10160"/>
          </a:xfrm>
          <a:prstGeom prst="rect">
            <a:avLst/>
          </a:prstGeom>
          <a:solidFill>
            <a:srgbClr val="CCCCCC"/>
          </a:solidFill>
          <a:ln>
            <a:noFill/>
          </a:ln>
        </p:spPr>
        <p:txBody>
          <a:bodyPr/>
          <a:lstStyle/>
          <a:p>
            <a:endParaRPr lang="zh-CN" altLang="en-US"/>
          </a:p>
        </p:txBody>
      </p:sp>
      <p:sp>
        <p:nvSpPr>
          <p:cNvPr id="35" name="mx-r2-c1"/>
          <p:cNvSpPr txBox="1"/>
          <p:nvPr/>
        </p:nvSpPr>
        <p:spPr>
          <a:xfrm>
            <a:off x="8915400" y="3632200"/>
            <a:ext cx="3175000" cy="5588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RMB89bn</a:t>
            </a:r>
            <a:endParaRPr lang="en-US" sz="1600" noProof="1"/>
          </a:p>
          <a:p>
            <a:pPr algn="l">
              <a:lnSpc>
                <a:spcPts val="2033"/>
              </a:lnSpc>
              <a:spcBef>
                <a:spcPts val="200"/>
              </a:spcBef>
            </a:pPr>
            <a:r>
              <a:rPr lang="en-US" sz="1400" b="1" noProof="1">
                <a:solidFill>
                  <a:srgbClr val="666666"/>
                </a:solidFill>
                <a:latin typeface="Arial"/>
                <a:ea typeface="楷体"/>
              </a:rPr>
              <a:t>EPS 19.2 ｜ Conservative mid</a:t>
            </a:r>
            <a:endParaRPr lang="en-US" sz="1600" noProof="1"/>
          </a:p>
        </p:txBody>
      </p:sp>
      <p:sp>
        <p:nvSpPr>
          <p:cNvPr id="36" name="mx-r2-c2"/>
          <p:cNvSpPr txBox="1"/>
          <p:nvPr/>
        </p:nvSpPr>
        <p:spPr>
          <a:xfrm>
            <a:off x="12319000" y="3759200"/>
            <a:ext cx="1651000" cy="25400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192</a:t>
            </a:r>
            <a:endParaRPr lang="en-US" sz="1600" noProof="1"/>
          </a:p>
        </p:txBody>
      </p:sp>
      <p:sp>
        <p:nvSpPr>
          <p:cNvPr id="37" name="mx-r2-c3"/>
          <p:cNvSpPr txBox="1"/>
          <p:nvPr/>
        </p:nvSpPr>
        <p:spPr>
          <a:xfrm>
            <a:off x="14224000" y="3759200"/>
            <a:ext cx="1651000" cy="25400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212</a:t>
            </a:r>
            <a:endParaRPr lang="en-US" sz="1600" noProof="1"/>
          </a:p>
        </p:txBody>
      </p:sp>
      <p:sp>
        <p:nvSpPr>
          <p:cNvPr id="38" name="mx-r2-c4"/>
          <p:cNvSpPr txBox="1"/>
          <p:nvPr/>
        </p:nvSpPr>
        <p:spPr>
          <a:xfrm>
            <a:off x="16129000" y="3759200"/>
            <a:ext cx="1358900" cy="25400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231</a:t>
            </a:r>
            <a:endParaRPr lang="en-US" sz="1600" noProof="1"/>
          </a:p>
        </p:txBody>
      </p:sp>
      <p:sp>
        <p:nvSpPr>
          <p:cNvPr id="39" name="mx-rule-r2"/>
          <p:cNvSpPr/>
          <p:nvPr/>
        </p:nvSpPr>
        <p:spPr>
          <a:xfrm>
            <a:off x="8890000" y="4267200"/>
            <a:ext cx="8597900" cy="10160"/>
          </a:xfrm>
          <a:prstGeom prst="rect">
            <a:avLst/>
          </a:prstGeom>
          <a:solidFill>
            <a:srgbClr val="CCCCCC"/>
          </a:solidFill>
          <a:ln>
            <a:noFill/>
          </a:ln>
        </p:spPr>
        <p:txBody>
          <a:bodyPr/>
          <a:lstStyle/>
          <a:p>
            <a:endParaRPr lang="zh-CN" altLang="en-US"/>
          </a:p>
        </p:txBody>
      </p:sp>
      <p:sp>
        <p:nvSpPr>
          <p:cNvPr id="40" name="mx-r3-c1"/>
          <p:cNvSpPr txBox="1"/>
          <p:nvPr/>
        </p:nvSpPr>
        <p:spPr>
          <a:xfrm>
            <a:off x="8915400" y="4368800"/>
            <a:ext cx="3175000" cy="5588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RMB96bn</a:t>
            </a:r>
            <a:endParaRPr lang="en-US" sz="1600" noProof="1"/>
          </a:p>
          <a:p>
            <a:pPr algn="l">
              <a:lnSpc>
                <a:spcPts val="2033"/>
              </a:lnSpc>
              <a:spcBef>
                <a:spcPts val="200"/>
              </a:spcBef>
            </a:pPr>
            <a:r>
              <a:rPr lang="en-US" sz="1400" b="1" noProof="1">
                <a:solidFill>
                  <a:srgbClr val="666666"/>
                </a:solidFill>
                <a:latin typeface="Arial"/>
                <a:ea typeface="楷体"/>
              </a:rPr>
              <a:t>EPS 20.7 ｜ Conservative top</a:t>
            </a:r>
            <a:endParaRPr lang="en-US" sz="1600" noProof="1"/>
          </a:p>
        </p:txBody>
      </p:sp>
      <p:sp>
        <p:nvSpPr>
          <p:cNvPr id="41" name="mx-r3-c2"/>
          <p:cNvSpPr txBox="1"/>
          <p:nvPr/>
        </p:nvSpPr>
        <p:spPr>
          <a:xfrm>
            <a:off x="12319000" y="4495800"/>
            <a:ext cx="1651000" cy="25400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207</a:t>
            </a:r>
            <a:endParaRPr lang="en-US" sz="1600" noProof="1"/>
          </a:p>
        </p:txBody>
      </p:sp>
      <p:sp>
        <p:nvSpPr>
          <p:cNvPr id="42" name="mx-r3-c3"/>
          <p:cNvSpPr txBox="1"/>
          <p:nvPr/>
        </p:nvSpPr>
        <p:spPr>
          <a:xfrm>
            <a:off x="14224000" y="4495800"/>
            <a:ext cx="1651000" cy="25400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228</a:t>
            </a:r>
            <a:endParaRPr lang="en-US" sz="1600" noProof="1"/>
          </a:p>
        </p:txBody>
      </p:sp>
      <p:sp>
        <p:nvSpPr>
          <p:cNvPr id="43" name="mx-r3-c4"/>
          <p:cNvSpPr txBox="1"/>
          <p:nvPr/>
        </p:nvSpPr>
        <p:spPr>
          <a:xfrm>
            <a:off x="16129000" y="4495800"/>
            <a:ext cx="1358900" cy="25400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249</a:t>
            </a:r>
            <a:endParaRPr lang="en-US" sz="1600" noProof="1"/>
          </a:p>
        </p:txBody>
      </p:sp>
      <p:sp>
        <p:nvSpPr>
          <p:cNvPr id="44" name="mx-rule-r3"/>
          <p:cNvSpPr/>
          <p:nvPr/>
        </p:nvSpPr>
        <p:spPr>
          <a:xfrm>
            <a:off x="8890000" y="5003800"/>
            <a:ext cx="8597900" cy="10160"/>
          </a:xfrm>
          <a:prstGeom prst="rect">
            <a:avLst/>
          </a:prstGeom>
          <a:solidFill>
            <a:srgbClr val="CCCCCC"/>
          </a:solidFill>
          <a:ln>
            <a:noFill/>
          </a:ln>
        </p:spPr>
        <p:txBody>
          <a:bodyPr/>
          <a:lstStyle/>
          <a:p>
            <a:endParaRPr lang="zh-CN" altLang="en-US"/>
          </a:p>
        </p:txBody>
      </p:sp>
      <p:sp>
        <p:nvSpPr>
          <p:cNvPr id="45" name="mx-r4-c1"/>
          <p:cNvSpPr txBox="1"/>
          <p:nvPr/>
        </p:nvSpPr>
        <p:spPr>
          <a:xfrm>
            <a:off x="8915400" y="5105400"/>
            <a:ext cx="3175000" cy="5588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RMB120bn</a:t>
            </a:r>
            <a:endParaRPr lang="en-US" sz="1600" noProof="1"/>
          </a:p>
          <a:p>
            <a:pPr algn="l">
              <a:lnSpc>
                <a:spcPts val="2033"/>
              </a:lnSpc>
              <a:spcBef>
                <a:spcPts val="200"/>
              </a:spcBef>
            </a:pPr>
            <a:r>
              <a:rPr lang="en-US" sz="1400" b="1" noProof="1">
                <a:solidFill>
                  <a:srgbClr val="666666"/>
                </a:solidFill>
                <a:latin typeface="Arial"/>
                <a:ea typeface="楷体"/>
              </a:rPr>
              <a:t>EPS 25.9 ｜ Wind consensus</a:t>
            </a:r>
            <a:endParaRPr lang="en-US" sz="1600" noProof="1"/>
          </a:p>
        </p:txBody>
      </p:sp>
      <p:sp>
        <p:nvSpPr>
          <p:cNvPr id="46" name="mx-r4-c2"/>
          <p:cNvSpPr txBox="1"/>
          <p:nvPr/>
        </p:nvSpPr>
        <p:spPr>
          <a:xfrm>
            <a:off x="12319000" y="5232400"/>
            <a:ext cx="1651000" cy="25400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259</a:t>
            </a:r>
            <a:endParaRPr lang="en-US" sz="1600" noProof="1"/>
          </a:p>
        </p:txBody>
      </p:sp>
      <p:sp>
        <p:nvSpPr>
          <p:cNvPr id="47" name="mx-r4-c3"/>
          <p:cNvSpPr txBox="1"/>
          <p:nvPr/>
        </p:nvSpPr>
        <p:spPr>
          <a:xfrm>
            <a:off x="14224000" y="5232400"/>
            <a:ext cx="1651000" cy="254000"/>
          </a:xfrm>
          <a:prstGeom prst="rect">
            <a:avLst/>
          </a:prstGeom>
          <a:noFill/>
          <a:ln>
            <a:noFill/>
          </a:ln>
        </p:spPr>
        <p:txBody>
          <a:bodyPr wrap="none" lIns="0" tIns="0" rIns="0" bIns="0" rtlCol="0" anchor="t"/>
          <a:lstStyle/>
          <a:p>
            <a:pPr algn="r">
              <a:lnSpc>
                <a:spcPts val="2323"/>
              </a:lnSpc>
            </a:pPr>
            <a:r>
              <a:rPr lang="en-US" sz="1600" noProof="1">
                <a:solidFill>
                  <a:srgbClr val="333333"/>
                </a:solidFill>
                <a:latin typeface="Arial"/>
                <a:ea typeface="楷体"/>
              </a:rPr>
              <a:t>285</a:t>
            </a:r>
            <a:endParaRPr lang="en-US" sz="1600" noProof="1"/>
          </a:p>
        </p:txBody>
      </p:sp>
      <p:sp>
        <p:nvSpPr>
          <p:cNvPr id="48" name="mx-r4-c4"/>
          <p:cNvSpPr txBox="1"/>
          <p:nvPr/>
        </p:nvSpPr>
        <p:spPr>
          <a:xfrm>
            <a:off x="16129000" y="5232400"/>
            <a:ext cx="1358900" cy="25400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311</a:t>
            </a:r>
            <a:endParaRPr lang="en-US" sz="1600" noProof="1"/>
          </a:p>
        </p:txBody>
      </p:sp>
      <p:sp>
        <p:nvSpPr>
          <p:cNvPr id="49" name="mx-rule-r4"/>
          <p:cNvSpPr/>
          <p:nvPr/>
        </p:nvSpPr>
        <p:spPr>
          <a:xfrm>
            <a:off x="8890000" y="5740400"/>
            <a:ext cx="8597900" cy="10160"/>
          </a:xfrm>
          <a:prstGeom prst="rect">
            <a:avLst/>
          </a:prstGeom>
          <a:solidFill>
            <a:srgbClr val="000000"/>
          </a:solidFill>
          <a:ln>
            <a:noFill/>
          </a:ln>
        </p:spPr>
        <p:txBody>
          <a:bodyPr/>
          <a:lstStyle/>
          <a:p>
            <a:endParaRPr lang="zh-CN" altLang="en-US"/>
          </a:p>
        </p:txBody>
      </p:sp>
      <p:sp>
        <p:nvSpPr>
          <p:cNvPr id="50" name="mx-note"/>
          <p:cNvSpPr txBox="1"/>
          <p:nvPr/>
        </p:nvSpPr>
        <p:spPr>
          <a:xfrm>
            <a:off x="8915400" y="5867400"/>
            <a:ext cx="8572500" cy="228600"/>
          </a:xfrm>
          <a:prstGeom prst="rect">
            <a:avLst/>
          </a:prstGeom>
          <a:noFill/>
          <a:ln>
            <a:noFill/>
          </a:ln>
        </p:spPr>
        <p:txBody>
          <a:bodyPr wrap="none" lIns="0" tIns="0" rIns="0" bIns="0" rtlCol="0" anchor="t"/>
          <a:lstStyle/>
          <a:p>
            <a:pPr algn="l">
              <a:lnSpc>
                <a:spcPts val="2033"/>
              </a:lnSpc>
            </a:pPr>
            <a:r>
              <a:rPr lang="en-US" sz="1400" b="1" noProof="1">
                <a:solidFill>
                  <a:srgbClr val="006BA6"/>
                </a:solidFill>
                <a:latin typeface="Arial"/>
                <a:ea typeface="楷体"/>
              </a:rPr>
              <a:t>Current RMB227.90 ≈ new consensus 2027E × 10.4x (implying RMB87.9bn × 12x)</a:t>
            </a:r>
            <a:endParaRPr lang="en-US" sz="1400" noProof="1"/>
          </a:p>
        </p:txBody>
      </p:sp>
      <p:sp>
        <p:nvSpPr>
          <p:cNvPr id="51" name="rebut-bg"/>
          <p:cNvSpPr/>
          <p:nvPr/>
        </p:nvSpPr>
        <p:spPr>
          <a:xfrm>
            <a:off x="8890000" y="6350000"/>
            <a:ext cx="8597900" cy="1473200"/>
          </a:xfrm>
          <a:prstGeom prst="rect">
            <a:avLst/>
          </a:prstGeom>
          <a:solidFill>
            <a:srgbClr val="F2F2F2"/>
          </a:solidFill>
          <a:ln>
            <a:noFill/>
          </a:ln>
        </p:spPr>
        <p:txBody>
          <a:bodyPr/>
          <a:lstStyle/>
          <a:p>
            <a:endParaRPr lang="zh-CN" altLang="en-US"/>
          </a:p>
        </p:txBody>
      </p:sp>
      <p:sp>
        <p:nvSpPr>
          <p:cNvPr id="52" name="rebut-edge"/>
          <p:cNvSpPr/>
          <p:nvPr/>
        </p:nvSpPr>
        <p:spPr>
          <a:xfrm>
            <a:off x="8890000" y="6350000"/>
            <a:ext cx="29210" cy="1473200"/>
          </a:xfrm>
          <a:prstGeom prst="rect">
            <a:avLst/>
          </a:prstGeom>
          <a:solidFill>
            <a:srgbClr val="051C2C"/>
          </a:solidFill>
          <a:ln>
            <a:noFill/>
          </a:ln>
        </p:spPr>
        <p:txBody>
          <a:bodyPr/>
          <a:lstStyle/>
          <a:p>
            <a:endParaRPr lang="zh-CN" altLang="en-US"/>
          </a:p>
        </p:txBody>
      </p:sp>
      <p:sp>
        <p:nvSpPr>
          <p:cNvPr id="53" name="rebut-kicker"/>
          <p:cNvSpPr txBox="1"/>
          <p:nvPr/>
        </p:nvSpPr>
        <p:spPr>
          <a:xfrm>
            <a:off x="9080500" y="6502400"/>
            <a:ext cx="6350000" cy="19685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Devil's advocate: why this is not a 2023-24 replay</a:t>
            </a:r>
            <a:r>
              <a:rPr lang="en-US" sz="1400" b="1" baseline="30000" noProof="1">
                <a:solidFill>
                  <a:srgbClr val="666666"/>
                </a:solidFill>
                <a:latin typeface="Arial"/>
                <a:ea typeface="楷体"/>
              </a:rPr>
              <a:t>3</a:t>
            </a:r>
            <a:endParaRPr lang="en-US" sz="1400" noProof="1"/>
          </a:p>
        </p:txBody>
      </p:sp>
      <p:sp>
        <p:nvSpPr>
          <p:cNvPr id="54" name="rebut-body"/>
          <p:cNvSpPr txBox="1"/>
          <p:nvPr/>
        </p:nvSpPr>
        <p:spPr>
          <a:xfrm>
            <a:off x="9080500" y="6781800"/>
            <a:ext cx="8191500" cy="8890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① Capacity discipline strong (tighter financing, subsidies and approvals); ② depreciation only ~5% of COGS, so 95%→80-85% utilization is a limited shock; ③ 1H23-1H24 unit profitability held at 60-65% utilization; ④ new capacity after 2028 constrained, favoring leaders (JPM/Bernstein)</a:t>
            </a:r>
            <a:endParaRPr lang="en-US" sz="1600" noProof="1"/>
          </a:p>
        </p:txBody>
      </p:sp>
      <p:sp>
        <p:nvSpPr>
          <p:cNvPr id="55" name="skew-bar"/>
          <p:cNvSpPr/>
          <p:nvPr/>
        </p:nvSpPr>
        <p:spPr>
          <a:xfrm>
            <a:off x="800100" y="8229600"/>
            <a:ext cx="16687800" cy="508000"/>
          </a:xfrm>
          <a:prstGeom prst="rect">
            <a:avLst/>
          </a:prstGeom>
          <a:solidFill>
            <a:srgbClr val="051C2C"/>
          </a:solidFill>
          <a:ln>
            <a:noFill/>
          </a:ln>
        </p:spPr>
        <p:txBody>
          <a:bodyPr/>
          <a:lstStyle/>
          <a:p>
            <a:endParaRPr lang="zh-CN" altLang="en-US"/>
          </a:p>
        </p:txBody>
      </p:sp>
      <p:sp>
        <p:nvSpPr>
          <p:cNvPr id="56" name="skew-bar-divider"/>
          <p:cNvSpPr/>
          <p:nvPr/>
        </p:nvSpPr>
        <p:spPr>
          <a:xfrm>
            <a:off x="2768600" y="8229600"/>
            <a:ext cx="10160" cy="508000"/>
          </a:xfrm>
          <a:prstGeom prst="rect">
            <a:avLst/>
          </a:prstGeom>
          <a:solidFill>
            <a:srgbClr val="24435A"/>
          </a:solidFill>
          <a:ln>
            <a:noFill/>
          </a:ln>
        </p:spPr>
        <p:txBody>
          <a:bodyPr/>
          <a:lstStyle/>
          <a:p>
            <a:endParaRPr lang="zh-CN" altLang="en-US"/>
          </a:p>
        </p:txBody>
      </p:sp>
      <p:sp>
        <p:nvSpPr>
          <p:cNvPr id="57" name="skew-bar-text"/>
          <p:cNvSpPr txBox="1"/>
          <p:nvPr/>
        </p:nvSpPr>
        <p:spPr>
          <a:xfrm>
            <a:off x="2997200" y="8229600"/>
            <a:ext cx="14351000" cy="508000"/>
          </a:xfrm>
          <a:prstGeom prst="rect">
            <a:avLst/>
          </a:prstGeom>
          <a:noFill/>
          <a:ln>
            <a:noFill/>
          </a:ln>
        </p:spPr>
        <p:txBody>
          <a:bodyPr wrap="square" lIns="0" tIns="0" rIns="0" bIns="0" rtlCol="0" anchor="ctr"/>
          <a:lstStyle/>
          <a:p>
            <a:pPr>
              <a:lnSpc>
                <a:spcPts val="2420"/>
              </a:lnSpc>
            </a:pPr>
            <a:r>
              <a:rPr lang="en-US" altLang="zh-CN" sz="1600" noProof="1">
                <a:solidFill>
                  <a:srgbClr val="FFFFFF"/>
                </a:solidFill>
                <a:latin typeface="Arial"/>
                <a:ea typeface="楷体"/>
              </a:rPr>
              <a:t>Bear probability 25% → 30% (2 of 3 triggers hit); price war (RMB123-147) remains tail; base PT RMB346</a:t>
            </a:r>
          </a:p>
          <a:p>
            <a:pPr>
              <a:lnSpc>
                <a:spcPts val="2420"/>
              </a:lnSpc>
            </a:pPr>
            <a:r>
              <a:rPr lang="en-US" altLang="zh-CN" sz="1600" noProof="1">
                <a:solidFill>
                  <a:srgbClr val="FFFFFF"/>
                </a:solidFill>
                <a:latin typeface="Arial"/>
                <a:ea typeface="楷体"/>
              </a:rPr>
              <a:t>Triggers: unit net profit &lt;RMB0.090 (0.082, hit); 2027E cut &gt;10% (UBS -11~-14%, hit); share &lt;45% (44.16%, pending)</a:t>
            </a:r>
            <a:endParaRPr lang="en-US" altLang="zh-CN" sz="1600" noProof="1"/>
          </a:p>
        </p:txBody>
      </p:sp>
      <p:sp>
        <p:nvSpPr>
          <p:cNvPr id="58"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Tax bridge: JPM 2026-09-10 worst case (Tables 4/5, battery makers absorb 100% of the tax, not its base case; its base case 2027 ≈ RMB0.09/Wh). 2. Matrix on 4.6272bn shares, our calculations (rounded); consensus takes Wind 2027E NP attributable to shareholders RMB120bn; price-war sensitivity from Macquarie, prices are our calculation (our 2027E NP attributable to shareholders × 56% × 10-12x). 3. Devil's advocate: JPM 2026-09-10, Bernstein 2026-09-17; the 30% bear probability is our estimate (raised 10/21). As of 2026-10-21. 4. Current price and trigger status as of 2026-10-21.</a:t>
            </a:r>
            <a:endParaRPr lang="en-US" sz="1400" noProof="1"/>
          </a:p>
        </p:txBody>
      </p:sp>
      <p:sp>
        <p:nvSpPr>
          <p:cNvPr id="59"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60"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JPM, Macquarie, Bernstein, Wind, our calculations, as of 2026-10-21</a:t>
            </a:r>
            <a:endParaRPr lang="en-US" sz="1400" noProof="1"/>
          </a:p>
        </p:txBody>
      </p:sp>
      <p:sp>
        <p:nvSpPr>
          <p:cNvPr id="61"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55</a:t>
            </a:r>
            <a:endParaRPr lang="en-US" sz="1400" noProof="1"/>
          </a:p>
        </p:txBody>
      </p:sp>
      <p:sp>
        <p:nvSpPr>
          <p:cNvPr id="62" name="skew-bar-label"/>
          <p:cNvSpPr txBox="1"/>
          <p:nvPr/>
        </p:nvSpPr>
        <p:spPr>
          <a:xfrm>
            <a:off x="1016000" y="8229600"/>
            <a:ext cx="1651000" cy="508000"/>
          </a:xfrm>
          <a:prstGeom prst="rect">
            <a:avLst/>
          </a:prstGeom>
          <a:noFill/>
          <a:ln>
            <a:noFill/>
          </a:ln>
        </p:spPr>
        <p:txBody>
          <a:bodyPr wrap="none" lIns="0" tIns="0" rIns="0" bIns="0" rtlCol="0" anchor="ctr"/>
          <a:lstStyle/>
          <a:p>
            <a:pPr algn="l">
              <a:lnSpc>
                <a:spcPts val="2033"/>
              </a:lnSpc>
            </a:pPr>
            <a:r>
              <a:rPr lang="en-US" sz="1400" noProof="1">
                <a:solidFill>
                  <a:srgbClr val="8FA3B0"/>
                </a:solidFill>
                <a:latin typeface="Arial"/>
                <a:ea typeface="楷体"/>
              </a:rPr>
              <a:t>Read across</a:t>
            </a:r>
            <a:endParaRPr lang="en-US" sz="1400" noProof="1"/>
          </a:p>
        </p:txBody>
      </p:sp>
      <p:sp>
        <p:nvSpPr>
          <p:cNvPr id="63"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07 Risks, Catalysts &amp; Scenarios › Catalyst Calendar</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4Q26 unit net profit sets direction, 1Q27 tests rebate abolition: the two checkpoints for multiple repair (3Q26 adjudicated = breakdown)</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The 3Q26 checkpoint has materialized: RMB21.2bn missed, 0.082 broke the line, price target cut to RMB346; the next checkpoints follow</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tl-title"/>
          <p:cNvSpPr txBox="1"/>
          <p:nvPr/>
        </p:nvSpPr>
        <p:spPr>
          <a:xfrm>
            <a:off x="825500" y="1911350"/>
            <a:ext cx="1136396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Dated catalysts, Sep 2026 – Aug 2027</a:t>
            </a:r>
            <a:endParaRPr lang="en-US" sz="1800" noProof="1"/>
          </a:p>
        </p:txBody>
      </p:sp>
      <p:sp>
        <p:nvSpPr>
          <p:cNvPr id="7" name="tl-track"/>
          <p:cNvSpPr/>
          <p:nvPr/>
        </p:nvSpPr>
        <p:spPr>
          <a:xfrm>
            <a:off x="1134110" y="2419350"/>
            <a:ext cx="16021050" cy="29210"/>
          </a:xfrm>
          <a:prstGeom prst="rect">
            <a:avLst/>
          </a:prstGeom>
          <a:solidFill>
            <a:srgbClr val="CCCCCC"/>
          </a:solidFill>
          <a:ln>
            <a:noFill/>
          </a:ln>
        </p:spPr>
        <p:txBody>
          <a:bodyPr/>
          <a:lstStyle/>
          <a:p>
            <a:endParaRPr lang="zh-CN" altLang="en-US"/>
          </a:p>
        </p:txBody>
      </p:sp>
      <p:sp>
        <p:nvSpPr>
          <p:cNvPr id="8" name="tl-node-1"/>
          <p:cNvSpPr/>
          <p:nvPr/>
        </p:nvSpPr>
        <p:spPr>
          <a:xfrm>
            <a:off x="1134110" y="2343150"/>
            <a:ext cx="181610" cy="181610"/>
          </a:xfrm>
          <a:prstGeom prst="ellipse">
            <a:avLst/>
          </a:prstGeom>
          <a:solidFill>
            <a:srgbClr val="051C2C"/>
          </a:solidFill>
          <a:ln>
            <a:noFill/>
          </a:ln>
        </p:spPr>
        <p:txBody>
          <a:bodyPr/>
          <a:lstStyle/>
          <a:p>
            <a:endParaRPr lang="zh-CN" altLang="en-US"/>
          </a:p>
        </p:txBody>
      </p:sp>
      <p:sp>
        <p:nvSpPr>
          <p:cNvPr id="9" name="tl-date-1"/>
          <p:cNvSpPr txBox="1"/>
          <p:nvPr/>
        </p:nvSpPr>
        <p:spPr>
          <a:xfrm>
            <a:off x="1375410" y="2620010"/>
            <a:ext cx="1901952"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Oct 20, 2026</a:t>
            </a:r>
            <a:endParaRPr lang="en-US" sz="1400" noProof="1"/>
          </a:p>
        </p:txBody>
      </p:sp>
      <p:sp>
        <p:nvSpPr>
          <p:cNvPr id="10" name="tl-event-1"/>
          <p:cNvSpPr txBox="1"/>
          <p:nvPr/>
        </p:nvSpPr>
        <p:spPr>
          <a:xfrm>
            <a:off x="1159510" y="2882900"/>
            <a:ext cx="2240280" cy="2159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3Q26 results</a:t>
            </a:r>
            <a:endParaRPr lang="en-US" sz="1600" noProof="1"/>
          </a:p>
        </p:txBody>
      </p:sp>
      <p:sp>
        <p:nvSpPr>
          <p:cNvPr id="11" name="tl-desc-1"/>
          <p:cNvSpPr txBox="1"/>
          <p:nvPr/>
        </p:nvSpPr>
        <p:spPr>
          <a:xfrm>
            <a:off x="1159510" y="3159760"/>
            <a:ext cx="2286000" cy="1130300"/>
          </a:xfrm>
          <a:prstGeom prst="rect">
            <a:avLst/>
          </a:prstGeom>
          <a:noFill/>
          <a:ln>
            <a:noFill/>
          </a:ln>
        </p:spPr>
        <p:txBody>
          <a:bodyPr wrap="square" lIns="0" tIns="0" rIns="0" bIns="0" rtlCol="0" anchor="t"/>
          <a:lstStyle/>
          <a:p>
            <a:pPr algn="l">
              <a:lnSpc>
                <a:spcPts val="2420"/>
              </a:lnSpc>
            </a:pPr>
            <a:r>
              <a:rPr lang="en-US" sz="1400" noProof="1">
                <a:solidFill>
                  <a:srgbClr val="333333"/>
                </a:solidFill>
                <a:latin typeface="Arial"/>
                <a:ea typeface="楷体"/>
              </a:rPr>
              <a:t>[Materialized] RMB21.2bn; unit profit 0.082 broke line → PT RMB400 → RMB346</a:t>
            </a:r>
            <a:r>
              <a:rPr lang="en-US" sz="1400" baseline="30000" noProof="1">
                <a:solidFill>
                  <a:srgbClr val="333333"/>
                </a:solidFill>
                <a:latin typeface="Arial"/>
                <a:ea typeface="楷体"/>
              </a:rPr>
              <a:t>1</a:t>
            </a:r>
            <a:endParaRPr lang="en-US" sz="1400" noProof="1"/>
          </a:p>
        </p:txBody>
      </p:sp>
      <p:sp>
        <p:nvSpPr>
          <p:cNvPr id="12" name="tl-imp-1"/>
          <p:cNvSpPr txBox="1"/>
          <p:nvPr/>
        </p:nvSpPr>
        <p:spPr>
          <a:xfrm>
            <a:off x="1438910" y="4572000"/>
            <a:ext cx="1773936" cy="187960"/>
          </a:xfrm>
          <a:prstGeom prst="rect">
            <a:avLst/>
          </a:prstGeom>
          <a:noFill/>
          <a:ln>
            <a:noFill/>
          </a:ln>
        </p:spPr>
        <p:txBody>
          <a:bodyPr wrap="none" lIns="0" tIns="0" rIns="0" bIns="0" rtlCol="0" anchor="t"/>
          <a:lstStyle/>
          <a:p>
            <a:pPr algn="l">
              <a:lnSpc>
                <a:spcPts val="2033"/>
              </a:lnSpc>
            </a:pPr>
            <a:r>
              <a:rPr lang="en-US" sz="1400" b="1" noProof="1">
                <a:solidFill>
                  <a:srgbClr val="006BA6"/>
                </a:solidFill>
                <a:latin typeface="Arial"/>
                <a:ea typeface="楷体"/>
              </a:rPr>
              <a:t>Decisive impact</a:t>
            </a:r>
            <a:r>
              <a:rPr lang="en-US" sz="1400" b="1" baseline="30000" noProof="1">
                <a:solidFill>
                  <a:srgbClr val="006BA6"/>
                </a:solidFill>
                <a:latin typeface="Arial"/>
                <a:ea typeface="楷体"/>
              </a:rPr>
              <a:t>3</a:t>
            </a:r>
            <a:endParaRPr lang="en-US" sz="1400" noProof="1"/>
          </a:p>
        </p:txBody>
      </p:sp>
      <p:sp>
        <p:nvSpPr>
          <p:cNvPr id="13" name="tl-node-2"/>
          <p:cNvSpPr/>
          <p:nvPr/>
        </p:nvSpPr>
        <p:spPr>
          <a:xfrm>
            <a:off x="5829045" y="2343150"/>
            <a:ext cx="181610" cy="181610"/>
          </a:xfrm>
          <a:prstGeom prst="ellipse">
            <a:avLst/>
          </a:prstGeom>
          <a:solidFill>
            <a:srgbClr val="051C2C"/>
          </a:solidFill>
          <a:ln>
            <a:noFill/>
          </a:ln>
        </p:spPr>
        <p:txBody>
          <a:bodyPr/>
          <a:lstStyle/>
          <a:p>
            <a:endParaRPr lang="zh-CN" altLang="en-US"/>
          </a:p>
        </p:txBody>
      </p:sp>
      <p:sp>
        <p:nvSpPr>
          <p:cNvPr id="14" name="tl-date-2"/>
          <p:cNvSpPr txBox="1"/>
          <p:nvPr/>
        </p:nvSpPr>
        <p:spPr>
          <a:xfrm>
            <a:off x="6070345" y="2620010"/>
            <a:ext cx="1901952"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Sep-Nov 2026</a:t>
            </a:r>
            <a:endParaRPr lang="en-US" sz="1400" noProof="1"/>
          </a:p>
        </p:txBody>
      </p:sp>
      <p:sp>
        <p:nvSpPr>
          <p:cNvPr id="15" name="tl-event-2"/>
          <p:cNvSpPr txBox="1"/>
          <p:nvPr/>
        </p:nvSpPr>
        <p:spPr>
          <a:xfrm>
            <a:off x="5854445" y="2882900"/>
            <a:ext cx="2240280" cy="2159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Production &amp; grid</a:t>
            </a:r>
            <a:endParaRPr lang="en-US" sz="1600" noProof="1"/>
          </a:p>
        </p:txBody>
      </p:sp>
      <p:sp>
        <p:nvSpPr>
          <p:cNvPr id="16" name="tl-desc-2"/>
          <p:cNvSpPr txBox="1"/>
          <p:nvPr/>
        </p:nvSpPr>
        <p:spPr>
          <a:xfrm>
            <a:off x="5854445" y="3159760"/>
            <a:ext cx="2286000" cy="1130300"/>
          </a:xfrm>
          <a:prstGeom prst="rect">
            <a:avLst/>
          </a:prstGeom>
          <a:noFill/>
          <a:ln>
            <a:noFill/>
          </a:ln>
        </p:spPr>
        <p:txBody>
          <a:bodyPr wrap="square" lIns="0" tIns="0" rIns="0" bIns="0" rtlCol="0" anchor="t"/>
          <a:lstStyle/>
          <a:p>
            <a:pPr algn="l">
              <a:lnSpc>
                <a:spcPts val="2420"/>
              </a:lnSpc>
            </a:pPr>
            <a:r>
              <a:rPr lang="en-US" sz="1400" noProof="1">
                <a:solidFill>
                  <a:srgbClr val="333333"/>
                </a:solidFill>
                <a:latin typeface="Arial"/>
                <a:ea typeface="楷体"/>
              </a:rPr>
              <a:t>Oct schedule sample 214.6GWh (+57%); Sep ESS tenders +84%; CABIA 44.16% Jan-Sep</a:t>
            </a:r>
            <a:endParaRPr lang="en-US" sz="1400" noProof="1"/>
          </a:p>
        </p:txBody>
      </p:sp>
      <p:sp>
        <p:nvSpPr>
          <p:cNvPr id="17" name="tl-imp-2"/>
          <p:cNvSpPr txBox="1"/>
          <p:nvPr/>
        </p:nvSpPr>
        <p:spPr>
          <a:xfrm>
            <a:off x="6133845" y="4572000"/>
            <a:ext cx="1773936"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High impact</a:t>
            </a:r>
            <a:endParaRPr lang="en-US" sz="1400" noProof="1"/>
          </a:p>
        </p:txBody>
      </p:sp>
      <p:sp>
        <p:nvSpPr>
          <p:cNvPr id="18" name="tl-node-3"/>
          <p:cNvSpPr/>
          <p:nvPr/>
        </p:nvSpPr>
        <p:spPr>
          <a:xfrm>
            <a:off x="8178545" y="2343150"/>
            <a:ext cx="181610" cy="181610"/>
          </a:xfrm>
          <a:prstGeom prst="ellipse">
            <a:avLst/>
          </a:prstGeom>
          <a:solidFill>
            <a:srgbClr val="051C2C"/>
          </a:solidFill>
          <a:ln>
            <a:noFill/>
          </a:ln>
        </p:spPr>
        <p:txBody>
          <a:bodyPr/>
          <a:lstStyle/>
          <a:p>
            <a:endParaRPr lang="zh-CN" altLang="en-US"/>
          </a:p>
        </p:txBody>
      </p:sp>
      <p:sp>
        <p:nvSpPr>
          <p:cNvPr id="19" name="tl-date-3"/>
          <p:cNvSpPr txBox="1"/>
          <p:nvPr/>
        </p:nvSpPr>
        <p:spPr>
          <a:xfrm>
            <a:off x="8419845" y="2620010"/>
            <a:ext cx="1901952"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4Q26</a:t>
            </a:r>
            <a:endParaRPr lang="en-US" sz="1400" noProof="1"/>
          </a:p>
        </p:txBody>
      </p:sp>
      <p:sp>
        <p:nvSpPr>
          <p:cNvPr id="20" name="tl-event-3"/>
          <p:cNvSpPr txBox="1"/>
          <p:nvPr/>
        </p:nvSpPr>
        <p:spPr>
          <a:xfrm>
            <a:off x="8203945" y="2882900"/>
            <a:ext cx="2240280" cy="2159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Naxtra mass production</a:t>
            </a:r>
            <a:endParaRPr lang="en-US" sz="1600" noProof="1"/>
          </a:p>
        </p:txBody>
      </p:sp>
      <p:sp>
        <p:nvSpPr>
          <p:cNvPr id="21" name="tl-desc-3"/>
          <p:cNvSpPr txBox="1"/>
          <p:nvPr/>
        </p:nvSpPr>
        <p:spPr>
          <a:xfrm>
            <a:off x="8203945" y="3159760"/>
            <a:ext cx="2286000" cy="1130300"/>
          </a:xfrm>
          <a:prstGeom prst="rect">
            <a:avLst/>
          </a:prstGeom>
          <a:noFill/>
          <a:ln>
            <a:noFill/>
          </a:ln>
        </p:spPr>
        <p:txBody>
          <a:bodyPr wrap="square" lIns="0" tIns="0" rIns="0" bIns="0" rtlCol="0" anchor="t"/>
          <a:lstStyle/>
          <a:p>
            <a:pPr algn="l">
              <a:lnSpc>
                <a:spcPts val="2420"/>
              </a:lnSpc>
            </a:pPr>
            <a:r>
              <a:rPr lang="en-US" sz="1400" noProof="1">
                <a:solidFill>
                  <a:srgbClr val="333333"/>
                </a:solidFill>
                <a:latin typeface="Arial"/>
                <a:ea typeface="楷体"/>
              </a:rPr>
              <a:t>Cost RMB0.35-0.40/Wh ~ LFP parity; 67GWh deal; Tianheng targets 1GWh by year-end</a:t>
            </a:r>
            <a:endParaRPr lang="en-US" sz="1400" noProof="1"/>
          </a:p>
        </p:txBody>
      </p:sp>
      <p:sp>
        <p:nvSpPr>
          <p:cNvPr id="22" name="tl-imp-3"/>
          <p:cNvSpPr txBox="1"/>
          <p:nvPr/>
        </p:nvSpPr>
        <p:spPr>
          <a:xfrm>
            <a:off x="8483345" y="4572000"/>
            <a:ext cx="1773936"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High impact</a:t>
            </a:r>
            <a:endParaRPr lang="en-US" sz="1400" noProof="1"/>
          </a:p>
        </p:txBody>
      </p:sp>
      <p:sp>
        <p:nvSpPr>
          <p:cNvPr id="23" name="tl-node-4"/>
          <p:cNvSpPr/>
          <p:nvPr/>
        </p:nvSpPr>
        <p:spPr>
          <a:xfrm>
            <a:off x="10528045" y="2343150"/>
            <a:ext cx="181610" cy="181610"/>
          </a:xfrm>
          <a:prstGeom prst="ellipse">
            <a:avLst/>
          </a:prstGeom>
          <a:solidFill>
            <a:srgbClr val="051C2C"/>
          </a:solidFill>
          <a:ln>
            <a:noFill/>
          </a:ln>
        </p:spPr>
        <p:txBody>
          <a:bodyPr/>
          <a:lstStyle/>
          <a:p>
            <a:endParaRPr lang="zh-CN" altLang="en-US"/>
          </a:p>
        </p:txBody>
      </p:sp>
      <p:sp>
        <p:nvSpPr>
          <p:cNvPr id="24" name="tl-date-4"/>
          <p:cNvSpPr txBox="1"/>
          <p:nvPr/>
        </p:nvSpPr>
        <p:spPr>
          <a:xfrm>
            <a:off x="10769345" y="2620010"/>
            <a:ext cx="1901952"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~late Dec 2026</a:t>
            </a:r>
            <a:endParaRPr lang="en-US" sz="1400" noProof="1"/>
          </a:p>
        </p:txBody>
      </p:sp>
      <p:sp>
        <p:nvSpPr>
          <p:cNvPr id="25" name="tl-event-4"/>
          <p:cNvSpPr txBox="1"/>
          <p:nvPr/>
        </p:nvSpPr>
        <p:spPr>
          <a:xfrm>
            <a:off x="10553445" y="2882900"/>
            <a:ext cx="2240280" cy="2159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DOE + FEOC rules</a:t>
            </a:r>
            <a:endParaRPr lang="en-US" sz="1600" noProof="1"/>
          </a:p>
        </p:txBody>
      </p:sp>
      <p:sp>
        <p:nvSpPr>
          <p:cNvPr id="26" name="tl-desc-4"/>
          <p:cNvSpPr txBox="1"/>
          <p:nvPr/>
        </p:nvSpPr>
        <p:spPr>
          <a:xfrm>
            <a:off x="10553445" y="3159760"/>
            <a:ext cx="2286000" cy="1130300"/>
          </a:xfrm>
          <a:prstGeom prst="rect">
            <a:avLst/>
          </a:prstGeom>
          <a:noFill/>
          <a:ln>
            <a:noFill/>
          </a:ln>
        </p:spPr>
        <p:txBody>
          <a:bodyPr wrap="square" lIns="0" tIns="0" rIns="0" bIns="0" rtlCol="0" anchor="t"/>
          <a:lstStyle/>
          <a:p>
            <a:pPr algn="l">
              <a:lnSpc>
                <a:spcPts val="2420"/>
              </a:lnSpc>
            </a:pPr>
            <a:r>
              <a:rPr lang="en-US" sz="1400" noProof="1">
                <a:solidFill>
                  <a:srgbClr val="333333"/>
                </a:solidFill>
                <a:latin typeface="Arial"/>
                <a:ea typeface="楷体"/>
              </a:rPr>
              <a:t>DOE RFI closed 10/9, EO due 12/24; Treasury pending; tightening hits LRS ~RMB2.36bn/yr2</a:t>
            </a:r>
            <a:r>
              <a:rPr lang="en-US" sz="1400" baseline="30000" noProof="1">
                <a:solidFill>
                  <a:srgbClr val="333333"/>
                </a:solidFill>
                <a:latin typeface="Arial"/>
                <a:ea typeface="楷体"/>
              </a:rPr>
              <a:t>2</a:t>
            </a:r>
            <a:endParaRPr lang="en-US" sz="1400" noProof="1"/>
          </a:p>
        </p:txBody>
      </p:sp>
      <p:sp>
        <p:nvSpPr>
          <p:cNvPr id="27" name="tl-imp-4"/>
          <p:cNvSpPr txBox="1"/>
          <p:nvPr/>
        </p:nvSpPr>
        <p:spPr>
          <a:xfrm>
            <a:off x="10832845" y="4572000"/>
            <a:ext cx="1773936"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High impact</a:t>
            </a:r>
            <a:endParaRPr lang="en-US" sz="1400" noProof="1"/>
          </a:p>
        </p:txBody>
      </p:sp>
      <p:sp>
        <p:nvSpPr>
          <p:cNvPr id="28" name="tl-node-5"/>
          <p:cNvSpPr/>
          <p:nvPr/>
        </p:nvSpPr>
        <p:spPr>
          <a:xfrm>
            <a:off x="12877545" y="2343150"/>
            <a:ext cx="181610" cy="181610"/>
          </a:xfrm>
          <a:prstGeom prst="ellipse">
            <a:avLst/>
          </a:prstGeom>
          <a:solidFill>
            <a:srgbClr val="051C2C"/>
          </a:solidFill>
          <a:ln>
            <a:noFill/>
          </a:ln>
        </p:spPr>
        <p:txBody>
          <a:bodyPr/>
          <a:lstStyle/>
          <a:p>
            <a:endParaRPr lang="zh-CN" altLang="en-US"/>
          </a:p>
        </p:txBody>
      </p:sp>
      <p:sp>
        <p:nvSpPr>
          <p:cNvPr id="29" name="tl-date-5"/>
          <p:cNvSpPr txBox="1"/>
          <p:nvPr/>
        </p:nvSpPr>
        <p:spPr>
          <a:xfrm>
            <a:off x="13118845" y="2620010"/>
            <a:ext cx="1901952"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Buyback execution</a:t>
            </a:r>
            <a:endParaRPr lang="en-US" sz="1400" noProof="1"/>
          </a:p>
        </p:txBody>
      </p:sp>
      <p:sp>
        <p:nvSpPr>
          <p:cNvPr id="30" name="tl-event-5"/>
          <p:cNvSpPr txBox="1"/>
          <p:nvPr/>
        </p:nvSpPr>
        <p:spPr>
          <a:xfrm>
            <a:off x="12902945" y="2882900"/>
            <a:ext cx="2240280" cy="2159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RMB20-40bn buyback</a:t>
            </a:r>
            <a:endParaRPr lang="en-US" sz="1600" noProof="1"/>
          </a:p>
        </p:txBody>
      </p:sp>
      <p:sp>
        <p:nvSpPr>
          <p:cNvPr id="31" name="tl-desc-5"/>
          <p:cNvSpPr txBox="1"/>
          <p:nvPr/>
        </p:nvSpPr>
        <p:spPr>
          <a:xfrm>
            <a:off x="12902945" y="3159760"/>
            <a:ext cx="2286000" cy="1183639"/>
          </a:xfrm>
          <a:prstGeom prst="rect">
            <a:avLst/>
          </a:prstGeom>
          <a:noFill/>
          <a:ln>
            <a:noFill/>
          </a:ln>
        </p:spPr>
        <p:txBody>
          <a:bodyPr wrap="square" lIns="0" tIns="0" rIns="0" bIns="0" rtlCol="0" anchor="t"/>
          <a:lstStyle/>
          <a:p>
            <a:pPr algn="l">
              <a:lnSpc>
                <a:spcPts val="2420"/>
              </a:lnSpc>
            </a:pPr>
            <a:r>
              <a:rPr lang="en-US" sz="1400" noProof="1">
                <a:solidFill>
                  <a:srgbClr val="333333"/>
                </a:solidFill>
                <a:latin typeface="Arial"/>
                <a:ea typeface="楷体"/>
              </a:rPr>
              <a:t>RMB1.7-3.3bn/month; to 10/21 RMB4.607bn done, all cancelled, cap RMB571.60/share</a:t>
            </a:r>
            <a:endParaRPr lang="en-US" sz="1400" noProof="1"/>
          </a:p>
        </p:txBody>
      </p:sp>
      <p:sp>
        <p:nvSpPr>
          <p:cNvPr id="32" name="tl-imp-5"/>
          <p:cNvSpPr txBox="1"/>
          <p:nvPr/>
        </p:nvSpPr>
        <p:spPr>
          <a:xfrm>
            <a:off x="13182345" y="4572000"/>
            <a:ext cx="1773936"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Medium impact</a:t>
            </a:r>
            <a:endParaRPr lang="en-US" sz="1400" noProof="1"/>
          </a:p>
        </p:txBody>
      </p:sp>
      <p:sp>
        <p:nvSpPr>
          <p:cNvPr id="33" name="tl-node-6"/>
          <p:cNvSpPr/>
          <p:nvPr/>
        </p:nvSpPr>
        <p:spPr>
          <a:xfrm>
            <a:off x="15227045" y="2343150"/>
            <a:ext cx="181610" cy="181610"/>
          </a:xfrm>
          <a:prstGeom prst="ellipse">
            <a:avLst/>
          </a:prstGeom>
          <a:solidFill>
            <a:srgbClr val="CCCCCC"/>
          </a:solidFill>
          <a:ln>
            <a:noFill/>
          </a:ln>
        </p:spPr>
        <p:txBody>
          <a:bodyPr/>
          <a:lstStyle/>
          <a:p>
            <a:endParaRPr lang="zh-CN" altLang="en-US"/>
          </a:p>
        </p:txBody>
      </p:sp>
      <p:sp>
        <p:nvSpPr>
          <p:cNvPr id="34" name="tl-date-6"/>
          <p:cNvSpPr txBox="1"/>
          <p:nvPr/>
        </p:nvSpPr>
        <p:spPr>
          <a:xfrm>
            <a:off x="15468345" y="2620010"/>
            <a:ext cx="1901952"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Mar/Apr 2027</a:t>
            </a:r>
            <a:endParaRPr lang="en-US" sz="1400" noProof="1"/>
          </a:p>
        </p:txBody>
      </p:sp>
      <p:sp>
        <p:nvSpPr>
          <p:cNvPr id="35" name="tl-event-6"/>
          <p:cNvSpPr txBox="1"/>
          <p:nvPr/>
        </p:nvSpPr>
        <p:spPr>
          <a:xfrm>
            <a:off x="15252445" y="2882900"/>
            <a:ext cx="2240280" cy="2159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Annual report &amp; 1Q27</a:t>
            </a:r>
            <a:endParaRPr lang="en-US" sz="1600" noProof="1"/>
          </a:p>
        </p:txBody>
      </p:sp>
      <p:sp>
        <p:nvSpPr>
          <p:cNvPr id="36" name="tl-desc-6"/>
          <p:cNvSpPr txBox="1"/>
          <p:nvPr/>
        </p:nvSpPr>
        <p:spPr>
          <a:xfrm>
            <a:off x="15252445" y="3159760"/>
            <a:ext cx="2286000" cy="1130300"/>
          </a:xfrm>
          <a:prstGeom prst="rect">
            <a:avLst/>
          </a:prstGeom>
          <a:noFill/>
          <a:ln>
            <a:noFill/>
          </a:ln>
        </p:spPr>
        <p:txBody>
          <a:bodyPr wrap="square" lIns="0" tIns="0" rIns="0" bIns="0" rtlCol="0" anchor="t"/>
          <a:lstStyle/>
          <a:p>
            <a:pPr algn="l">
              <a:lnSpc>
                <a:spcPts val="2420"/>
              </a:lnSpc>
            </a:pPr>
            <a:r>
              <a:rPr lang="en-US" sz="1400" noProof="1">
                <a:solidFill>
                  <a:srgbClr val="333333"/>
                </a:solidFill>
                <a:latin typeface="Arial"/>
                <a:ea typeface="楷体"/>
              </a:rPr>
              <a:t>First quarter after rebate abolition; RMB0.090 hold = repair trigger; lower payout = squeeze signal</a:t>
            </a:r>
            <a:endParaRPr lang="en-US" sz="1400" noProof="1"/>
          </a:p>
        </p:txBody>
      </p:sp>
      <p:sp>
        <p:nvSpPr>
          <p:cNvPr id="37" name="tl-imp-6"/>
          <p:cNvSpPr txBox="1"/>
          <p:nvPr/>
        </p:nvSpPr>
        <p:spPr>
          <a:xfrm>
            <a:off x="15531845" y="4572000"/>
            <a:ext cx="1773936"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Medium impact</a:t>
            </a:r>
            <a:endParaRPr lang="en-US" sz="1400" noProof="1"/>
          </a:p>
        </p:txBody>
      </p:sp>
      <p:sp>
        <p:nvSpPr>
          <p:cNvPr id="38" name="bar-title"/>
          <p:cNvSpPr txBox="1"/>
          <p:nvPr/>
        </p:nvSpPr>
        <p:spPr>
          <a:xfrm>
            <a:off x="825500" y="5386070"/>
            <a:ext cx="63500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Verdict thresholds: what counts as failure</a:t>
            </a:r>
            <a:endParaRPr lang="en-US" sz="1800" noProof="1"/>
          </a:p>
        </p:txBody>
      </p:sp>
      <p:sp>
        <p:nvSpPr>
          <p:cNvPr id="39" name="bar-hdr-1"/>
          <p:cNvSpPr txBox="1"/>
          <p:nvPr/>
        </p:nvSpPr>
        <p:spPr>
          <a:xfrm>
            <a:off x="863600" y="5817870"/>
            <a:ext cx="1905000" cy="20701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Event</a:t>
            </a:r>
            <a:endParaRPr lang="en-US" sz="1400" noProof="1"/>
          </a:p>
        </p:txBody>
      </p:sp>
      <p:sp>
        <p:nvSpPr>
          <p:cNvPr id="40" name="bar-hdr-2"/>
          <p:cNvSpPr txBox="1"/>
          <p:nvPr/>
        </p:nvSpPr>
        <p:spPr>
          <a:xfrm>
            <a:off x="2895600" y="5817870"/>
            <a:ext cx="4064000" cy="20701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Threshold (delivery path)</a:t>
            </a:r>
            <a:endParaRPr lang="en-US" sz="1400" noProof="1"/>
          </a:p>
        </p:txBody>
      </p:sp>
      <p:sp>
        <p:nvSpPr>
          <p:cNvPr id="41" name="bar-hdr-3"/>
          <p:cNvSpPr txBox="1"/>
          <p:nvPr/>
        </p:nvSpPr>
        <p:spPr>
          <a:xfrm>
            <a:off x="7086600" y="5817870"/>
            <a:ext cx="4089400" cy="20701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Failure action (fallback)</a:t>
            </a:r>
            <a:endParaRPr lang="en-US" sz="1400" noProof="1"/>
          </a:p>
        </p:txBody>
      </p:sp>
      <p:sp>
        <p:nvSpPr>
          <p:cNvPr id="42" name="bar-hdr-sep"/>
          <p:cNvSpPr/>
          <p:nvPr/>
        </p:nvSpPr>
        <p:spPr>
          <a:xfrm>
            <a:off x="800100" y="6103620"/>
            <a:ext cx="10375900" cy="10160"/>
          </a:xfrm>
          <a:prstGeom prst="rect">
            <a:avLst/>
          </a:prstGeom>
          <a:solidFill>
            <a:srgbClr val="000000"/>
          </a:solidFill>
          <a:ln>
            <a:noFill/>
          </a:ln>
        </p:spPr>
        <p:txBody>
          <a:bodyPr/>
          <a:lstStyle/>
          <a:p>
            <a:endParaRPr lang="zh-CN" altLang="en-US"/>
          </a:p>
        </p:txBody>
      </p:sp>
      <p:sp>
        <p:nvSpPr>
          <p:cNvPr id="43" name="bar-r1-c1"/>
          <p:cNvSpPr txBox="1"/>
          <p:nvPr/>
        </p:nvSpPr>
        <p:spPr>
          <a:xfrm>
            <a:off x="863600" y="6249670"/>
            <a:ext cx="1905000" cy="508000"/>
          </a:xfrm>
          <a:prstGeom prst="rect">
            <a:avLst/>
          </a:prstGeom>
          <a:noFill/>
          <a:ln>
            <a:noFill/>
          </a:ln>
        </p:spPr>
        <p:txBody>
          <a:bodyPr wrap="square" lIns="0" tIns="0" rIns="0" bIns="0" rtlCol="0" anchor="t"/>
          <a:lstStyle/>
          <a:p>
            <a:pPr algn="l">
              <a:lnSpc>
                <a:spcPts val="2323"/>
              </a:lnSpc>
            </a:pPr>
            <a:r>
              <a:rPr lang="en-US" sz="1600" b="1" noProof="1">
                <a:solidFill>
                  <a:srgbClr val="051C2C"/>
                </a:solidFill>
                <a:latin typeface="Arial"/>
                <a:ea typeface="楷体"/>
              </a:rPr>
              <a:t>4Q26 unit net profit</a:t>
            </a:r>
            <a:endParaRPr lang="en-US" sz="1600" noProof="1"/>
          </a:p>
        </p:txBody>
      </p:sp>
      <p:sp>
        <p:nvSpPr>
          <p:cNvPr id="44" name="bar-r1-c2"/>
          <p:cNvSpPr txBox="1"/>
          <p:nvPr/>
        </p:nvSpPr>
        <p:spPr>
          <a:xfrm>
            <a:off x="2895600" y="6249670"/>
            <a:ext cx="4064000" cy="5080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≥0.090 → back to the RMB400 framework; 0.078-0.090 → hold RMB346</a:t>
            </a:r>
            <a:endParaRPr lang="en-US" sz="1600" noProof="1"/>
          </a:p>
        </p:txBody>
      </p:sp>
      <p:sp>
        <p:nvSpPr>
          <p:cNvPr id="45" name="bar-r1-c3"/>
          <p:cNvSpPr txBox="1"/>
          <p:nvPr/>
        </p:nvSpPr>
        <p:spPr>
          <a:xfrm>
            <a:off x="7086600" y="6249670"/>
            <a:ext cx="4089400" cy="5080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4Q26 &lt;0.085 (two straight quarters) → Hold + JPM framework (PT cut to RMB186-249)</a:t>
            </a:r>
            <a:endParaRPr lang="en-US" sz="1600" noProof="1"/>
          </a:p>
        </p:txBody>
      </p:sp>
      <p:sp>
        <p:nvSpPr>
          <p:cNvPr id="46" name="bar-sep-r1"/>
          <p:cNvSpPr/>
          <p:nvPr/>
        </p:nvSpPr>
        <p:spPr>
          <a:xfrm>
            <a:off x="800100" y="6910070"/>
            <a:ext cx="10375900" cy="10160"/>
          </a:xfrm>
          <a:prstGeom prst="rect">
            <a:avLst/>
          </a:prstGeom>
          <a:solidFill>
            <a:srgbClr val="CCCCCC"/>
          </a:solidFill>
          <a:ln>
            <a:noFill/>
          </a:ln>
        </p:spPr>
        <p:txBody>
          <a:bodyPr/>
          <a:lstStyle/>
          <a:p>
            <a:endParaRPr lang="zh-CN" altLang="en-US"/>
          </a:p>
        </p:txBody>
      </p:sp>
      <p:sp>
        <p:nvSpPr>
          <p:cNvPr id="47" name="bar-r2-c1"/>
          <p:cNvSpPr txBox="1"/>
          <p:nvPr/>
        </p:nvSpPr>
        <p:spPr>
          <a:xfrm>
            <a:off x="863600" y="7062470"/>
            <a:ext cx="1905000" cy="508000"/>
          </a:xfrm>
          <a:prstGeom prst="rect">
            <a:avLst/>
          </a:prstGeom>
          <a:noFill/>
          <a:ln>
            <a:noFill/>
          </a:ln>
        </p:spPr>
        <p:txBody>
          <a:bodyPr wrap="square" lIns="0" tIns="0" rIns="0" bIns="0" rtlCol="0" anchor="t"/>
          <a:lstStyle/>
          <a:p>
            <a:pPr algn="l">
              <a:lnSpc>
                <a:spcPts val="2323"/>
              </a:lnSpc>
            </a:pPr>
            <a:r>
              <a:rPr lang="en-US" sz="1600" b="1" noProof="1">
                <a:solidFill>
                  <a:srgbClr val="051C2C"/>
                </a:solidFill>
                <a:latin typeface="Arial"/>
                <a:ea typeface="楷体"/>
              </a:rPr>
              <a:t>DOE / FEOC</a:t>
            </a:r>
            <a:endParaRPr lang="en-US" sz="1600" noProof="1"/>
          </a:p>
        </p:txBody>
      </p:sp>
      <p:sp>
        <p:nvSpPr>
          <p:cNvPr id="48" name="bar-r2-c2"/>
          <p:cNvSpPr txBox="1"/>
          <p:nvPr/>
        </p:nvSpPr>
        <p:spPr>
          <a:xfrm>
            <a:off x="2895600" y="7062470"/>
            <a:ext cx="4064000" cy="5080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DOE rules do not bring US-based licensed lines into the restrictions</a:t>
            </a:r>
            <a:endParaRPr lang="en-US" sz="1600" noProof="1"/>
          </a:p>
        </p:txBody>
      </p:sp>
      <p:sp>
        <p:nvSpPr>
          <p:cNvPr id="49" name="bar-r2-c3"/>
          <p:cNvSpPr txBox="1"/>
          <p:nvPr/>
        </p:nvSpPr>
        <p:spPr>
          <a:xfrm>
            <a:off x="7086600" y="7062470"/>
            <a:ext cx="4089400" cy="5080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Tightening → LRS revenue ~RMB2.36bn/yr at risk (~2.3% of NP)</a:t>
            </a:r>
            <a:endParaRPr lang="en-US" sz="1600" noProof="1"/>
          </a:p>
        </p:txBody>
      </p:sp>
      <p:sp>
        <p:nvSpPr>
          <p:cNvPr id="50" name="bar-sep-r2"/>
          <p:cNvSpPr/>
          <p:nvPr/>
        </p:nvSpPr>
        <p:spPr>
          <a:xfrm>
            <a:off x="800100" y="7722870"/>
            <a:ext cx="10375900" cy="10160"/>
          </a:xfrm>
          <a:prstGeom prst="rect">
            <a:avLst/>
          </a:prstGeom>
          <a:solidFill>
            <a:srgbClr val="CCCCCC"/>
          </a:solidFill>
          <a:ln>
            <a:noFill/>
          </a:ln>
        </p:spPr>
        <p:txBody>
          <a:bodyPr/>
          <a:lstStyle/>
          <a:p>
            <a:endParaRPr lang="zh-CN" altLang="en-US"/>
          </a:p>
        </p:txBody>
      </p:sp>
      <p:sp>
        <p:nvSpPr>
          <p:cNvPr id="51" name="bar-r3-c1"/>
          <p:cNvSpPr txBox="1"/>
          <p:nvPr/>
        </p:nvSpPr>
        <p:spPr>
          <a:xfrm>
            <a:off x="863600" y="7875270"/>
            <a:ext cx="1905000" cy="508000"/>
          </a:xfrm>
          <a:prstGeom prst="rect">
            <a:avLst/>
          </a:prstGeom>
          <a:noFill/>
          <a:ln>
            <a:noFill/>
          </a:ln>
        </p:spPr>
        <p:txBody>
          <a:bodyPr wrap="square" lIns="0" tIns="0" rIns="0" bIns="0" rtlCol="0" anchor="t"/>
          <a:lstStyle/>
          <a:p>
            <a:pPr algn="l">
              <a:lnSpc>
                <a:spcPts val="2323"/>
              </a:lnSpc>
            </a:pPr>
            <a:r>
              <a:rPr lang="en-US" sz="1600" b="1" noProof="1">
                <a:solidFill>
                  <a:srgbClr val="051C2C"/>
                </a:solidFill>
                <a:latin typeface="Arial"/>
                <a:ea typeface="楷体"/>
              </a:rPr>
              <a:t>Buyback execution</a:t>
            </a:r>
            <a:endParaRPr lang="en-US" sz="1600" noProof="1"/>
          </a:p>
        </p:txBody>
      </p:sp>
      <p:sp>
        <p:nvSpPr>
          <p:cNvPr id="52" name="bar-r3-c2"/>
          <p:cNvSpPr txBox="1"/>
          <p:nvPr/>
        </p:nvSpPr>
        <p:spPr>
          <a:xfrm>
            <a:off x="2895600" y="7875270"/>
            <a:ext cx="4064000" cy="5080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RMB1.7-3.3bn per month; progress announced at the start of each month</a:t>
            </a:r>
            <a:endParaRPr lang="en-US" sz="1600" noProof="1"/>
          </a:p>
        </p:txBody>
      </p:sp>
      <p:sp>
        <p:nvSpPr>
          <p:cNvPr id="53" name="bar-r3-c3"/>
          <p:cNvSpPr txBox="1"/>
          <p:nvPr/>
        </p:nvSpPr>
        <p:spPr>
          <a:xfrm>
            <a:off x="7086600" y="7875270"/>
            <a:ext cx="4089400" cy="5080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Slow execution / close to the RMB20bn floor → the support signal weakens</a:t>
            </a:r>
            <a:endParaRPr lang="en-US" sz="1600" noProof="1"/>
          </a:p>
        </p:txBody>
      </p:sp>
      <p:sp>
        <p:nvSpPr>
          <p:cNvPr id="54" name="bar-sep-r3"/>
          <p:cNvSpPr/>
          <p:nvPr/>
        </p:nvSpPr>
        <p:spPr>
          <a:xfrm>
            <a:off x="800100" y="8535670"/>
            <a:ext cx="10375900" cy="10160"/>
          </a:xfrm>
          <a:prstGeom prst="rect">
            <a:avLst/>
          </a:prstGeom>
          <a:solidFill>
            <a:srgbClr val="000000"/>
          </a:solidFill>
          <a:ln>
            <a:noFill/>
          </a:ln>
        </p:spPr>
        <p:txBody>
          <a:bodyPr/>
          <a:lstStyle/>
          <a:p>
            <a:endParaRPr lang="zh-CN" altLang="en-US"/>
          </a:p>
        </p:txBody>
      </p:sp>
      <p:sp>
        <p:nvSpPr>
          <p:cNvPr id="55" name="read-title"/>
          <p:cNvSpPr txBox="1"/>
          <p:nvPr/>
        </p:nvSpPr>
        <p:spPr>
          <a:xfrm>
            <a:off x="11583670" y="5386070"/>
            <a:ext cx="590423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How we read this calendar</a:t>
            </a:r>
            <a:endParaRPr lang="en-US" sz="1800" noProof="1"/>
          </a:p>
        </p:txBody>
      </p:sp>
      <p:sp>
        <p:nvSpPr>
          <p:cNvPr id="56" name="read-c1"/>
          <p:cNvSpPr/>
          <p:nvPr/>
        </p:nvSpPr>
        <p:spPr>
          <a:xfrm>
            <a:off x="11558270" y="5843270"/>
            <a:ext cx="533400" cy="533400"/>
          </a:xfrm>
          <a:prstGeom prst="ellipse">
            <a:avLst/>
          </a:prstGeom>
          <a:solidFill>
            <a:srgbClr val="E3F2FD"/>
          </a:solidFill>
          <a:ln>
            <a:noFill/>
          </a:ln>
        </p:spPr>
        <p:txBody>
          <a:bodyPr/>
          <a:lstStyle/>
          <a:p>
            <a:endParaRPr lang="zh-CN" altLang="en-US"/>
          </a:p>
        </p:txBody>
      </p:sp>
      <p:sp>
        <p:nvSpPr>
          <p:cNvPr id="57" name="read-t1"/>
          <p:cNvSpPr txBox="1"/>
          <p:nvPr/>
        </p:nvSpPr>
        <p:spPr>
          <a:xfrm>
            <a:off x="12250420" y="5868670"/>
            <a:ext cx="5237480" cy="723900"/>
          </a:xfrm>
          <a:prstGeom prst="rect">
            <a:avLst/>
          </a:prstGeom>
          <a:noFill/>
          <a:ln>
            <a:noFill/>
          </a:ln>
        </p:spPr>
        <p:txBody>
          <a:bodyPr wrap="square" lIns="0" tIns="0" rIns="0" bIns="0" rtlCol="0" anchor="t"/>
          <a:lstStyle/>
          <a:p>
            <a:pPr>
              <a:lnSpc>
                <a:spcPts val="2420"/>
              </a:lnSpc>
            </a:pPr>
            <a:r>
              <a:rPr lang="en-US" altLang="zh-CN" sz="1600" noProof="1">
                <a:solidFill>
                  <a:srgbClr val="051C2C"/>
                </a:solidFill>
                <a:latin typeface="Arial"/>
                <a:ea typeface="楷体"/>
              </a:rPr>
              <a:t>Two-step multiple repair: 4Q26 confirms if 0.082 is a pit or new equilibrium; 1Q27 tests unit net profit post-rebate abolition</a:t>
            </a:r>
            <a:endParaRPr lang="en-US" altLang="zh-CN" sz="1600" noProof="1"/>
          </a:p>
        </p:txBody>
      </p:sp>
      <p:sp>
        <p:nvSpPr>
          <p:cNvPr id="58" name="read-c2"/>
          <p:cNvSpPr/>
          <p:nvPr/>
        </p:nvSpPr>
        <p:spPr>
          <a:xfrm>
            <a:off x="11558270" y="6960870"/>
            <a:ext cx="533400" cy="533400"/>
          </a:xfrm>
          <a:prstGeom prst="ellipse">
            <a:avLst/>
          </a:prstGeom>
          <a:solidFill>
            <a:srgbClr val="F2F2F2"/>
          </a:solidFill>
          <a:ln>
            <a:noFill/>
          </a:ln>
        </p:spPr>
        <p:txBody>
          <a:bodyPr/>
          <a:lstStyle/>
          <a:p>
            <a:endParaRPr lang="zh-CN" altLang="en-US"/>
          </a:p>
        </p:txBody>
      </p:sp>
      <p:sp>
        <p:nvSpPr>
          <p:cNvPr id="59" name="read-t2"/>
          <p:cNvSpPr txBox="1"/>
          <p:nvPr/>
        </p:nvSpPr>
        <p:spPr>
          <a:xfrm>
            <a:off x="12250420" y="6986270"/>
            <a:ext cx="5237480" cy="723900"/>
          </a:xfrm>
          <a:prstGeom prst="rect">
            <a:avLst/>
          </a:prstGeom>
          <a:noFill/>
          <a:ln>
            <a:noFill/>
          </a:ln>
        </p:spPr>
        <p:txBody>
          <a:bodyPr wrap="square" lIns="0" tIns="0" rIns="0" bIns="0" rtlCol="0" anchor="t"/>
          <a:lstStyle/>
          <a:p>
            <a:pPr algn="l">
              <a:lnSpc>
                <a:spcPts val="2420"/>
              </a:lnSpc>
            </a:pPr>
            <a:r>
              <a:rPr lang="en-US" sz="1600" noProof="1">
                <a:solidFill>
                  <a:srgbClr val="051C2C"/>
                </a:solidFill>
                <a:latin typeface="Arial"/>
                <a:ea typeface="楷体"/>
              </a:rPr>
              <a:t>4Q26 is the only "near and heavy" checkpoint; the three-tier decision table is used for the second time (the first already materialized = breakdown)</a:t>
            </a:r>
            <a:endParaRPr lang="en-US" sz="1600" noProof="1"/>
          </a:p>
        </p:txBody>
      </p:sp>
      <p:sp>
        <p:nvSpPr>
          <p:cNvPr id="60" name="read-c3"/>
          <p:cNvSpPr/>
          <p:nvPr/>
        </p:nvSpPr>
        <p:spPr>
          <a:xfrm>
            <a:off x="11558270" y="8078470"/>
            <a:ext cx="533400" cy="533400"/>
          </a:xfrm>
          <a:prstGeom prst="ellipse">
            <a:avLst/>
          </a:prstGeom>
          <a:solidFill>
            <a:srgbClr val="F2F2F2"/>
          </a:solidFill>
          <a:ln>
            <a:noFill/>
          </a:ln>
        </p:spPr>
        <p:txBody>
          <a:bodyPr/>
          <a:lstStyle/>
          <a:p>
            <a:endParaRPr lang="zh-CN" altLang="en-US"/>
          </a:p>
        </p:txBody>
      </p:sp>
      <p:sp>
        <p:nvSpPr>
          <p:cNvPr id="61" name="read-t3"/>
          <p:cNvSpPr txBox="1"/>
          <p:nvPr/>
        </p:nvSpPr>
        <p:spPr>
          <a:xfrm>
            <a:off x="12250420" y="8103870"/>
            <a:ext cx="5237480" cy="723900"/>
          </a:xfrm>
          <a:prstGeom prst="rect">
            <a:avLst/>
          </a:prstGeom>
          <a:noFill/>
          <a:ln>
            <a:noFill/>
          </a:ln>
        </p:spPr>
        <p:txBody>
          <a:bodyPr wrap="square" lIns="0" tIns="0" rIns="0" bIns="0" rtlCol="0" anchor="t"/>
          <a:lstStyle/>
          <a:p>
            <a:pPr algn="l">
              <a:lnSpc>
                <a:spcPts val="2420"/>
              </a:lnSpc>
            </a:pPr>
            <a:r>
              <a:rPr lang="en-US" sz="1600" noProof="1">
                <a:solidFill>
                  <a:srgbClr val="051C2C"/>
                </a:solidFill>
                <a:latin typeface="Arial"/>
                <a:ea typeface="楷体"/>
              </a:rPr>
              <a:t>Kirin condensed-matter 3Q mass production is relayed by Bernstein; the company gave no date — listed as a watch item, not on this calendar</a:t>
            </a:r>
            <a:endParaRPr lang="en-US" sz="1600" noProof="1"/>
          </a:p>
        </p:txBody>
      </p:sp>
      <p:sp>
        <p:nvSpPr>
          <p:cNvPr id="62"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3Q26 expectations: volume 260-265GWh (JPM), NP attributable to shareholders RMB22.9-26.0bn, center ~RMB24-25bn (Bernstein 22.9 / Goldman Sachs 24.0 / CLSA 25-26); the three-tier thresholds are set by this report. 2. DOE rule deadline per EO 14421 (2026-08-26); Treasury's effective-control rules have no published date (IRS Notice 2026-15 gave the direction); LRS revenue is our calculation. 3. Impact ratings are the team's judgment; buyback RMB1.7-3.3bn per month = RMB20-40bn ÷ 12 months (our calculation). As of 2026-10-21.</a:t>
            </a:r>
            <a:endParaRPr lang="en-US" sz="1400" noProof="1"/>
          </a:p>
        </p:txBody>
      </p:sp>
      <p:sp>
        <p:nvSpPr>
          <p:cNvPr id="63"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64"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company announcements, Macquarie, JPM, Bernstein, our calculations, as of 2026-10-21</a:t>
            </a:r>
            <a:endParaRPr lang="en-US" sz="1400" noProof="1"/>
          </a:p>
        </p:txBody>
      </p:sp>
      <p:sp>
        <p:nvSpPr>
          <p:cNvPr id="65"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56</a:t>
            </a:r>
            <a:endParaRPr lang="en-US" sz="1400" noProof="1"/>
          </a:p>
        </p:txBody>
      </p:sp>
      <p:sp>
        <p:nvSpPr>
          <p:cNvPr id="66"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pic>
        <p:nvPicPr>
          <p:cNvPr id="67" name="ic-s42-0"/>
          <p:cNvPicPr/>
          <p:nvPr/>
        </p:nvPicPr>
        <p:blipFill>
          <a:blip>
            <a:extLst>
              <a:ext uri="{96DAC541-7B7A-43D3-8B79-37D633B846F1}">
                <asvg:svgBlip xmlns:asvg="http://schemas.microsoft.com/office/drawing/2016/SVG/main" r:embed="rId3"/>
              </a:ext>
            </a:extLst>
          </a:blip>
          <a:stretch>
            <a:fillRect/>
          </a:stretch>
        </p:blipFill>
        <p:spPr>
          <a:xfrm>
            <a:off x="1133856" y="2658110"/>
            <a:ext cx="165100" cy="165100"/>
          </a:xfrm>
          <a:prstGeom prst="rect">
            <a:avLst/>
          </a:prstGeom>
          <a:ln>
            <a:noFill/>
          </a:ln>
        </p:spPr>
      </p:pic>
      <p:pic>
        <p:nvPicPr>
          <p:cNvPr id="68" name="ic-s42-1"/>
          <p:cNvPicPr/>
          <p:nvPr/>
        </p:nvPicPr>
        <p:blipFill>
          <a:blip>
            <a:extLst>
              <a:ext uri="{96DAC541-7B7A-43D3-8B79-37D633B846F1}">
                <asvg:svgBlip xmlns:asvg="http://schemas.microsoft.com/office/drawing/2016/SVG/main" r:embed="rId4"/>
              </a:ext>
            </a:extLst>
          </a:blip>
          <a:stretch>
            <a:fillRect/>
          </a:stretch>
        </p:blipFill>
        <p:spPr>
          <a:xfrm>
            <a:off x="3474720" y="2658110"/>
            <a:ext cx="165100" cy="165100"/>
          </a:xfrm>
          <a:prstGeom prst="rect">
            <a:avLst/>
          </a:prstGeom>
          <a:ln>
            <a:noFill/>
          </a:ln>
        </p:spPr>
      </p:pic>
      <p:pic>
        <p:nvPicPr>
          <p:cNvPr id="69" name="ic-s42-2"/>
          <p:cNvPicPr/>
          <p:nvPr/>
        </p:nvPicPr>
        <p:blipFill>
          <a:blip>
            <a:extLst>
              <a:ext uri="{96DAC541-7B7A-43D3-8B79-37D633B846F1}">
                <asvg:svgBlip xmlns:asvg="http://schemas.microsoft.com/office/drawing/2016/SVG/main" r:embed="rId5"/>
              </a:ext>
            </a:extLst>
          </a:blip>
          <a:stretch>
            <a:fillRect/>
          </a:stretch>
        </p:blipFill>
        <p:spPr>
          <a:xfrm>
            <a:off x="5824728" y="2658110"/>
            <a:ext cx="165100" cy="165100"/>
          </a:xfrm>
          <a:prstGeom prst="rect">
            <a:avLst/>
          </a:prstGeom>
          <a:ln>
            <a:noFill/>
          </a:ln>
        </p:spPr>
      </p:pic>
      <p:pic>
        <p:nvPicPr>
          <p:cNvPr id="70" name="ic-s42-3"/>
          <p:cNvPicPr/>
          <p:nvPr/>
        </p:nvPicPr>
        <p:blipFill>
          <a:blip>
            <a:extLst>
              <a:ext uri="{96DAC541-7B7A-43D3-8B79-37D633B846F1}">
                <asvg:svgBlip xmlns:asvg="http://schemas.microsoft.com/office/drawing/2016/SVG/main" r:embed="rId6"/>
              </a:ext>
            </a:extLst>
          </a:blip>
          <a:stretch>
            <a:fillRect/>
          </a:stretch>
        </p:blipFill>
        <p:spPr>
          <a:xfrm>
            <a:off x="8174736" y="2658110"/>
            <a:ext cx="165100" cy="165100"/>
          </a:xfrm>
          <a:prstGeom prst="rect">
            <a:avLst/>
          </a:prstGeom>
          <a:ln>
            <a:noFill/>
          </a:ln>
        </p:spPr>
      </p:pic>
      <p:pic>
        <p:nvPicPr>
          <p:cNvPr id="71" name="ic-s42-4"/>
          <p:cNvPicPr/>
          <p:nvPr/>
        </p:nvPicPr>
        <p:blipFill>
          <a:blip>
            <a:extLst>
              <a:ext uri="{96DAC541-7B7A-43D3-8B79-37D633B846F1}">
                <asvg:svgBlip xmlns:asvg="http://schemas.microsoft.com/office/drawing/2016/SVG/main" r:embed="rId7"/>
              </a:ext>
            </a:extLst>
          </a:blip>
          <a:stretch>
            <a:fillRect/>
          </a:stretch>
        </p:blipFill>
        <p:spPr>
          <a:xfrm>
            <a:off x="10524744" y="2658110"/>
            <a:ext cx="165100" cy="165100"/>
          </a:xfrm>
          <a:prstGeom prst="rect">
            <a:avLst/>
          </a:prstGeom>
          <a:ln>
            <a:noFill/>
          </a:ln>
        </p:spPr>
      </p:pic>
      <p:pic>
        <p:nvPicPr>
          <p:cNvPr id="72" name="ic-s42-5"/>
          <p:cNvPicPr/>
          <p:nvPr/>
        </p:nvPicPr>
        <p:blipFill>
          <a:blip>
            <a:extLst>
              <a:ext uri="{96DAC541-7B7A-43D3-8B79-37D633B846F1}">
                <asvg:svgBlip xmlns:asvg="http://schemas.microsoft.com/office/drawing/2016/SVG/main" r:embed="rId8"/>
              </a:ext>
            </a:extLst>
          </a:blip>
          <a:stretch>
            <a:fillRect/>
          </a:stretch>
        </p:blipFill>
        <p:spPr>
          <a:xfrm>
            <a:off x="12874752" y="2658110"/>
            <a:ext cx="165100" cy="165100"/>
          </a:xfrm>
          <a:prstGeom prst="rect">
            <a:avLst/>
          </a:prstGeom>
          <a:ln>
            <a:noFill/>
          </a:ln>
        </p:spPr>
      </p:pic>
      <p:pic>
        <p:nvPicPr>
          <p:cNvPr id="73" name="ic-s42-6"/>
          <p:cNvPicPr/>
          <p:nvPr/>
        </p:nvPicPr>
        <p:blipFill>
          <a:blip>
            <a:extLst>
              <a:ext uri="{96DAC541-7B7A-43D3-8B79-37D633B846F1}">
                <asvg:svgBlip xmlns:asvg="http://schemas.microsoft.com/office/drawing/2016/SVG/main" r:embed="rId9"/>
              </a:ext>
            </a:extLst>
          </a:blip>
          <a:stretch>
            <a:fillRect/>
          </a:stretch>
        </p:blipFill>
        <p:spPr>
          <a:xfrm>
            <a:off x="1179576" y="4619050"/>
            <a:ext cx="190500" cy="190500"/>
          </a:xfrm>
          <a:prstGeom prst="rect">
            <a:avLst/>
          </a:prstGeom>
          <a:ln>
            <a:noFill/>
          </a:ln>
        </p:spPr>
      </p:pic>
      <p:pic>
        <p:nvPicPr>
          <p:cNvPr id="74" name="ic-s42-7"/>
          <p:cNvPicPr/>
          <p:nvPr/>
        </p:nvPicPr>
        <p:blipFill>
          <a:blip>
            <a:extLst>
              <a:ext uri="{96DAC541-7B7A-43D3-8B79-37D633B846F1}">
                <asvg:svgBlip xmlns:asvg="http://schemas.microsoft.com/office/drawing/2016/SVG/main" r:embed="rId10"/>
              </a:ext>
            </a:extLst>
          </a:blip>
          <a:stretch>
            <a:fillRect/>
          </a:stretch>
        </p:blipFill>
        <p:spPr>
          <a:xfrm>
            <a:off x="3520440" y="4619050"/>
            <a:ext cx="190500" cy="190500"/>
          </a:xfrm>
          <a:prstGeom prst="rect">
            <a:avLst/>
          </a:prstGeom>
          <a:ln>
            <a:noFill/>
          </a:ln>
        </p:spPr>
      </p:pic>
      <p:pic>
        <p:nvPicPr>
          <p:cNvPr id="75" name="ic-s42-8"/>
          <p:cNvPicPr/>
          <p:nvPr/>
        </p:nvPicPr>
        <p:blipFill>
          <a:blip>
            <a:extLst>
              <a:ext uri="{96DAC541-7B7A-43D3-8B79-37D633B846F1}">
                <asvg:svgBlip xmlns:asvg="http://schemas.microsoft.com/office/drawing/2016/SVG/main" r:embed="rId10"/>
              </a:ext>
            </a:extLst>
          </a:blip>
          <a:stretch>
            <a:fillRect/>
          </a:stretch>
        </p:blipFill>
        <p:spPr>
          <a:xfrm>
            <a:off x="5879592" y="4619050"/>
            <a:ext cx="190500" cy="190500"/>
          </a:xfrm>
          <a:prstGeom prst="rect">
            <a:avLst/>
          </a:prstGeom>
          <a:ln>
            <a:noFill/>
          </a:ln>
        </p:spPr>
      </p:pic>
      <p:pic>
        <p:nvPicPr>
          <p:cNvPr id="76" name="ic-s42-9"/>
          <p:cNvPicPr/>
          <p:nvPr/>
        </p:nvPicPr>
        <p:blipFill>
          <a:blip>
            <a:extLst>
              <a:ext uri="{96DAC541-7B7A-43D3-8B79-37D633B846F1}">
                <asvg:svgBlip xmlns:asvg="http://schemas.microsoft.com/office/drawing/2016/SVG/main" r:embed="rId10"/>
              </a:ext>
            </a:extLst>
          </a:blip>
          <a:stretch>
            <a:fillRect/>
          </a:stretch>
        </p:blipFill>
        <p:spPr>
          <a:xfrm>
            <a:off x="8229600" y="4619050"/>
            <a:ext cx="190500" cy="190500"/>
          </a:xfrm>
          <a:prstGeom prst="rect">
            <a:avLst/>
          </a:prstGeom>
          <a:ln>
            <a:noFill/>
          </a:ln>
        </p:spPr>
      </p:pic>
      <p:pic>
        <p:nvPicPr>
          <p:cNvPr id="77" name="ic-s42-10"/>
          <p:cNvPicPr/>
          <p:nvPr/>
        </p:nvPicPr>
        <p:blipFill>
          <a:blip>
            <a:extLst>
              <a:ext uri="{96DAC541-7B7A-43D3-8B79-37D633B846F1}">
                <asvg:svgBlip xmlns:asvg="http://schemas.microsoft.com/office/drawing/2016/SVG/main" r:embed="rId11"/>
              </a:ext>
            </a:extLst>
          </a:blip>
          <a:stretch>
            <a:fillRect/>
          </a:stretch>
        </p:blipFill>
        <p:spPr>
          <a:xfrm>
            <a:off x="10579608" y="4619050"/>
            <a:ext cx="190500" cy="190500"/>
          </a:xfrm>
          <a:prstGeom prst="rect">
            <a:avLst/>
          </a:prstGeom>
          <a:ln>
            <a:noFill/>
          </a:ln>
        </p:spPr>
      </p:pic>
      <p:pic>
        <p:nvPicPr>
          <p:cNvPr id="78" name="ic-s42-11"/>
          <p:cNvPicPr/>
          <p:nvPr/>
        </p:nvPicPr>
        <p:blipFill>
          <a:blip>
            <a:extLst>
              <a:ext uri="{96DAC541-7B7A-43D3-8B79-37D633B846F1}">
                <asvg:svgBlip xmlns:asvg="http://schemas.microsoft.com/office/drawing/2016/SVG/main" r:embed="rId11"/>
              </a:ext>
            </a:extLst>
          </a:blip>
          <a:stretch>
            <a:fillRect/>
          </a:stretch>
        </p:blipFill>
        <p:spPr>
          <a:xfrm>
            <a:off x="12929616" y="4619050"/>
            <a:ext cx="190500" cy="190500"/>
          </a:xfrm>
          <a:prstGeom prst="rect">
            <a:avLst/>
          </a:prstGeom>
          <a:ln>
            <a:noFill/>
          </a:ln>
        </p:spPr>
      </p:pic>
      <p:pic>
        <p:nvPicPr>
          <p:cNvPr id="79" name="ic-s42-12"/>
          <p:cNvPicPr/>
          <p:nvPr/>
        </p:nvPicPr>
        <p:blipFill>
          <a:blip>
            <a:extLst>
              <a:ext uri="{96DAC541-7B7A-43D3-8B79-37D633B846F1}">
                <asvg:svgBlip xmlns:asvg="http://schemas.microsoft.com/office/drawing/2016/SVG/main" r:embed="rId12"/>
              </a:ext>
            </a:extLst>
          </a:blip>
          <a:stretch>
            <a:fillRect/>
          </a:stretch>
        </p:blipFill>
        <p:spPr>
          <a:xfrm>
            <a:off x="11697970" y="5982970"/>
            <a:ext cx="254000" cy="254000"/>
          </a:xfrm>
          <a:prstGeom prst="rect">
            <a:avLst/>
          </a:prstGeom>
          <a:ln>
            <a:noFill/>
          </a:ln>
        </p:spPr>
      </p:pic>
      <p:pic>
        <p:nvPicPr>
          <p:cNvPr id="80" name="ic-s42-13"/>
          <p:cNvPicPr/>
          <p:nvPr/>
        </p:nvPicPr>
        <p:blipFill>
          <a:blip>
            <a:extLst>
              <a:ext uri="{96DAC541-7B7A-43D3-8B79-37D633B846F1}">
                <asvg:svgBlip xmlns:asvg="http://schemas.microsoft.com/office/drawing/2016/SVG/main" r:embed="rId3"/>
              </a:ext>
            </a:extLst>
          </a:blip>
          <a:stretch>
            <a:fillRect/>
          </a:stretch>
        </p:blipFill>
        <p:spPr>
          <a:xfrm>
            <a:off x="11697970" y="7100570"/>
            <a:ext cx="254000" cy="254000"/>
          </a:xfrm>
          <a:prstGeom prst="rect">
            <a:avLst/>
          </a:prstGeom>
          <a:ln>
            <a:noFill/>
          </a:ln>
        </p:spPr>
      </p:pic>
      <p:pic>
        <p:nvPicPr>
          <p:cNvPr id="81" name="ic-s42-14"/>
          <p:cNvPicPr/>
          <p:nvPr/>
        </p:nvPicPr>
        <p:blipFill>
          <a:blip>
            <a:extLst>
              <a:ext uri="{96DAC541-7B7A-43D3-8B79-37D633B846F1}">
                <asvg:svgBlip xmlns:asvg="http://schemas.microsoft.com/office/drawing/2016/SVG/main" r:embed="rId13"/>
              </a:ext>
            </a:extLst>
          </a:blip>
          <a:stretch>
            <a:fillRect/>
          </a:stretch>
        </p:blipFill>
        <p:spPr>
          <a:xfrm>
            <a:off x="11697970" y="8218170"/>
            <a:ext cx="254000" cy="254000"/>
          </a:xfrm>
          <a:prstGeom prst="rect">
            <a:avLst/>
          </a:prstGeom>
          <a:ln>
            <a:noFill/>
          </a:ln>
        </p:spPr>
      </p:pic>
      <p:sp>
        <p:nvSpPr>
          <p:cNvPr id="82" name="tl-node-7"/>
          <p:cNvSpPr/>
          <p:nvPr/>
        </p:nvSpPr>
        <p:spPr>
          <a:xfrm>
            <a:off x="3479291" y="2340864"/>
            <a:ext cx="181610" cy="181610"/>
          </a:xfrm>
          <a:prstGeom prst="ellipse">
            <a:avLst/>
          </a:prstGeom>
          <a:solidFill>
            <a:srgbClr val="051C2C"/>
          </a:solidFill>
          <a:ln>
            <a:noFill/>
          </a:ln>
        </p:spPr>
        <p:txBody>
          <a:bodyPr/>
          <a:lstStyle/>
          <a:p>
            <a:endParaRPr lang="zh-CN" altLang="en-US"/>
          </a:p>
        </p:txBody>
      </p:sp>
      <p:sp>
        <p:nvSpPr>
          <p:cNvPr id="83" name="tl-date-7"/>
          <p:cNvSpPr txBox="1"/>
          <p:nvPr/>
        </p:nvSpPr>
        <p:spPr>
          <a:xfrm>
            <a:off x="3717035" y="2624328"/>
            <a:ext cx="1901952"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4Q26 (Oct-Dec)</a:t>
            </a:r>
            <a:endParaRPr lang="en-US" sz="1400" noProof="1"/>
          </a:p>
        </p:txBody>
      </p:sp>
      <p:sp>
        <p:nvSpPr>
          <p:cNvPr id="84" name="tl-event-7"/>
          <p:cNvSpPr txBox="1"/>
          <p:nvPr/>
        </p:nvSpPr>
        <p:spPr>
          <a:xfrm>
            <a:off x="3506723" y="2880360"/>
            <a:ext cx="2240280" cy="215900"/>
          </a:xfrm>
          <a:prstGeom prst="rect">
            <a:avLst/>
          </a:prstGeom>
          <a:noFill/>
          <a:ln>
            <a:noFill/>
          </a:ln>
        </p:spPr>
        <p:txBody>
          <a:bodyPr wrap="none" lIns="0" tIns="0" rIns="0" bIns="0" rtlCol="0" anchor="t"/>
          <a:lstStyle/>
          <a:p>
            <a:pPr algn="l">
              <a:lnSpc>
                <a:spcPts val="2323"/>
              </a:lnSpc>
            </a:pPr>
            <a:r>
              <a:rPr lang="en-US" sz="1600" b="1" noProof="1">
                <a:solidFill>
                  <a:srgbClr val="051C2C"/>
                </a:solidFill>
                <a:latin typeface="Arial"/>
                <a:ea typeface="楷体"/>
              </a:rPr>
              <a:t>4Q26 unit net profit</a:t>
            </a:r>
            <a:endParaRPr lang="en-US" sz="1600" noProof="1"/>
          </a:p>
        </p:txBody>
      </p:sp>
      <p:sp>
        <p:nvSpPr>
          <p:cNvPr id="85" name="tl-desc-7"/>
          <p:cNvSpPr txBox="1"/>
          <p:nvPr/>
        </p:nvSpPr>
        <p:spPr>
          <a:xfrm>
            <a:off x="3506723" y="3163824"/>
            <a:ext cx="2286000" cy="1130300"/>
          </a:xfrm>
          <a:prstGeom prst="rect">
            <a:avLst/>
          </a:prstGeom>
          <a:noFill/>
          <a:ln>
            <a:noFill/>
          </a:ln>
        </p:spPr>
        <p:txBody>
          <a:bodyPr wrap="square" lIns="0" tIns="0" rIns="0" bIns="0" rtlCol="0" anchor="t"/>
          <a:lstStyle/>
          <a:p>
            <a:pPr algn="l">
              <a:lnSpc>
                <a:spcPts val="2420"/>
              </a:lnSpc>
            </a:pPr>
            <a:r>
              <a:rPr lang="en-US" sz="1400" noProof="1">
                <a:solidFill>
                  <a:srgbClr val="333333"/>
                </a:solidFill>
                <a:latin typeface="Arial"/>
                <a:ea typeface="楷体"/>
              </a:rPr>
              <a:t>≥0.090 → RMB400 / 0.078-0.090 → RMB346 / &lt;0.078 two in a row → Hold + JPM framework</a:t>
            </a:r>
            <a:endParaRPr lang="en-US" sz="1400" noProof="1"/>
          </a:p>
        </p:txBody>
      </p:sp>
      <p:sp>
        <p:nvSpPr>
          <p:cNvPr id="86" name="tl-imp-7"/>
          <p:cNvSpPr txBox="1"/>
          <p:nvPr/>
        </p:nvSpPr>
        <p:spPr>
          <a:xfrm>
            <a:off x="3781044" y="4572000"/>
            <a:ext cx="1773936"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Decisive impact</a:t>
            </a:r>
            <a:endParaRPr lang="en-US" sz="1400" noProof="1"/>
          </a:p>
        </p:txBody>
      </p:sp>
      <p:pic>
        <p:nvPicPr>
          <p:cNvPr id="87" name="ic-s42-d7"/>
          <p:cNvPicPr/>
          <p:nvPr/>
        </p:nvPicPr>
        <p:blipFill>
          <a:blip>
            <a:extLst>
              <a:ext uri="{96DAC541-7B7A-43D3-8B79-37D633B846F1}">
                <asvg:svgBlip xmlns:asvg="http://schemas.microsoft.com/office/drawing/2016/SVG/main" r:embed="rId3"/>
              </a:ext>
            </a:extLst>
          </a:blip>
          <a:stretch>
            <a:fillRect/>
          </a:stretch>
        </p:blipFill>
        <p:spPr>
          <a:xfrm>
            <a:off x="15224759" y="2658110"/>
            <a:ext cx="165100" cy="165100"/>
          </a:xfrm>
          <a:prstGeom prst="rect">
            <a:avLst/>
          </a:prstGeom>
          <a:ln>
            <a:noFill/>
          </a:ln>
        </p:spPr>
      </p:pic>
      <p:pic>
        <p:nvPicPr>
          <p:cNvPr id="88" name="ic-s42-i7"/>
          <p:cNvPicPr/>
          <p:nvPr/>
        </p:nvPicPr>
        <p:blipFill>
          <a:blip>
            <a:extLst>
              <a:ext uri="{96DAC541-7B7A-43D3-8B79-37D633B846F1}">
                <asvg:svgBlip xmlns:asvg="http://schemas.microsoft.com/office/drawing/2016/SVG/main" r:embed="rId11"/>
              </a:ext>
            </a:extLst>
          </a:blip>
          <a:stretch>
            <a:fillRect/>
          </a:stretch>
        </p:blipFill>
        <p:spPr>
          <a:xfrm>
            <a:off x="15279624" y="4619050"/>
            <a:ext cx="190500" cy="190500"/>
          </a:xfrm>
          <a:prstGeom prst="rect">
            <a:avLst/>
          </a:prstGeom>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07 Risks, Catalysts &amp; Scenarios › Scenarios &amp; Returns</a:t>
            </a:r>
            <a:endParaRPr lang="en-US" sz="1400" noProof="1"/>
          </a:p>
        </p:txBody>
      </p:sp>
      <p:sp>
        <p:nvSpPr>
          <p:cNvPr id="3" name="chrome-title"/>
          <p:cNvSpPr txBox="1"/>
          <p:nvPr/>
        </p:nvSpPr>
        <p:spPr>
          <a:xfrm>
            <a:off x="825500" y="416560"/>
            <a:ext cx="16662400" cy="882650"/>
          </a:xfrm>
          <a:prstGeom prst="rect">
            <a:avLst/>
          </a:prstGeom>
          <a:noFill/>
          <a:ln>
            <a:noFill/>
          </a:ln>
        </p:spPr>
        <p:txBody>
          <a:bodyPr wrap="square" lIns="0" tIns="0" rIns="0" bIns="0" rtlCol="0" anchor="ctr"/>
          <a:lstStyle/>
          <a:p>
            <a:pPr algn="l">
              <a:lnSpc>
                <a:spcPts val="3320"/>
              </a:lnSpc>
            </a:pPr>
            <a:r>
              <a:rPr lang="en-US" sz="2800" b="1" noProof="1">
                <a:solidFill>
                  <a:srgbClr val="000000"/>
                </a:solidFill>
                <a:latin typeface="Georgia"/>
                <a:ea typeface="楷体"/>
              </a:rPr>
              <a:t>Base case 50% maps to the RMB346 price target; probability-weighted expectation RMB328 (+44%); risk-reward is asymmetric (price-war tail counted separately)</a:t>
            </a:r>
            <a:endParaRPr lang="en-US" sz="2800" noProof="1"/>
          </a:p>
        </p:txBody>
      </p:sp>
      <p:sp>
        <p:nvSpPr>
          <p:cNvPr id="4" name="chrome-subtitle"/>
          <p:cNvSpPr txBox="1"/>
          <p:nvPr/>
        </p:nvSpPr>
        <p:spPr>
          <a:xfrm>
            <a:off x="825500" y="138811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12M: multiple repair (10.4x → 16x); +52% vs bear median -5% (floor RMB186 = -18%; price-war tail 123-147 not priced) — bear largely priced in</a:t>
            </a:r>
            <a:endParaRPr lang="en-US" sz="1800" noProof="1"/>
          </a:p>
        </p:txBody>
      </p:sp>
      <p:sp>
        <p:nvSpPr>
          <p:cNvPr id="5" name="chrome-rule-top"/>
          <p:cNvSpPr/>
          <p:nvPr/>
        </p:nvSpPr>
        <p:spPr>
          <a:xfrm>
            <a:off x="800100" y="1743710"/>
            <a:ext cx="16687800" cy="10160"/>
          </a:xfrm>
          <a:prstGeom prst="rect">
            <a:avLst/>
          </a:prstGeom>
          <a:solidFill>
            <a:srgbClr val="000000"/>
          </a:solidFill>
          <a:ln>
            <a:noFill/>
          </a:ln>
        </p:spPr>
        <p:txBody>
          <a:bodyPr/>
          <a:lstStyle/>
          <a:p>
            <a:endParaRPr lang="zh-CN" altLang="en-US"/>
          </a:p>
        </p:txBody>
      </p:sp>
      <p:sp>
        <p:nvSpPr>
          <p:cNvPr id="6" name="card-bull-bg"/>
          <p:cNvSpPr/>
          <p:nvPr/>
        </p:nvSpPr>
        <p:spPr>
          <a:xfrm>
            <a:off x="800100" y="2001520"/>
            <a:ext cx="4014470" cy="4064000"/>
          </a:xfrm>
          <a:prstGeom prst="rect">
            <a:avLst/>
          </a:prstGeom>
          <a:solidFill>
            <a:srgbClr val="F2F2F2"/>
          </a:solidFill>
          <a:ln>
            <a:noFill/>
          </a:ln>
        </p:spPr>
        <p:txBody>
          <a:bodyPr/>
          <a:lstStyle/>
          <a:p>
            <a:endParaRPr lang="zh-CN" altLang="en-US"/>
          </a:p>
        </p:txBody>
      </p:sp>
      <p:sp>
        <p:nvSpPr>
          <p:cNvPr id="7" name="card-bull-band"/>
          <p:cNvSpPr/>
          <p:nvPr/>
        </p:nvSpPr>
        <p:spPr>
          <a:xfrm>
            <a:off x="800100" y="2001520"/>
            <a:ext cx="4014470" cy="57150"/>
          </a:xfrm>
          <a:prstGeom prst="rect">
            <a:avLst/>
          </a:prstGeom>
          <a:solidFill>
            <a:srgbClr val="00A9F4"/>
          </a:solidFill>
          <a:ln>
            <a:noFill/>
          </a:ln>
        </p:spPr>
        <p:txBody>
          <a:bodyPr/>
          <a:lstStyle/>
          <a:p>
            <a:endParaRPr lang="zh-CN" altLang="en-US"/>
          </a:p>
        </p:txBody>
      </p:sp>
      <p:sp>
        <p:nvSpPr>
          <p:cNvPr id="8" name="card-bull-kicker"/>
          <p:cNvSpPr txBox="1"/>
          <p:nvPr/>
        </p:nvSpPr>
        <p:spPr>
          <a:xfrm>
            <a:off x="996950" y="2284730"/>
            <a:ext cx="2540000" cy="196850"/>
          </a:xfrm>
          <a:prstGeom prst="rect">
            <a:avLst/>
          </a:prstGeom>
          <a:noFill/>
          <a:ln>
            <a:noFill/>
          </a:ln>
        </p:spPr>
        <p:txBody>
          <a:bodyPr wrap="none" lIns="0" tIns="0" rIns="0" bIns="0" rtlCol="0" anchor="t"/>
          <a:lstStyle/>
          <a:p>
            <a:pPr algn="l">
              <a:lnSpc>
                <a:spcPts val="2033"/>
              </a:lnSpc>
            </a:pPr>
            <a:r>
              <a:rPr lang="en-US" sz="1400" b="1" noProof="1">
                <a:solidFill>
                  <a:srgbClr val="006BA6"/>
                </a:solidFill>
                <a:latin typeface="Arial"/>
                <a:ea typeface="楷体"/>
              </a:rPr>
              <a:t>BULL · p=20%</a:t>
            </a:r>
            <a:endParaRPr lang="en-US" sz="1400" noProof="1"/>
          </a:p>
        </p:txBody>
      </p:sp>
      <p:sp>
        <p:nvSpPr>
          <p:cNvPr id="9" name="card-bull-num"/>
          <p:cNvSpPr txBox="1"/>
          <p:nvPr/>
        </p:nvSpPr>
        <p:spPr>
          <a:xfrm>
            <a:off x="996950" y="2630170"/>
            <a:ext cx="3619500" cy="457200"/>
          </a:xfrm>
          <a:prstGeom prst="rect">
            <a:avLst/>
          </a:prstGeom>
          <a:noFill/>
          <a:ln>
            <a:noFill/>
          </a:ln>
        </p:spPr>
        <p:txBody>
          <a:bodyPr wrap="none" lIns="0" tIns="0" rIns="0" bIns="0" rtlCol="0" anchor="t"/>
          <a:lstStyle/>
          <a:p>
            <a:pPr algn="l">
              <a:lnSpc>
                <a:spcPts val="3407"/>
              </a:lnSpc>
            </a:pPr>
            <a:r>
              <a:rPr lang="en-US" sz="3200" b="1" noProof="1">
                <a:solidFill>
                  <a:srgbClr val="006BA6"/>
                </a:solidFill>
                <a:latin typeface="Georgia"/>
                <a:ea typeface="楷体"/>
              </a:rPr>
              <a:t>+412%</a:t>
            </a:r>
            <a:endParaRPr lang="en-US" sz="3200" noProof="1"/>
          </a:p>
        </p:txBody>
      </p:sp>
      <p:sp>
        <p:nvSpPr>
          <p:cNvPr id="10" name="card-bull-sep-1l"/>
          <p:cNvSpPr/>
          <p:nvPr/>
        </p:nvSpPr>
        <p:spPr>
          <a:xfrm>
            <a:off x="971550" y="3163570"/>
            <a:ext cx="2413000" cy="10160"/>
          </a:xfrm>
          <a:prstGeom prst="rect">
            <a:avLst/>
          </a:prstGeom>
          <a:solidFill>
            <a:srgbClr val="CCCCCC"/>
          </a:solidFill>
          <a:ln>
            <a:noFill/>
          </a:ln>
        </p:spPr>
        <p:txBody>
          <a:bodyPr/>
          <a:lstStyle/>
          <a:p>
            <a:endParaRPr lang="zh-CN" altLang="en-US"/>
          </a:p>
        </p:txBody>
      </p:sp>
      <p:sp>
        <p:nvSpPr>
          <p:cNvPr id="11" name="card-bull-lbl-price"/>
          <p:cNvSpPr txBox="1"/>
          <p:nvPr/>
        </p:nvSpPr>
        <p:spPr>
          <a:xfrm>
            <a:off x="996950" y="3256280"/>
            <a:ext cx="2413000" cy="207010"/>
          </a:xfrm>
          <a:prstGeom prst="rect">
            <a:avLst/>
          </a:prstGeom>
          <a:noFill/>
          <a:ln>
            <a:noFill/>
          </a:ln>
        </p:spPr>
        <p:txBody>
          <a:bodyPr wrap="none" lIns="0" tIns="0" rIns="0" bIns="0" rtlCol="0" anchor="t"/>
          <a:lstStyle/>
          <a:p>
            <a:pPr algn="l">
              <a:lnSpc>
                <a:spcPts val="2420"/>
              </a:lnSpc>
            </a:pPr>
            <a:r>
              <a:rPr lang="en-US" sz="1600" noProof="1">
                <a:solidFill>
                  <a:srgbClr val="333333"/>
                </a:solidFill>
                <a:latin typeface="Arial"/>
                <a:ea typeface="楷体"/>
              </a:rPr>
              <a:t>End-2030 price (RMB)</a:t>
            </a:r>
            <a:endParaRPr lang="en-US" sz="1600" noProof="1"/>
          </a:p>
        </p:txBody>
      </p:sp>
      <p:sp>
        <p:nvSpPr>
          <p:cNvPr id="12" name="card-bull-sep-1r"/>
          <p:cNvSpPr/>
          <p:nvPr/>
        </p:nvSpPr>
        <p:spPr>
          <a:xfrm>
            <a:off x="3981450" y="3163570"/>
            <a:ext cx="661670" cy="10160"/>
          </a:xfrm>
          <a:prstGeom prst="rect">
            <a:avLst/>
          </a:prstGeom>
          <a:solidFill>
            <a:srgbClr val="CCCCCC"/>
          </a:solidFill>
          <a:ln>
            <a:noFill/>
          </a:ln>
        </p:spPr>
        <p:txBody>
          <a:bodyPr/>
          <a:lstStyle/>
          <a:p>
            <a:endParaRPr lang="zh-CN" altLang="en-US"/>
          </a:p>
        </p:txBody>
      </p:sp>
      <p:sp>
        <p:nvSpPr>
          <p:cNvPr id="13" name="card-bull-val-price"/>
          <p:cNvSpPr txBox="1"/>
          <p:nvPr/>
        </p:nvSpPr>
        <p:spPr>
          <a:xfrm>
            <a:off x="3295650" y="3256280"/>
            <a:ext cx="13462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~RMB1,167</a:t>
            </a:r>
            <a:endParaRPr lang="en-US" sz="1600" noProof="1"/>
          </a:p>
        </p:txBody>
      </p:sp>
      <p:sp>
        <p:nvSpPr>
          <p:cNvPr id="14" name="card-bull-body"/>
          <p:cNvSpPr txBox="1"/>
          <p:nvPr/>
        </p:nvSpPr>
        <p:spPr>
          <a:xfrm>
            <a:off x="996950" y="3735070"/>
            <a:ext cx="3620770" cy="15240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ESS and system integration ramp + licensing contracts delivered; 2030 NP attributable to shareholders ~RMB300bn × 18x; 12M RMB448 (0.090 back: RMB115.2bn × 18x)</a:t>
            </a:r>
            <a:endParaRPr lang="en-US" sz="1600" noProof="1"/>
          </a:p>
        </p:txBody>
      </p:sp>
      <p:sp>
        <p:nvSpPr>
          <p:cNvPr id="15" name="card-bull-contrib-rule"/>
          <p:cNvSpPr/>
          <p:nvPr/>
        </p:nvSpPr>
        <p:spPr>
          <a:xfrm>
            <a:off x="971550" y="5500370"/>
            <a:ext cx="3670300" cy="10160"/>
          </a:xfrm>
          <a:prstGeom prst="rect">
            <a:avLst/>
          </a:prstGeom>
          <a:solidFill>
            <a:srgbClr val="CCCCCC"/>
          </a:solidFill>
          <a:ln>
            <a:noFill/>
          </a:ln>
        </p:spPr>
        <p:txBody>
          <a:bodyPr/>
          <a:lstStyle/>
          <a:p>
            <a:endParaRPr lang="zh-CN" altLang="en-US"/>
          </a:p>
        </p:txBody>
      </p:sp>
      <p:sp>
        <p:nvSpPr>
          <p:cNvPr id="16" name="card-bull-contrib"/>
          <p:cNvSpPr txBox="1"/>
          <p:nvPr/>
        </p:nvSpPr>
        <p:spPr>
          <a:xfrm>
            <a:off x="996950" y="5627370"/>
            <a:ext cx="36195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Weighted contribution +82% ｜ 0.20 × +412%</a:t>
            </a:r>
            <a:endParaRPr lang="en-US" sz="1400" noProof="1"/>
          </a:p>
        </p:txBody>
      </p:sp>
      <p:sp>
        <p:nvSpPr>
          <p:cNvPr id="17" name="card-base-bg"/>
          <p:cNvSpPr/>
          <p:nvPr/>
        </p:nvSpPr>
        <p:spPr>
          <a:xfrm>
            <a:off x="5024120" y="2001520"/>
            <a:ext cx="4014470" cy="4064000"/>
          </a:xfrm>
          <a:prstGeom prst="rect">
            <a:avLst/>
          </a:prstGeom>
          <a:solidFill>
            <a:srgbClr val="E3F2FD"/>
          </a:solidFill>
          <a:ln>
            <a:noFill/>
          </a:ln>
        </p:spPr>
        <p:txBody>
          <a:bodyPr/>
          <a:lstStyle/>
          <a:p>
            <a:endParaRPr lang="zh-CN" altLang="en-US"/>
          </a:p>
        </p:txBody>
      </p:sp>
      <p:sp>
        <p:nvSpPr>
          <p:cNvPr id="18" name="card-base-band"/>
          <p:cNvSpPr/>
          <p:nvPr/>
        </p:nvSpPr>
        <p:spPr>
          <a:xfrm>
            <a:off x="5024120" y="2001520"/>
            <a:ext cx="4014470" cy="57150"/>
          </a:xfrm>
          <a:prstGeom prst="rect">
            <a:avLst/>
          </a:prstGeom>
          <a:solidFill>
            <a:srgbClr val="051C2C"/>
          </a:solidFill>
          <a:ln>
            <a:noFill/>
          </a:ln>
        </p:spPr>
        <p:txBody>
          <a:bodyPr/>
          <a:lstStyle/>
          <a:p>
            <a:endParaRPr lang="zh-CN" altLang="en-US"/>
          </a:p>
        </p:txBody>
      </p:sp>
      <p:sp>
        <p:nvSpPr>
          <p:cNvPr id="19" name="card-base-kicker"/>
          <p:cNvSpPr txBox="1"/>
          <p:nvPr/>
        </p:nvSpPr>
        <p:spPr>
          <a:xfrm>
            <a:off x="5220970" y="2284730"/>
            <a:ext cx="2540000" cy="196850"/>
          </a:xfrm>
          <a:prstGeom prst="rect">
            <a:avLst/>
          </a:prstGeom>
          <a:noFill/>
          <a:ln>
            <a:noFill/>
          </a:ln>
        </p:spPr>
        <p:txBody>
          <a:bodyPr wrap="none" lIns="0" tIns="0" rIns="0" bIns="0" rtlCol="0" anchor="t"/>
          <a:lstStyle/>
          <a:p>
            <a:pPr algn="l">
              <a:lnSpc>
                <a:spcPts val="2033"/>
              </a:lnSpc>
            </a:pPr>
            <a:r>
              <a:rPr lang="en-US" sz="1400" b="1" noProof="1">
                <a:solidFill>
                  <a:srgbClr val="051C2C"/>
                </a:solidFill>
                <a:latin typeface="Arial"/>
                <a:ea typeface="楷体"/>
              </a:rPr>
              <a:t>BASE · p=50%</a:t>
            </a:r>
            <a:endParaRPr lang="en-US" sz="1400" noProof="1"/>
          </a:p>
        </p:txBody>
      </p:sp>
      <p:sp>
        <p:nvSpPr>
          <p:cNvPr id="20" name="card-base-num"/>
          <p:cNvSpPr txBox="1"/>
          <p:nvPr/>
        </p:nvSpPr>
        <p:spPr>
          <a:xfrm>
            <a:off x="5220970" y="2630170"/>
            <a:ext cx="3619500" cy="457200"/>
          </a:xfrm>
          <a:prstGeom prst="rect">
            <a:avLst/>
          </a:prstGeom>
          <a:noFill/>
          <a:ln>
            <a:noFill/>
          </a:ln>
        </p:spPr>
        <p:txBody>
          <a:bodyPr wrap="none" lIns="0" tIns="0" rIns="0" bIns="0" rtlCol="0" anchor="t"/>
          <a:lstStyle/>
          <a:p>
            <a:pPr algn="l">
              <a:lnSpc>
                <a:spcPts val="3407"/>
              </a:lnSpc>
            </a:pPr>
            <a:r>
              <a:rPr lang="en-US" sz="3200" b="1" noProof="1">
                <a:solidFill>
                  <a:srgbClr val="051C2C"/>
                </a:solidFill>
                <a:latin typeface="Georgia"/>
                <a:ea typeface="楷体"/>
              </a:rPr>
              <a:t>+213%</a:t>
            </a:r>
            <a:endParaRPr lang="en-US" sz="3200" noProof="1"/>
          </a:p>
        </p:txBody>
      </p:sp>
      <p:sp>
        <p:nvSpPr>
          <p:cNvPr id="21" name="card-base-sep-1l"/>
          <p:cNvSpPr/>
          <p:nvPr/>
        </p:nvSpPr>
        <p:spPr>
          <a:xfrm>
            <a:off x="5195570" y="3163570"/>
            <a:ext cx="2413000" cy="10160"/>
          </a:xfrm>
          <a:prstGeom prst="rect">
            <a:avLst/>
          </a:prstGeom>
          <a:solidFill>
            <a:srgbClr val="B8C4CC"/>
          </a:solidFill>
          <a:ln>
            <a:noFill/>
          </a:ln>
        </p:spPr>
        <p:txBody>
          <a:bodyPr/>
          <a:lstStyle/>
          <a:p>
            <a:endParaRPr lang="zh-CN" altLang="en-US"/>
          </a:p>
        </p:txBody>
      </p:sp>
      <p:sp>
        <p:nvSpPr>
          <p:cNvPr id="22" name="card-base-lbl-price"/>
          <p:cNvSpPr txBox="1"/>
          <p:nvPr/>
        </p:nvSpPr>
        <p:spPr>
          <a:xfrm>
            <a:off x="5220970" y="3256280"/>
            <a:ext cx="2413000" cy="207010"/>
          </a:xfrm>
          <a:prstGeom prst="rect">
            <a:avLst/>
          </a:prstGeom>
          <a:noFill/>
          <a:ln>
            <a:noFill/>
          </a:ln>
        </p:spPr>
        <p:txBody>
          <a:bodyPr wrap="none" lIns="0" tIns="0" rIns="0" bIns="0" rtlCol="0" anchor="t"/>
          <a:lstStyle/>
          <a:p>
            <a:pPr algn="l">
              <a:lnSpc>
                <a:spcPts val="2420"/>
              </a:lnSpc>
            </a:pPr>
            <a:r>
              <a:rPr lang="en-US" sz="1600" noProof="1">
                <a:solidFill>
                  <a:srgbClr val="333333"/>
                </a:solidFill>
                <a:latin typeface="Arial"/>
                <a:ea typeface="楷体"/>
              </a:rPr>
              <a:t>End-2030 price (RMB)</a:t>
            </a:r>
            <a:endParaRPr lang="en-US" sz="1600" noProof="1"/>
          </a:p>
        </p:txBody>
      </p:sp>
      <p:sp>
        <p:nvSpPr>
          <p:cNvPr id="23" name="card-base-sep-1r"/>
          <p:cNvSpPr/>
          <p:nvPr/>
        </p:nvSpPr>
        <p:spPr>
          <a:xfrm>
            <a:off x="8205470" y="3163570"/>
            <a:ext cx="661670" cy="10160"/>
          </a:xfrm>
          <a:prstGeom prst="rect">
            <a:avLst/>
          </a:prstGeom>
          <a:solidFill>
            <a:srgbClr val="B8C4CC"/>
          </a:solidFill>
          <a:ln>
            <a:noFill/>
          </a:ln>
        </p:spPr>
        <p:txBody>
          <a:bodyPr/>
          <a:lstStyle/>
          <a:p>
            <a:endParaRPr lang="zh-CN" altLang="en-US"/>
          </a:p>
        </p:txBody>
      </p:sp>
      <p:sp>
        <p:nvSpPr>
          <p:cNvPr id="24" name="card-base-val-price"/>
          <p:cNvSpPr txBox="1"/>
          <p:nvPr/>
        </p:nvSpPr>
        <p:spPr>
          <a:xfrm>
            <a:off x="7519670" y="3256280"/>
            <a:ext cx="13462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~RMB713</a:t>
            </a:r>
            <a:endParaRPr lang="en-US" sz="1600" noProof="1"/>
          </a:p>
        </p:txBody>
      </p:sp>
      <p:sp>
        <p:nvSpPr>
          <p:cNvPr id="25" name="card-base-body"/>
          <p:cNvSpPr txBox="1"/>
          <p:nvPr/>
        </p:nvSpPr>
        <p:spPr>
          <a:xfrm>
            <a:off x="5220970" y="3735070"/>
            <a:ext cx="3620770" cy="15240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Unit net profit anchored at ~RMB0.078-0.085 in 2027E, assumed to recover to ~0.085 by 2030; 2030 NP attributable to shareholders ~RMB220bn (shipments ~2,600GWh) × 15x; 12M RMB346</a:t>
            </a:r>
            <a:r>
              <a:rPr lang="en-US" sz="1600" baseline="30000" noProof="1">
                <a:solidFill>
                  <a:srgbClr val="333333"/>
                </a:solidFill>
                <a:latin typeface="Arial"/>
                <a:ea typeface="楷体"/>
              </a:rPr>
              <a:t>2</a:t>
            </a:r>
            <a:endParaRPr lang="en-US" sz="1600" noProof="1"/>
          </a:p>
        </p:txBody>
      </p:sp>
      <p:sp>
        <p:nvSpPr>
          <p:cNvPr id="26" name="card-base-contrib-rule"/>
          <p:cNvSpPr/>
          <p:nvPr/>
        </p:nvSpPr>
        <p:spPr>
          <a:xfrm>
            <a:off x="5195570" y="5500370"/>
            <a:ext cx="3670300" cy="10160"/>
          </a:xfrm>
          <a:prstGeom prst="rect">
            <a:avLst/>
          </a:prstGeom>
          <a:solidFill>
            <a:srgbClr val="B8C4CC"/>
          </a:solidFill>
          <a:ln>
            <a:noFill/>
          </a:ln>
        </p:spPr>
        <p:txBody>
          <a:bodyPr/>
          <a:lstStyle/>
          <a:p>
            <a:endParaRPr lang="zh-CN" altLang="en-US"/>
          </a:p>
        </p:txBody>
      </p:sp>
      <p:sp>
        <p:nvSpPr>
          <p:cNvPr id="27" name="card-base-contrib"/>
          <p:cNvSpPr txBox="1"/>
          <p:nvPr/>
        </p:nvSpPr>
        <p:spPr>
          <a:xfrm>
            <a:off x="5220970" y="5627370"/>
            <a:ext cx="36195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Weighted contribution +106% ｜ 0.50 × +213%</a:t>
            </a:r>
            <a:endParaRPr lang="en-US" sz="1400" noProof="1"/>
          </a:p>
        </p:txBody>
      </p:sp>
      <p:sp>
        <p:nvSpPr>
          <p:cNvPr id="28" name="card-bear-bg"/>
          <p:cNvSpPr/>
          <p:nvPr/>
        </p:nvSpPr>
        <p:spPr>
          <a:xfrm>
            <a:off x="9249410" y="2001520"/>
            <a:ext cx="4014470" cy="4064000"/>
          </a:xfrm>
          <a:prstGeom prst="rect">
            <a:avLst/>
          </a:prstGeom>
          <a:solidFill>
            <a:srgbClr val="F2F2F2"/>
          </a:solidFill>
          <a:ln>
            <a:noFill/>
          </a:ln>
        </p:spPr>
        <p:txBody>
          <a:bodyPr/>
          <a:lstStyle/>
          <a:p>
            <a:endParaRPr lang="zh-CN" altLang="en-US"/>
          </a:p>
        </p:txBody>
      </p:sp>
      <p:sp>
        <p:nvSpPr>
          <p:cNvPr id="29" name="card-bear-band"/>
          <p:cNvSpPr/>
          <p:nvPr/>
        </p:nvSpPr>
        <p:spPr>
          <a:xfrm>
            <a:off x="9249410" y="2001520"/>
            <a:ext cx="4014470" cy="57150"/>
          </a:xfrm>
          <a:prstGeom prst="rect">
            <a:avLst/>
          </a:prstGeom>
          <a:solidFill>
            <a:srgbClr val="666666"/>
          </a:solidFill>
          <a:ln>
            <a:noFill/>
          </a:ln>
        </p:spPr>
        <p:txBody>
          <a:bodyPr/>
          <a:lstStyle/>
          <a:p>
            <a:endParaRPr lang="zh-CN" altLang="en-US"/>
          </a:p>
        </p:txBody>
      </p:sp>
      <p:sp>
        <p:nvSpPr>
          <p:cNvPr id="30" name="card-bear-kicker"/>
          <p:cNvSpPr txBox="1"/>
          <p:nvPr/>
        </p:nvSpPr>
        <p:spPr>
          <a:xfrm>
            <a:off x="9446260" y="2284730"/>
            <a:ext cx="2540000" cy="19685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BEAR · p=30%</a:t>
            </a:r>
            <a:endParaRPr lang="en-US" sz="1400" noProof="1"/>
          </a:p>
        </p:txBody>
      </p:sp>
      <p:sp>
        <p:nvSpPr>
          <p:cNvPr id="31" name="card-bear-num"/>
          <p:cNvSpPr txBox="1"/>
          <p:nvPr/>
        </p:nvSpPr>
        <p:spPr>
          <a:xfrm>
            <a:off x="9446260" y="2630170"/>
            <a:ext cx="3619500" cy="457200"/>
          </a:xfrm>
          <a:prstGeom prst="rect">
            <a:avLst/>
          </a:prstGeom>
          <a:noFill/>
          <a:ln>
            <a:noFill/>
          </a:ln>
        </p:spPr>
        <p:txBody>
          <a:bodyPr wrap="none" lIns="0" tIns="0" rIns="0" bIns="0" rtlCol="0" anchor="t"/>
          <a:lstStyle/>
          <a:p>
            <a:pPr algn="l">
              <a:lnSpc>
                <a:spcPts val="3407"/>
              </a:lnSpc>
            </a:pPr>
            <a:r>
              <a:rPr lang="en-US" sz="3200" b="1" noProof="1">
                <a:solidFill>
                  <a:srgbClr val="666666"/>
                </a:solidFill>
                <a:latin typeface="Georgia"/>
                <a:ea typeface="楷体"/>
              </a:rPr>
              <a:t>+14%</a:t>
            </a:r>
            <a:endParaRPr lang="en-US" sz="3200" noProof="1"/>
          </a:p>
        </p:txBody>
      </p:sp>
      <p:sp>
        <p:nvSpPr>
          <p:cNvPr id="32" name="card-bear-sep-1l"/>
          <p:cNvSpPr/>
          <p:nvPr/>
        </p:nvSpPr>
        <p:spPr>
          <a:xfrm>
            <a:off x="9420860" y="3163570"/>
            <a:ext cx="2413000" cy="10160"/>
          </a:xfrm>
          <a:prstGeom prst="rect">
            <a:avLst/>
          </a:prstGeom>
          <a:solidFill>
            <a:srgbClr val="CCCCCC"/>
          </a:solidFill>
          <a:ln>
            <a:noFill/>
          </a:ln>
        </p:spPr>
        <p:txBody>
          <a:bodyPr/>
          <a:lstStyle/>
          <a:p>
            <a:endParaRPr lang="zh-CN" altLang="en-US"/>
          </a:p>
        </p:txBody>
      </p:sp>
      <p:sp>
        <p:nvSpPr>
          <p:cNvPr id="33" name="card-bear-lbl-price"/>
          <p:cNvSpPr txBox="1"/>
          <p:nvPr/>
        </p:nvSpPr>
        <p:spPr>
          <a:xfrm>
            <a:off x="9446260" y="3256280"/>
            <a:ext cx="2413000" cy="207010"/>
          </a:xfrm>
          <a:prstGeom prst="rect">
            <a:avLst/>
          </a:prstGeom>
          <a:noFill/>
          <a:ln>
            <a:noFill/>
          </a:ln>
        </p:spPr>
        <p:txBody>
          <a:bodyPr wrap="none" lIns="0" tIns="0" rIns="0" bIns="0" rtlCol="0" anchor="t"/>
          <a:lstStyle/>
          <a:p>
            <a:pPr algn="l">
              <a:lnSpc>
                <a:spcPts val="2420"/>
              </a:lnSpc>
            </a:pPr>
            <a:r>
              <a:rPr lang="en-US" sz="1600" noProof="1">
                <a:solidFill>
                  <a:srgbClr val="333333"/>
                </a:solidFill>
                <a:latin typeface="Arial"/>
                <a:ea typeface="楷体"/>
              </a:rPr>
              <a:t>End-2030 price (RMB)</a:t>
            </a:r>
            <a:endParaRPr lang="en-US" sz="1600" noProof="1"/>
          </a:p>
        </p:txBody>
      </p:sp>
      <p:sp>
        <p:nvSpPr>
          <p:cNvPr id="34" name="card-bear-sep-1r"/>
          <p:cNvSpPr/>
          <p:nvPr/>
        </p:nvSpPr>
        <p:spPr>
          <a:xfrm>
            <a:off x="12430760" y="3163570"/>
            <a:ext cx="661670" cy="10160"/>
          </a:xfrm>
          <a:prstGeom prst="rect">
            <a:avLst/>
          </a:prstGeom>
          <a:solidFill>
            <a:srgbClr val="CCCCCC"/>
          </a:solidFill>
          <a:ln>
            <a:noFill/>
          </a:ln>
        </p:spPr>
        <p:txBody>
          <a:bodyPr/>
          <a:lstStyle/>
          <a:p>
            <a:endParaRPr lang="zh-CN" altLang="en-US"/>
          </a:p>
        </p:txBody>
      </p:sp>
      <p:sp>
        <p:nvSpPr>
          <p:cNvPr id="35" name="card-bear-val-price"/>
          <p:cNvSpPr txBox="1"/>
          <p:nvPr/>
        </p:nvSpPr>
        <p:spPr>
          <a:xfrm>
            <a:off x="11744960" y="3256280"/>
            <a:ext cx="1346200" cy="207010"/>
          </a:xfrm>
          <a:prstGeom prst="rect">
            <a:avLst/>
          </a:prstGeom>
          <a:noFill/>
          <a:ln>
            <a:noFill/>
          </a:ln>
        </p:spPr>
        <p:txBody>
          <a:bodyPr wrap="none" lIns="0" tIns="0" rIns="0" bIns="0" rtlCol="0" anchor="t"/>
          <a:lstStyle/>
          <a:p>
            <a:pPr algn="r">
              <a:lnSpc>
                <a:spcPts val="2323"/>
              </a:lnSpc>
            </a:pPr>
            <a:r>
              <a:rPr lang="en-US" sz="1600" b="1" noProof="1">
                <a:solidFill>
                  <a:srgbClr val="051C2C"/>
                </a:solidFill>
                <a:latin typeface="Arial"/>
                <a:ea typeface="楷体"/>
              </a:rPr>
              <a:t>~RMB259</a:t>
            </a:r>
            <a:endParaRPr lang="en-US" sz="1600" noProof="1"/>
          </a:p>
        </p:txBody>
      </p:sp>
      <p:sp>
        <p:nvSpPr>
          <p:cNvPr id="36" name="card-bear-body"/>
          <p:cNvSpPr txBox="1"/>
          <p:nvPr/>
        </p:nvSpPr>
        <p:spPr>
          <a:xfrm>
            <a:off x="9446260" y="3735070"/>
            <a:ext cx="3620770" cy="15240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Demand pulled forward from 2027 + full tax absorption: 2027E NP cut to RMB86-96bn, then low growth; 2030 NP ~RMB120bn × 10x; 12M RMB217 (price already in chain)</a:t>
            </a:r>
            <a:endParaRPr lang="en-US" sz="1600" noProof="1"/>
          </a:p>
        </p:txBody>
      </p:sp>
      <p:sp>
        <p:nvSpPr>
          <p:cNvPr id="37" name="card-bear-contrib-rule"/>
          <p:cNvSpPr/>
          <p:nvPr/>
        </p:nvSpPr>
        <p:spPr>
          <a:xfrm>
            <a:off x="9420860" y="5500370"/>
            <a:ext cx="3670300" cy="10160"/>
          </a:xfrm>
          <a:prstGeom prst="rect">
            <a:avLst/>
          </a:prstGeom>
          <a:solidFill>
            <a:srgbClr val="CCCCCC"/>
          </a:solidFill>
          <a:ln>
            <a:noFill/>
          </a:ln>
        </p:spPr>
        <p:txBody>
          <a:bodyPr/>
          <a:lstStyle/>
          <a:p>
            <a:endParaRPr lang="zh-CN" altLang="en-US"/>
          </a:p>
        </p:txBody>
      </p:sp>
      <p:sp>
        <p:nvSpPr>
          <p:cNvPr id="38" name="card-bear-contrib"/>
          <p:cNvSpPr txBox="1"/>
          <p:nvPr/>
        </p:nvSpPr>
        <p:spPr>
          <a:xfrm>
            <a:off x="9446260" y="5627370"/>
            <a:ext cx="36195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Weighted contribution +4% ｜ 0.30 × +14%</a:t>
            </a:r>
            <a:endParaRPr lang="en-US" sz="1400" noProof="1"/>
          </a:p>
        </p:txBody>
      </p:sp>
      <p:sp>
        <p:nvSpPr>
          <p:cNvPr id="39" name="prob-title"/>
          <p:cNvSpPr txBox="1"/>
          <p:nvPr/>
        </p:nvSpPr>
        <p:spPr>
          <a:xfrm>
            <a:off x="13498830" y="2026920"/>
            <a:ext cx="3987800" cy="245110"/>
          </a:xfrm>
          <a:prstGeom prst="rect">
            <a:avLst/>
          </a:prstGeom>
          <a:noFill/>
          <a:ln>
            <a:noFill/>
          </a:ln>
        </p:spPr>
        <p:txBody>
          <a:bodyPr wrap="none" lIns="0" tIns="0" rIns="0" bIns="0" rtlCol="0" anchor="t"/>
          <a:lstStyle/>
          <a:p>
            <a:pPr algn="l">
              <a:lnSpc>
                <a:spcPts val="2614"/>
              </a:lnSpc>
            </a:pPr>
            <a:r>
              <a:rPr lang="en-US" sz="1800" b="1" noProof="1">
                <a:solidFill>
                  <a:srgbClr val="051C2C"/>
                </a:solidFill>
                <a:latin typeface="Arial"/>
                <a:ea typeface="楷体"/>
              </a:rPr>
              <a:t>Scenario probabilities &amp; weighting</a:t>
            </a:r>
            <a:r>
              <a:rPr lang="en-US" sz="1800" b="1" baseline="30000" noProof="1">
                <a:solidFill>
                  <a:srgbClr val="051C2C"/>
                </a:solidFill>
                <a:latin typeface="Arial"/>
                <a:ea typeface="楷体"/>
              </a:rPr>
              <a:t>1</a:t>
            </a:r>
            <a:endParaRPr lang="en-US" sz="1800" noProof="1"/>
          </a:p>
        </p:txBody>
      </p:sp>
      <p:sp>
        <p:nvSpPr>
          <p:cNvPr id="40" name="prob-lbl-1"/>
          <p:cNvSpPr txBox="1"/>
          <p:nvPr/>
        </p:nvSpPr>
        <p:spPr>
          <a:xfrm>
            <a:off x="13498830" y="2437130"/>
            <a:ext cx="3048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Bull (12M RMB448)</a:t>
            </a:r>
            <a:endParaRPr lang="en-US" sz="1400" noProof="1"/>
          </a:p>
        </p:txBody>
      </p:sp>
      <p:sp>
        <p:nvSpPr>
          <p:cNvPr id="41" name="prob-val-1"/>
          <p:cNvSpPr txBox="1"/>
          <p:nvPr/>
        </p:nvSpPr>
        <p:spPr>
          <a:xfrm>
            <a:off x="16700500" y="2437130"/>
            <a:ext cx="787400" cy="207010"/>
          </a:xfrm>
          <a:prstGeom prst="rect">
            <a:avLst/>
          </a:prstGeom>
          <a:noFill/>
          <a:ln>
            <a:noFill/>
          </a:ln>
        </p:spPr>
        <p:txBody>
          <a:bodyPr wrap="none" lIns="0" tIns="0" rIns="0" bIns="0" rtlCol="0" anchor="t"/>
          <a:lstStyle/>
          <a:p>
            <a:pPr algn="r">
              <a:lnSpc>
                <a:spcPts val="2033"/>
              </a:lnSpc>
            </a:pPr>
            <a:r>
              <a:rPr lang="en-US" sz="1400" b="1" noProof="1">
                <a:solidFill>
                  <a:srgbClr val="051C2C"/>
                </a:solidFill>
                <a:latin typeface="Arial"/>
                <a:ea typeface="楷体"/>
              </a:rPr>
              <a:t>p = 20%</a:t>
            </a:r>
            <a:endParaRPr lang="en-US" sz="1400" noProof="1"/>
          </a:p>
        </p:txBody>
      </p:sp>
      <p:sp>
        <p:nvSpPr>
          <p:cNvPr id="42" name="prob-sep-1l"/>
          <p:cNvSpPr/>
          <p:nvPr/>
        </p:nvSpPr>
        <p:spPr>
          <a:xfrm>
            <a:off x="13473430" y="2697480"/>
            <a:ext cx="3048000" cy="10160"/>
          </a:xfrm>
          <a:prstGeom prst="rect">
            <a:avLst/>
          </a:prstGeom>
          <a:solidFill>
            <a:srgbClr val="CCCCCC"/>
          </a:solidFill>
          <a:ln>
            <a:noFill/>
          </a:ln>
        </p:spPr>
        <p:txBody>
          <a:bodyPr/>
          <a:lstStyle/>
          <a:p>
            <a:endParaRPr lang="zh-CN" altLang="en-US"/>
          </a:p>
        </p:txBody>
      </p:sp>
      <p:sp>
        <p:nvSpPr>
          <p:cNvPr id="43" name="prob-sep-1r"/>
          <p:cNvSpPr/>
          <p:nvPr/>
        </p:nvSpPr>
        <p:spPr>
          <a:xfrm>
            <a:off x="16521430" y="2697480"/>
            <a:ext cx="966470" cy="10160"/>
          </a:xfrm>
          <a:prstGeom prst="rect">
            <a:avLst/>
          </a:prstGeom>
          <a:solidFill>
            <a:srgbClr val="CCCCCC"/>
          </a:solidFill>
          <a:ln>
            <a:noFill/>
          </a:ln>
        </p:spPr>
        <p:txBody>
          <a:bodyPr/>
          <a:lstStyle/>
          <a:p>
            <a:endParaRPr lang="zh-CN" altLang="en-US"/>
          </a:p>
        </p:txBody>
      </p:sp>
      <p:sp>
        <p:nvSpPr>
          <p:cNvPr id="44" name="prob-lbl-2"/>
          <p:cNvSpPr txBox="1"/>
          <p:nvPr/>
        </p:nvSpPr>
        <p:spPr>
          <a:xfrm>
            <a:off x="13498830" y="2799080"/>
            <a:ext cx="3048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Base (12M RMB346)</a:t>
            </a:r>
            <a:endParaRPr lang="en-US" sz="1400" noProof="1"/>
          </a:p>
        </p:txBody>
      </p:sp>
      <p:sp>
        <p:nvSpPr>
          <p:cNvPr id="45" name="prob-val-2"/>
          <p:cNvSpPr txBox="1"/>
          <p:nvPr/>
        </p:nvSpPr>
        <p:spPr>
          <a:xfrm>
            <a:off x="16700500" y="2799080"/>
            <a:ext cx="787400" cy="207010"/>
          </a:xfrm>
          <a:prstGeom prst="rect">
            <a:avLst/>
          </a:prstGeom>
          <a:noFill/>
          <a:ln>
            <a:noFill/>
          </a:ln>
        </p:spPr>
        <p:txBody>
          <a:bodyPr wrap="none" lIns="0" tIns="0" rIns="0" bIns="0" rtlCol="0" anchor="t"/>
          <a:lstStyle/>
          <a:p>
            <a:pPr algn="r">
              <a:lnSpc>
                <a:spcPts val="2033"/>
              </a:lnSpc>
            </a:pPr>
            <a:r>
              <a:rPr lang="en-US" sz="1400" b="1" noProof="1">
                <a:solidFill>
                  <a:srgbClr val="051C2C"/>
                </a:solidFill>
                <a:latin typeface="Arial"/>
                <a:ea typeface="楷体"/>
              </a:rPr>
              <a:t>p = 50%</a:t>
            </a:r>
            <a:endParaRPr lang="en-US" sz="1400" noProof="1"/>
          </a:p>
        </p:txBody>
      </p:sp>
      <p:sp>
        <p:nvSpPr>
          <p:cNvPr id="46" name="prob-sep-2l"/>
          <p:cNvSpPr/>
          <p:nvPr/>
        </p:nvSpPr>
        <p:spPr>
          <a:xfrm>
            <a:off x="13473430" y="3059430"/>
            <a:ext cx="3048000" cy="10160"/>
          </a:xfrm>
          <a:prstGeom prst="rect">
            <a:avLst/>
          </a:prstGeom>
          <a:solidFill>
            <a:srgbClr val="CCCCCC"/>
          </a:solidFill>
          <a:ln>
            <a:noFill/>
          </a:ln>
        </p:spPr>
        <p:txBody>
          <a:bodyPr/>
          <a:lstStyle/>
          <a:p>
            <a:endParaRPr lang="zh-CN" altLang="en-US"/>
          </a:p>
        </p:txBody>
      </p:sp>
      <p:sp>
        <p:nvSpPr>
          <p:cNvPr id="47" name="prob-sep-2r"/>
          <p:cNvSpPr/>
          <p:nvPr/>
        </p:nvSpPr>
        <p:spPr>
          <a:xfrm>
            <a:off x="16521430" y="3059430"/>
            <a:ext cx="966470" cy="10160"/>
          </a:xfrm>
          <a:prstGeom prst="rect">
            <a:avLst/>
          </a:prstGeom>
          <a:solidFill>
            <a:srgbClr val="CCCCCC"/>
          </a:solidFill>
          <a:ln>
            <a:noFill/>
          </a:ln>
        </p:spPr>
        <p:txBody>
          <a:bodyPr/>
          <a:lstStyle/>
          <a:p>
            <a:endParaRPr lang="zh-CN" altLang="en-US"/>
          </a:p>
        </p:txBody>
      </p:sp>
      <p:sp>
        <p:nvSpPr>
          <p:cNvPr id="48" name="prob-lbl-3"/>
          <p:cNvSpPr txBox="1"/>
          <p:nvPr/>
        </p:nvSpPr>
        <p:spPr>
          <a:xfrm>
            <a:off x="13498830" y="3161030"/>
            <a:ext cx="3048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Bear (12M RMB217)</a:t>
            </a:r>
            <a:endParaRPr lang="en-US" sz="1400" noProof="1"/>
          </a:p>
        </p:txBody>
      </p:sp>
      <p:sp>
        <p:nvSpPr>
          <p:cNvPr id="49" name="prob-val-3"/>
          <p:cNvSpPr txBox="1"/>
          <p:nvPr/>
        </p:nvSpPr>
        <p:spPr>
          <a:xfrm>
            <a:off x="16700500" y="3161030"/>
            <a:ext cx="787400" cy="207010"/>
          </a:xfrm>
          <a:prstGeom prst="rect">
            <a:avLst/>
          </a:prstGeom>
          <a:noFill/>
          <a:ln>
            <a:noFill/>
          </a:ln>
        </p:spPr>
        <p:txBody>
          <a:bodyPr wrap="none" lIns="0" tIns="0" rIns="0" bIns="0" rtlCol="0" anchor="t"/>
          <a:lstStyle/>
          <a:p>
            <a:pPr algn="r">
              <a:lnSpc>
                <a:spcPts val="2033"/>
              </a:lnSpc>
            </a:pPr>
            <a:r>
              <a:rPr lang="en-US" sz="1400" b="1" noProof="1">
                <a:solidFill>
                  <a:srgbClr val="051C2C"/>
                </a:solidFill>
                <a:latin typeface="Arial"/>
                <a:ea typeface="楷体"/>
              </a:rPr>
              <a:t>p = 30%</a:t>
            </a:r>
            <a:endParaRPr lang="en-US" sz="1400" noProof="1"/>
          </a:p>
        </p:txBody>
      </p:sp>
      <p:sp>
        <p:nvSpPr>
          <p:cNvPr id="50" name="prob-sep-3l"/>
          <p:cNvSpPr/>
          <p:nvPr/>
        </p:nvSpPr>
        <p:spPr>
          <a:xfrm>
            <a:off x="13473430" y="3421380"/>
            <a:ext cx="3048000" cy="10160"/>
          </a:xfrm>
          <a:prstGeom prst="rect">
            <a:avLst/>
          </a:prstGeom>
          <a:solidFill>
            <a:srgbClr val="000000"/>
          </a:solidFill>
          <a:ln>
            <a:noFill/>
          </a:ln>
        </p:spPr>
        <p:txBody>
          <a:bodyPr/>
          <a:lstStyle/>
          <a:p>
            <a:endParaRPr lang="zh-CN" altLang="en-US"/>
          </a:p>
        </p:txBody>
      </p:sp>
      <p:sp>
        <p:nvSpPr>
          <p:cNvPr id="51" name="prob-sep-3r"/>
          <p:cNvSpPr/>
          <p:nvPr/>
        </p:nvSpPr>
        <p:spPr>
          <a:xfrm>
            <a:off x="16521430" y="3421380"/>
            <a:ext cx="966470" cy="10160"/>
          </a:xfrm>
          <a:prstGeom prst="rect">
            <a:avLst/>
          </a:prstGeom>
          <a:solidFill>
            <a:srgbClr val="000000"/>
          </a:solidFill>
          <a:ln>
            <a:noFill/>
          </a:ln>
        </p:spPr>
        <p:txBody>
          <a:bodyPr/>
          <a:lstStyle/>
          <a:p>
            <a:endParaRPr lang="zh-CN" altLang="en-US"/>
          </a:p>
        </p:txBody>
      </p:sp>
      <p:sp>
        <p:nvSpPr>
          <p:cNvPr id="52" name="prob-bar-bull"/>
          <p:cNvSpPr/>
          <p:nvPr/>
        </p:nvSpPr>
        <p:spPr>
          <a:xfrm>
            <a:off x="13473430" y="3658870"/>
            <a:ext cx="802640" cy="285750"/>
          </a:xfrm>
          <a:prstGeom prst="rect">
            <a:avLst/>
          </a:prstGeom>
          <a:solidFill>
            <a:srgbClr val="00A9F4"/>
          </a:solidFill>
          <a:ln>
            <a:noFill/>
          </a:ln>
        </p:spPr>
        <p:txBody>
          <a:bodyPr/>
          <a:lstStyle/>
          <a:p>
            <a:endParaRPr lang="zh-CN" altLang="en-US"/>
          </a:p>
        </p:txBody>
      </p:sp>
      <p:sp>
        <p:nvSpPr>
          <p:cNvPr id="53" name="prob-bar-bull-lbl"/>
          <p:cNvSpPr txBox="1"/>
          <p:nvPr/>
        </p:nvSpPr>
        <p:spPr>
          <a:xfrm>
            <a:off x="13460730" y="3684270"/>
            <a:ext cx="828040" cy="273050"/>
          </a:xfrm>
          <a:prstGeom prst="rect">
            <a:avLst/>
          </a:prstGeom>
          <a:noFill/>
          <a:ln>
            <a:noFill/>
          </a:ln>
        </p:spPr>
        <p:txBody>
          <a:bodyPr wrap="none" lIns="0" tIns="0" rIns="0" bIns="0" rtlCol="0" anchor="ctr"/>
          <a:lstStyle/>
          <a:p>
            <a:pPr algn="ctr">
              <a:lnSpc>
                <a:spcPts val="1742"/>
              </a:lnSpc>
            </a:pPr>
            <a:r>
              <a:rPr lang="en-US" sz="1200" b="1" noProof="1">
                <a:solidFill>
                  <a:srgbClr val="FFFFFF"/>
                </a:solidFill>
                <a:latin typeface="Arial"/>
                <a:ea typeface="楷体"/>
              </a:rPr>
              <a:t>20%</a:t>
            </a:r>
            <a:endParaRPr lang="en-US" sz="1200" noProof="1"/>
          </a:p>
        </p:txBody>
      </p:sp>
      <p:sp>
        <p:nvSpPr>
          <p:cNvPr id="54" name="prob-bar-base"/>
          <p:cNvSpPr/>
          <p:nvPr/>
        </p:nvSpPr>
        <p:spPr>
          <a:xfrm>
            <a:off x="14276070" y="3658870"/>
            <a:ext cx="2011680" cy="285750"/>
          </a:xfrm>
          <a:prstGeom prst="rect">
            <a:avLst/>
          </a:prstGeom>
          <a:solidFill>
            <a:srgbClr val="051C2C"/>
          </a:solidFill>
          <a:ln>
            <a:noFill/>
          </a:ln>
        </p:spPr>
        <p:txBody>
          <a:bodyPr/>
          <a:lstStyle/>
          <a:p>
            <a:endParaRPr lang="zh-CN" altLang="en-US"/>
          </a:p>
        </p:txBody>
      </p:sp>
      <p:sp>
        <p:nvSpPr>
          <p:cNvPr id="55" name="prob-bar-base-lbl"/>
          <p:cNvSpPr txBox="1"/>
          <p:nvPr/>
        </p:nvSpPr>
        <p:spPr>
          <a:xfrm>
            <a:off x="14263370" y="3684270"/>
            <a:ext cx="2011680" cy="273050"/>
          </a:xfrm>
          <a:prstGeom prst="rect">
            <a:avLst/>
          </a:prstGeom>
          <a:noFill/>
          <a:ln>
            <a:noFill/>
          </a:ln>
        </p:spPr>
        <p:txBody>
          <a:bodyPr wrap="none" lIns="0" tIns="0" rIns="0" bIns="0" rtlCol="0" anchor="ctr"/>
          <a:lstStyle/>
          <a:p>
            <a:pPr algn="ctr">
              <a:lnSpc>
                <a:spcPts val="1742"/>
              </a:lnSpc>
            </a:pPr>
            <a:r>
              <a:rPr lang="en-US" sz="1200" b="1" noProof="1">
                <a:solidFill>
                  <a:srgbClr val="FFFFFF"/>
                </a:solidFill>
                <a:latin typeface="Arial"/>
                <a:ea typeface="楷体"/>
              </a:rPr>
              <a:t>50%</a:t>
            </a:r>
            <a:endParaRPr lang="en-US" sz="1200" noProof="1"/>
          </a:p>
        </p:txBody>
      </p:sp>
      <p:sp>
        <p:nvSpPr>
          <p:cNvPr id="56" name="prob-bar-bear"/>
          <p:cNvSpPr/>
          <p:nvPr/>
        </p:nvSpPr>
        <p:spPr>
          <a:xfrm>
            <a:off x="16303751" y="3658870"/>
            <a:ext cx="1207008" cy="285750"/>
          </a:xfrm>
          <a:prstGeom prst="rect">
            <a:avLst/>
          </a:prstGeom>
          <a:solidFill>
            <a:srgbClr val="666666"/>
          </a:solidFill>
          <a:ln>
            <a:noFill/>
          </a:ln>
        </p:spPr>
        <p:txBody>
          <a:bodyPr/>
          <a:lstStyle/>
          <a:p>
            <a:endParaRPr lang="zh-CN" altLang="en-US"/>
          </a:p>
        </p:txBody>
      </p:sp>
      <p:sp>
        <p:nvSpPr>
          <p:cNvPr id="57" name="prob-bar-bear-lbl"/>
          <p:cNvSpPr txBox="1"/>
          <p:nvPr/>
        </p:nvSpPr>
        <p:spPr>
          <a:xfrm>
            <a:off x="16303751" y="3684270"/>
            <a:ext cx="1207008" cy="273050"/>
          </a:xfrm>
          <a:prstGeom prst="rect">
            <a:avLst/>
          </a:prstGeom>
          <a:noFill/>
          <a:ln>
            <a:noFill/>
          </a:ln>
        </p:spPr>
        <p:txBody>
          <a:bodyPr wrap="none" lIns="0" tIns="0" rIns="0" bIns="0" rtlCol="0" anchor="ctr"/>
          <a:lstStyle/>
          <a:p>
            <a:pPr algn="ctr">
              <a:lnSpc>
                <a:spcPts val="1742"/>
              </a:lnSpc>
            </a:pPr>
            <a:r>
              <a:rPr lang="en-US" sz="1200" b="1" noProof="1">
                <a:solidFill>
                  <a:srgbClr val="FFFFFF"/>
                </a:solidFill>
                <a:latin typeface="Arial"/>
                <a:ea typeface="楷体"/>
              </a:rPr>
              <a:t>30%</a:t>
            </a:r>
            <a:endParaRPr lang="en-US" sz="1200" noProof="1"/>
          </a:p>
        </p:txBody>
      </p:sp>
      <p:sp>
        <p:nvSpPr>
          <p:cNvPr id="58" name="prob-legend-bull-sw"/>
          <p:cNvSpPr/>
          <p:nvPr/>
        </p:nvSpPr>
        <p:spPr>
          <a:xfrm>
            <a:off x="13473430" y="4077970"/>
            <a:ext cx="124460" cy="124460"/>
          </a:xfrm>
          <a:prstGeom prst="rect">
            <a:avLst/>
          </a:prstGeom>
          <a:solidFill>
            <a:srgbClr val="00A9F4"/>
          </a:solidFill>
          <a:ln>
            <a:noFill/>
          </a:ln>
        </p:spPr>
        <p:txBody>
          <a:bodyPr/>
          <a:lstStyle/>
          <a:p>
            <a:endParaRPr lang="zh-CN" altLang="en-US"/>
          </a:p>
        </p:txBody>
      </p:sp>
      <p:sp>
        <p:nvSpPr>
          <p:cNvPr id="59" name="prob-legend-bull-lbl"/>
          <p:cNvSpPr txBox="1"/>
          <p:nvPr/>
        </p:nvSpPr>
        <p:spPr>
          <a:xfrm>
            <a:off x="13676630" y="4015740"/>
            <a:ext cx="508000" cy="187960"/>
          </a:xfrm>
          <a:prstGeom prst="rect">
            <a:avLst/>
          </a:prstGeom>
          <a:noFill/>
          <a:ln>
            <a:noFill/>
          </a:ln>
        </p:spPr>
        <p:txBody>
          <a:bodyPr wrap="none" lIns="0" tIns="0" rIns="0" bIns="0" rtlCol="0" anchor="ctr"/>
          <a:lstStyle/>
          <a:p>
            <a:pPr algn="l">
              <a:lnSpc>
                <a:spcPts val="2033"/>
              </a:lnSpc>
            </a:pPr>
            <a:r>
              <a:rPr lang="en-US" sz="1400" noProof="1">
                <a:solidFill>
                  <a:srgbClr val="666666"/>
                </a:solidFill>
                <a:latin typeface="Arial"/>
                <a:ea typeface="楷体"/>
              </a:rPr>
              <a:t>Bull</a:t>
            </a:r>
            <a:endParaRPr lang="en-US" sz="1400" noProof="1"/>
          </a:p>
        </p:txBody>
      </p:sp>
      <p:sp>
        <p:nvSpPr>
          <p:cNvPr id="60" name="prob-legend-base-sw"/>
          <p:cNvSpPr/>
          <p:nvPr/>
        </p:nvSpPr>
        <p:spPr>
          <a:xfrm>
            <a:off x="14351000" y="4077970"/>
            <a:ext cx="124460" cy="124460"/>
          </a:xfrm>
          <a:prstGeom prst="rect">
            <a:avLst/>
          </a:prstGeom>
          <a:solidFill>
            <a:srgbClr val="051C2C"/>
          </a:solidFill>
          <a:ln>
            <a:noFill/>
          </a:ln>
        </p:spPr>
        <p:txBody>
          <a:bodyPr/>
          <a:lstStyle/>
          <a:p>
            <a:endParaRPr lang="zh-CN" altLang="en-US"/>
          </a:p>
        </p:txBody>
      </p:sp>
      <p:sp>
        <p:nvSpPr>
          <p:cNvPr id="61" name="prob-legend-base-lbl"/>
          <p:cNvSpPr txBox="1"/>
          <p:nvPr/>
        </p:nvSpPr>
        <p:spPr>
          <a:xfrm>
            <a:off x="14554200" y="4015740"/>
            <a:ext cx="533400" cy="187960"/>
          </a:xfrm>
          <a:prstGeom prst="rect">
            <a:avLst/>
          </a:prstGeom>
          <a:noFill/>
          <a:ln>
            <a:noFill/>
          </a:ln>
        </p:spPr>
        <p:txBody>
          <a:bodyPr wrap="none" lIns="0" tIns="0" rIns="0" bIns="0" rtlCol="0" anchor="ctr"/>
          <a:lstStyle/>
          <a:p>
            <a:pPr algn="l">
              <a:lnSpc>
                <a:spcPts val="2033"/>
              </a:lnSpc>
            </a:pPr>
            <a:r>
              <a:rPr lang="en-US" sz="1400" noProof="1">
                <a:solidFill>
                  <a:srgbClr val="666666"/>
                </a:solidFill>
                <a:latin typeface="Arial"/>
                <a:ea typeface="楷体"/>
              </a:rPr>
              <a:t>Base</a:t>
            </a:r>
            <a:endParaRPr lang="en-US" sz="1400" noProof="1"/>
          </a:p>
        </p:txBody>
      </p:sp>
      <p:sp>
        <p:nvSpPr>
          <p:cNvPr id="62" name="prob-legend-bear-sw"/>
          <p:cNvSpPr/>
          <p:nvPr/>
        </p:nvSpPr>
        <p:spPr>
          <a:xfrm>
            <a:off x="15252700" y="4077970"/>
            <a:ext cx="124460" cy="124460"/>
          </a:xfrm>
          <a:prstGeom prst="rect">
            <a:avLst/>
          </a:prstGeom>
          <a:solidFill>
            <a:srgbClr val="666666"/>
          </a:solidFill>
          <a:ln>
            <a:noFill/>
          </a:ln>
        </p:spPr>
        <p:txBody>
          <a:bodyPr/>
          <a:lstStyle/>
          <a:p>
            <a:endParaRPr lang="zh-CN" altLang="en-US"/>
          </a:p>
        </p:txBody>
      </p:sp>
      <p:sp>
        <p:nvSpPr>
          <p:cNvPr id="63" name="prob-legend-bear-lbl"/>
          <p:cNvSpPr txBox="1"/>
          <p:nvPr/>
        </p:nvSpPr>
        <p:spPr>
          <a:xfrm>
            <a:off x="15455900" y="4015740"/>
            <a:ext cx="508000" cy="187960"/>
          </a:xfrm>
          <a:prstGeom prst="rect">
            <a:avLst/>
          </a:prstGeom>
          <a:noFill/>
          <a:ln>
            <a:noFill/>
          </a:ln>
        </p:spPr>
        <p:txBody>
          <a:bodyPr wrap="none" lIns="0" tIns="0" rIns="0" bIns="0" rtlCol="0" anchor="ctr"/>
          <a:lstStyle/>
          <a:p>
            <a:pPr algn="l">
              <a:lnSpc>
                <a:spcPts val="2033"/>
              </a:lnSpc>
            </a:pPr>
            <a:r>
              <a:rPr lang="en-US" sz="1400" noProof="1">
                <a:solidFill>
                  <a:srgbClr val="666666"/>
                </a:solidFill>
                <a:latin typeface="Arial"/>
                <a:ea typeface="楷体"/>
              </a:rPr>
              <a:t>Bear</a:t>
            </a:r>
            <a:endParaRPr lang="en-US" sz="1400" noProof="1"/>
          </a:p>
        </p:txBody>
      </p:sp>
      <p:sp>
        <p:nvSpPr>
          <p:cNvPr id="64" name="prob-stat-1-lbl"/>
          <p:cNvSpPr txBox="1"/>
          <p:nvPr/>
        </p:nvSpPr>
        <p:spPr>
          <a:xfrm>
            <a:off x="13498830" y="4497070"/>
            <a:ext cx="2286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12M weighted value</a:t>
            </a:r>
            <a:endParaRPr lang="en-US" sz="1400" noProof="1"/>
          </a:p>
        </p:txBody>
      </p:sp>
      <p:sp>
        <p:nvSpPr>
          <p:cNvPr id="65" name="prob-stat-1-val"/>
          <p:cNvSpPr txBox="1"/>
          <p:nvPr/>
        </p:nvSpPr>
        <p:spPr>
          <a:xfrm>
            <a:off x="15240000" y="4497070"/>
            <a:ext cx="2247900" cy="207010"/>
          </a:xfrm>
          <a:prstGeom prst="rect">
            <a:avLst/>
          </a:prstGeom>
          <a:noFill/>
          <a:ln>
            <a:noFill/>
          </a:ln>
        </p:spPr>
        <p:txBody>
          <a:bodyPr wrap="none" lIns="0" tIns="0" rIns="0" bIns="0" rtlCol="0" anchor="t"/>
          <a:lstStyle/>
          <a:p>
            <a:pPr algn="r">
              <a:lnSpc>
                <a:spcPts val="2033"/>
              </a:lnSpc>
            </a:pPr>
            <a:r>
              <a:rPr lang="en-US" sz="1400" b="1" noProof="1">
                <a:solidFill>
                  <a:srgbClr val="051C2C"/>
                </a:solidFill>
                <a:latin typeface="Arial"/>
                <a:ea typeface="楷体"/>
              </a:rPr>
              <a:t>≈RMB328 (+44%)1</a:t>
            </a:r>
            <a:endParaRPr lang="en-US" sz="1400" noProof="1"/>
          </a:p>
        </p:txBody>
      </p:sp>
      <p:sp>
        <p:nvSpPr>
          <p:cNvPr id="66" name="prob-stat-2-lbl"/>
          <p:cNvSpPr txBox="1"/>
          <p:nvPr/>
        </p:nvSpPr>
        <p:spPr>
          <a:xfrm>
            <a:off x="13498830" y="4852670"/>
            <a:ext cx="2286000" cy="20701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Return to end-2030</a:t>
            </a:r>
            <a:endParaRPr lang="en-US" sz="1400" noProof="1"/>
          </a:p>
        </p:txBody>
      </p:sp>
      <p:sp>
        <p:nvSpPr>
          <p:cNvPr id="67" name="prob-stat-2-val"/>
          <p:cNvSpPr txBox="1"/>
          <p:nvPr/>
        </p:nvSpPr>
        <p:spPr>
          <a:xfrm>
            <a:off x="15240000" y="4852670"/>
            <a:ext cx="2247900" cy="207010"/>
          </a:xfrm>
          <a:prstGeom prst="rect">
            <a:avLst/>
          </a:prstGeom>
          <a:noFill/>
          <a:ln>
            <a:noFill/>
          </a:ln>
        </p:spPr>
        <p:txBody>
          <a:bodyPr wrap="none" lIns="0" tIns="0" rIns="0" bIns="0" rtlCol="0" anchor="t"/>
          <a:lstStyle/>
          <a:p>
            <a:pPr algn="r">
              <a:lnSpc>
                <a:spcPts val="2033"/>
              </a:lnSpc>
            </a:pPr>
            <a:r>
              <a:rPr lang="en-US" sz="1400" b="1" noProof="1">
                <a:solidFill>
                  <a:srgbClr val="051C2C"/>
                </a:solidFill>
                <a:latin typeface="Arial"/>
                <a:ea typeface="楷体"/>
              </a:rPr>
              <a:t>+193% (~29% annualized)</a:t>
            </a:r>
            <a:r>
              <a:rPr lang="en-US" sz="1400" b="1" baseline="30000" noProof="1">
                <a:solidFill>
                  <a:srgbClr val="051C2C"/>
                </a:solidFill>
                <a:latin typeface="Arial"/>
                <a:ea typeface="楷体"/>
              </a:rPr>
              <a:t>2</a:t>
            </a:r>
            <a:endParaRPr lang="en-US" sz="1400" noProof="1"/>
          </a:p>
        </p:txBody>
      </p:sp>
      <p:sp>
        <p:nvSpPr>
          <p:cNvPr id="68" name="prob-body"/>
          <p:cNvSpPr txBox="1"/>
          <p:nvPr/>
        </p:nvSpPr>
        <p:spPr>
          <a:xfrm>
            <a:off x="13498830" y="5259070"/>
            <a:ext cx="3987800" cy="7620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RMB227.90 implies ~74% bear probability (solved from base 346 / bear 217, discounted) — close to our bear scenario3</a:t>
            </a:r>
            <a:r>
              <a:rPr lang="en-US" sz="1600" baseline="30000" noProof="1">
                <a:solidFill>
                  <a:srgbClr val="333333"/>
                </a:solidFill>
                <a:latin typeface="Arial"/>
                <a:ea typeface="楷体"/>
              </a:rPr>
              <a:t>3</a:t>
            </a:r>
            <a:endParaRPr lang="en-US" sz="1600" noProof="1"/>
          </a:p>
        </p:txBody>
      </p:sp>
      <p:sp>
        <p:nvSpPr>
          <p:cNvPr id="69" name="prob-note"/>
          <p:cNvSpPr txBox="1"/>
          <p:nvPr/>
        </p:nvSpPr>
        <p:spPr>
          <a:xfrm>
            <a:off x="13498830" y="6186170"/>
            <a:ext cx="3987800" cy="508000"/>
          </a:xfrm>
          <a:prstGeom prst="rect">
            <a:avLst/>
          </a:prstGeom>
          <a:noFill/>
          <a:ln>
            <a:noFill/>
          </a:ln>
        </p:spPr>
        <p:txBody>
          <a:bodyPr wrap="square" lIns="0" tIns="0" rIns="0" bIns="0" rtlCol="0" anchor="t"/>
          <a:lstStyle/>
          <a:p>
            <a:pPr algn="l">
              <a:lnSpc>
                <a:spcPts val="2033"/>
              </a:lnSpc>
            </a:pPr>
            <a:r>
              <a:rPr lang="en-US" sz="1400" noProof="1">
                <a:solidFill>
                  <a:srgbClr val="666666"/>
                </a:solidFill>
                <a:latin typeface="Arial"/>
                <a:ea typeface="楷体"/>
              </a:rPr>
              <a:t>Downgrade triggers: unit net profit &lt;RMB0.090 in a quarter, 2027E cut &gt;10%, domestic share &lt;45% (all materialized; caliber pending)</a:t>
            </a:r>
            <a:endParaRPr lang="en-US" sz="1400" noProof="1"/>
          </a:p>
        </p:txBody>
      </p:sp>
      <p:sp>
        <p:nvSpPr>
          <p:cNvPr id="70" name="harvest-bg"/>
          <p:cNvSpPr/>
          <p:nvPr/>
        </p:nvSpPr>
        <p:spPr>
          <a:xfrm>
            <a:off x="800100" y="6313170"/>
            <a:ext cx="12463780" cy="1066800"/>
          </a:xfrm>
          <a:prstGeom prst="rect">
            <a:avLst/>
          </a:prstGeom>
          <a:solidFill>
            <a:srgbClr val="F2F2F2"/>
          </a:solidFill>
          <a:ln>
            <a:noFill/>
          </a:ln>
        </p:spPr>
        <p:txBody>
          <a:bodyPr/>
          <a:lstStyle/>
          <a:p>
            <a:endParaRPr lang="zh-CN" altLang="en-US"/>
          </a:p>
        </p:txBody>
      </p:sp>
      <p:sp>
        <p:nvSpPr>
          <p:cNvPr id="71" name="harvest-edge"/>
          <p:cNvSpPr/>
          <p:nvPr/>
        </p:nvSpPr>
        <p:spPr>
          <a:xfrm>
            <a:off x="800100" y="6313170"/>
            <a:ext cx="29210" cy="1066800"/>
          </a:xfrm>
          <a:prstGeom prst="rect">
            <a:avLst/>
          </a:prstGeom>
          <a:solidFill>
            <a:srgbClr val="051C2C"/>
          </a:solidFill>
          <a:ln>
            <a:noFill/>
          </a:ln>
        </p:spPr>
        <p:txBody>
          <a:bodyPr/>
          <a:lstStyle/>
          <a:p>
            <a:endParaRPr lang="zh-CN" altLang="en-US"/>
          </a:p>
        </p:txBody>
      </p:sp>
      <p:sp>
        <p:nvSpPr>
          <p:cNvPr id="72" name="harvest-kicker"/>
          <p:cNvSpPr txBox="1"/>
          <p:nvPr/>
        </p:nvSpPr>
        <p:spPr>
          <a:xfrm>
            <a:off x="996950" y="6465570"/>
            <a:ext cx="6350000" cy="196850"/>
          </a:xfrm>
          <a:prstGeom prst="rect">
            <a:avLst/>
          </a:prstGeom>
          <a:noFill/>
          <a:ln>
            <a:noFill/>
          </a:ln>
        </p:spPr>
        <p:txBody>
          <a:bodyPr wrap="none" lIns="0" tIns="0" rIns="0" bIns="0" rtlCol="0" anchor="t"/>
          <a:lstStyle/>
          <a:p>
            <a:pPr algn="l">
              <a:lnSpc>
                <a:spcPts val="2033"/>
              </a:lnSpc>
            </a:pPr>
            <a:r>
              <a:rPr lang="en-US" sz="1400" b="1" noProof="1">
                <a:solidFill>
                  <a:srgbClr val="666666"/>
                </a:solidFill>
                <a:latin typeface="Arial"/>
                <a:ea typeface="楷体"/>
              </a:rPr>
              <a:t>Four factors: three positive, one negative</a:t>
            </a:r>
            <a:endParaRPr lang="en-US" sz="1400" noProof="1"/>
          </a:p>
        </p:txBody>
      </p:sp>
      <p:sp>
        <p:nvSpPr>
          <p:cNvPr id="73" name="harvest-body"/>
          <p:cNvSpPr txBox="1"/>
          <p:nvPr/>
        </p:nvSpPr>
        <p:spPr>
          <a:xfrm>
            <a:off x="996950" y="6744970"/>
            <a:ext cx="12065000" cy="5080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Share 39.2%→39.4% (2025→Jan-Aug, SNE); ~90% of A-share battery-sector profit in 2025 (Soochow); ESS/sodium-ion/licensing advancing; positives = business, capital returns, dividends; negative = the multiple — repair room 10.4x→16x</a:t>
            </a:r>
            <a:endParaRPr lang="en-US" sz="1600" noProof="1"/>
          </a:p>
        </p:txBody>
      </p:sp>
      <p:sp>
        <p:nvSpPr>
          <p:cNvPr id="74" name="skew-bar"/>
          <p:cNvSpPr/>
          <p:nvPr/>
        </p:nvSpPr>
        <p:spPr>
          <a:xfrm>
            <a:off x="800100" y="7741920"/>
            <a:ext cx="16687800" cy="584200"/>
          </a:xfrm>
          <a:prstGeom prst="rect">
            <a:avLst/>
          </a:prstGeom>
          <a:solidFill>
            <a:srgbClr val="051C2C"/>
          </a:solidFill>
          <a:ln>
            <a:noFill/>
          </a:ln>
        </p:spPr>
        <p:txBody>
          <a:bodyPr/>
          <a:lstStyle/>
          <a:p>
            <a:endParaRPr lang="zh-CN" altLang="en-US"/>
          </a:p>
        </p:txBody>
      </p:sp>
      <p:sp>
        <p:nvSpPr>
          <p:cNvPr id="75" name="skew-bar-label"/>
          <p:cNvSpPr txBox="1"/>
          <p:nvPr/>
        </p:nvSpPr>
        <p:spPr>
          <a:xfrm>
            <a:off x="1016000" y="7741920"/>
            <a:ext cx="1905000" cy="584200"/>
          </a:xfrm>
          <a:prstGeom prst="rect">
            <a:avLst/>
          </a:prstGeom>
          <a:noFill/>
          <a:ln>
            <a:noFill/>
          </a:ln>
        </p:spPr>
        <p:txBody>
          <a:bodyPr wrap="none" lIns="0" tIns="0" rIns="0" bIns="0" rtlCol="0" anchor="ctr"/>
          <a:lstStyle/>
          <a:p>
            <a:pPr algn="l">
              <a:lnSpc>
                <a:spcPts val="2033"/>
              </a:lnSpc>
            </a:pPr>
            <a:r>
              <a:rPr lang="en-US" sz="1400" noProof="1">
                <a:solidFill>
                  <a:srgbClr val="8FA3B0"/>
                </a:solidFill>
                <a:latin typeface="Arial"/>
                <a:ea typeface="楷体"/>
              </a:rPr>
              <a:t>Why base at 50%</a:t>
            </a:r>
            <a:endParaRPr lang="en-US" sz="1400" noProof="1"/>
          </a:p>
        </p:txBody>
      </p:sp>
      <p:sp>
        <p:nvSpPr>
          <p:cNvPr id="76" name="skew-bar-divider"/>
          <p:cNvSpPr/>
          <p:nvPr/>
        </p:nvSpPr>
        <p:spPr>
          <a:xfrm>
            <a:off x="3022600" y="7741920"/>
            <a:ext cx="10160" cy="584200"/>
          </a:xfrm>
          <a:prstGeom prst="rect">
            <a:avLst/>
          </a:prstGeom>
          <a:solidFill>
            <a:srgbClr val="24435A"/>
          </a:solidFill>
          <a:ln>
            <a:noFill/>
          </a:ln>
        </p:spPr>
        <p:txBody>
          <a:bodyPr/>
          <a:lstStyle/>
          <a:p>
            <a:endParaRPr lang="zh-CN" altLang="en-US"/>
          </a:p>
        </p:txBody>
      </p:sp>
      <p:sp>
        <p:nvSpPr>
          <p:cNvPr id="77" name="skew-bar-text"/>
          <p:cNvSpPr txBox="1"/>
          <p:nvPr/>
        </p:nvSpPr>
        <p:spPr>
          <a:xfrm>
            <a:off x="3251200" y="7741920"/>
            <a:ext cx="14097000" cy="584200"/>
          </a:xfrm>
          <a:prstGeom prst="rect">
            <a:avLst/>
          </a:prstGeom>
          <a:noFill/>
          <a:ln>
            <a:noFill/>
          </a:ln>
        </p:spPr>
        <p:txBody>
          <a:bodyPr wrap="none" lIns="0" tIns="0" rIns="0" bIns="0" rtlCol="0" anchor="ctr"/>
          <a:lstStyle/>
          <a:p>
            <a:pPr algn="l">
              <a:lnSpc>
                <a:spcPts val="2420"/>
              </a:lnSpc>
            </a:pPr>
            <a:r>
              <a:rPr lang="en-US" sz="1600" noProof="1">
                <a:solidFill>
                  <a:srgbClr val="FFFFFF"/>
                </a:solidFill>
                <a:latin typeface="Arial"/>
                <a:ea typeface="楷体"/>
              </a:rPr>
              <a:t>Base case: 2027 unit net profit RMB0.078-0.085, 1,280GWh, repair to 16x (~10% below NTM median 17.5x); probability cut 5pct from 55% for the bear</a:t>
            </a:r>
            <a:endParaRPr lang="en-US" sz="1600" noProof="1"/>
          </a:p>
        </p:txBody>
      </p:sp>
      <p:sp>
        <p:nvSpPr>
          <p:cNvPr id="78"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Scenario probabilities and 12-month prices are this report's assumptions: bull RMB448 (1,280GWh × 0.090 × 18x), base RMB346, bear RMB217 (median of the stress-test chain). 2. 2030 scenarios: horizon end-2030 (~4.2 years), returns measured from RMB227.90 and 4.6272bn shares; 2029-30 are this report's assumptions. 3. Implied bear probability: solved back from the 12-month scenario prices discounted at r=10% (our calculation). Data as of 2026-10-21.</a:t>
            </a:r>
            <a:endParaRPr lang="en-US" sz="1400" noProof="1"/>
          </a:p>
        </p:txBody>
      </p:sp>
      <p:sp>
        <p:nvSpPr>
          <p:cNvPr id="79"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80" name="chrome-source"/>
          <p:cNvSpPr txBox="1"/>
          <p:nvPr/>
        </p:nvSpPr>
        <p:spPr>
          <a:xfrm>
            <a:off x="825500" y="10007600"/>
            <a:ext cx="635000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SNE, Soochow, Wind, this report's scenario assumptions and calculations, as of 2026-10-21</a:t>
            </a:r>
            <a:endParaRPr lang="en-US" sz="1400" noProof="1"/>
          </a:p>
        </p:txBody>
      </p:sp>
      <p:sp>
        <p:nvSpPr>
          <p:cNvPr id="81"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57</a:t>
            </a:r>
            <a:endParaRPr lang="en-US" sz="1400" noProof="1"/>
          </a:p>
        </p:txBody>
      </p:sp>
      <p:sp>
        <p:nvSpPr>
          <p:cNvPr id="82"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pic>
        <p:nvPicPr>
          <p:cNvPr id="83" name="ic-s43-0"/>
          <p:cNvPicPr/>
          <p:nvPr/>
        </p:nvPicPr>
        <p:blipFill>
          <a:blip>
            <a:extLst>
              <a:ext uri="{96DAC541-7B7A-43D3-8B79-37D633B846F1}">
                <asvg:svgBlip xmlns:asvg="http://schemas.microsoft.com/office/drawing/2016/SVG/main" r:embed="rId3"/>
              </a:ext>
            </a:extLst>
          </a:blip>
          <a:stretch>
            <a:fillRect/>
          </a:stretch>
        </p:blipFill>
        <p:spPr>
          <a:xfrm>
            <a:off x="4484370" y="2153920"/>
            <a:ext cx="177800" cy="177800"/>
          </a:xfrm>
          <a:prstGeom prst="rect">
            <a:avLst/>
          </a:prstGeom>
          <a:ln>
            <a:noFill/>
          </a:ln>
        </p:spPr>
      </p:pic>
      <p:pic>
        <p:nvPicPr>
          <p:cNvPr id="84" name="ic-s43-1"/>
          <p:cNvPicPr/>
          <p:nvPr/>
        </p:nvPicPr>
        <p:blipFill>
          <a:blip>
            <a:extLst>
              <a:ext uri="{96DAC541-7B7A-43D3-8B79-37D633B846F1}">
                <asvg:svgBlip xmlns:asvg="http://schemas.microsoft.com/office/drawing/2016/SVG/main" r:embed="rId4"/>
              </a:ext>
            </a:extLst>
          </a:blip>
          <a:stretch>
            <a:fillRect/>
          </a:stretch>
        </p:blipFill>
        <p:spPr>
          <a:xfrm>
            <a:off x="8708390" y="2153920"/>
            <a:ext cx="177800" cy="177800"/>
          </a:xfrm>
          <a:prstGeom prst="rect">
            <a:avLst/>
          </a:prstGeom>
          <a:ln>
            <a:noFill/>
          </a:ln>
        </p:spPr>
      </p:pic>
      <p:pic>
        <p:nvPicPr>
          <p:cNvPr id="85" name="ic-s43-2"/>
          <p:cNvPicPr/>
          <p:nvPr/>
        </p:nvPicPr>
        <p:blipFill>
          <a:blip>
            <a:extLst>
              <a:ext uri="{96DAC541-7B7A-43D3-8B79-37D633B846F1}">
                <asvg:svgBlip xmlns:asvg="http://schemas.microsoft.com/office/drawing/2016/SVG/main" r:embed="rId5"/>
              </a:ext>
            </a:extLst>
          </a:blip>
          <a:stretch>
            <a:fillRect/>
          </a:stretch>
        </p:blipFill>
        <p:spPr>
          <a:xfrm>
            <a:off x="12933680" y="2153920"/>
            <a:ext cx="177800" cy="177800"/>
          </a:xfrm>
          <a:prstGeom prst="rect">
            <a:avLst/>
          </a:prstGeom>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hrome-breadcrumb"/>
          <p:cNvSpPr txBox="1"/>
          <p:nvPr/>
        </p:nvSpPr>
        <p:spPr>
          <a:xfrm>
            <a:off x="825500" y="158750"/>
            <a:ext cx="16662400" cy="187960"/>
          </a:xfrm>
          <a:prstGeom prst="rect">
            <a:avLst/>
          </a:prstGeom>
          <a:noFill/>
          <a:ln>
            <a:noFill/>
          </a:ln>
        </p:spPr>
        <p:txBody>
          <a:bodyPr wrap="none" lIns="0" tIns="0" rIns="0" bIns="0" rtlCol="0" anchor="t"/>
          <a:lstStyle/>
          <a:p>
            <a:pPr algn="l">
              <a:lnSpc>
                <a:spcPts val="2033"/>
              </a:lnSpc>
            </a:pPr>
            <a:r>
              <a:rPr lang="en-US" sz="1400" noProof="1">
                <a:solidFill>
                  <a:srgbClr val="666666"/>
                </a:solidFill>
                <a:latin typeface="Arial"/>
                <a:ea typeface="楷体"/>
              </a:rPr>
              <a:t>Appendix › Analytical Architecture &amp; Methodology</a:t>
            </a:r>
            <a:endParaRPr lang="en-US" sz="1400" noProof="1"/>
          </a:p>
        </p:txBody>
      </p:sp>
      <p:sp>
        <p:nvSpPr>
          <p:cNvPr id="3" name="chrome-title"/>
          <p:cNvSpPr txBox="1"/>
          <p:nvPr/>
        </p:nvSpPr>
        <p:spPr>
          <a:xfrm>
            <a:off x="825500" y="435610"/>
            <a:ext cx="16662400" cy="477520"/>
          </a:xfrm>
          <a:prstGeom prst="rect">
            <a:avLst/>
          </a:prstGeom>
          <a:noFill/>
          <a:ln>
            <a:noFill/>
          </a:ln>
        </p:spPr>
        <p:txBody>
          <a:bodyPr wrap="none" lIns="0" tIns="0" rIns="0" bIns="0" rtlCol="0" anchor="ctr"/>
          <a:lstStyle/>
          <a:p>
            <a:pPr algn="l">
              <a:lnSpc>
                <a:spcPts val="4316"/>
              </a:lnSpc>
            </a:pPr>
            <a:r>
              <a:rPr lang="en-US" sz="2800" b="1" noProof="1">
                <a:solidFill>
                  <a:srgbClr val="000000"/>
                </a:solidFill>
                <a:latin typeface="Georgia"/>
                <a:ea typeface="楷体"/>
              </a:rPr>
              <a:t>Analytical architecture &amp; methodology — three rounds of agent review</a:t>
            </a:r>
            <a:endParaRPr lang="en-US" sz="2800" noProof="1"/>
          </a:p>
        </p:txBody>
      </p:sp>
      <p:sp>
        <p:nvSpPr>
          <p:cNvPr id="4" name="chrome-subtitle"/>
          <p:cNvSpPr txBox="1"/>
          <p:nvPr/>
        </p:nvSpPr>
        <p:spPr>
          <a:xfrm>
            <a:off x="825500" y="1021080"/>
            <a:ext cx="16662400" cy="273050"/>
          </a:xfrm>
          <a:prstGeom prst="rect">
            <a:avLst/>
          </a:prstGeom>
          <a:noFill/>
          <a:ln>
            <a:noFill/>
          </a:ln>
        </p:spPr>
        <p:txBody>
          <a:bodyPr wrap="none" lIns="0" tIns="0" rIns="0" bIns="0" rtlCol="0" anchor="t"/>
          <a:lstStyle/>
          <a:p>
            <a:pPr algn="l">
              <a:lnSpc>
                <a:spcPts val="2243"/>
              </a:lnSpc>
            </a:pPr>
            <a:r>
              <a:rPr lang="en-US" sz="1800" noProof="1">
                <a:solidFill>
                  <a:srgbClr val="333333"/>
                </a:solidFill>
                <a:latin typeface="Arial"/>
                <a:ea typeface="楷体"/>
              </a:rPr>
              <a:t>How every number in this report is sourced, tiered, and challenged</a:t>
            </a:r>
            <a:endParaRPr lang="en-US" sz="1800" noProof="1"/>
          </a:p>
        </p:txBody>
      </p:sp>
      <p:sp>
        <p:nvSpPr>
          <p:cNvPr id="5" name="chrome-rule-top"/>
          <p:cNvSpPr/>
          <p:nvPr/>
        </p:nvSpPr>
        <p:spPr>
          <a:xfrm>
            <a:off x="800100" y="1395730"/>
            <a:ext cx="16687800" cy="10160"/>
          </a:xfrm>
          <a:prstGeom prst="rect">
            <a:avLst/>
          </a:prstGeom>
          <a:solidFill>
            <a:srgbClr val="000000"/>
          </a:solidFill>
          <a:ln>
            <a:noFill/>
          </a:ln>
        </p:spPr>
        <p:txBody>
          <a:bodyPr/>
          <a:lstStyle/>
          <a:p>
            <a:endParaRPr lang="zh-CN" altLang="en-US"/>
          </a:p>
        </p:txBody>
      </p:sp>
      <p:sp>
        <p:nvSpPr>
          <p:cNvPr id="6" name="sec1-header"/>
          <p:cNvSpPr txBox="1"/>
          <p:nvPr/>
        </p:nvSpPr>
        <p:spPr>
          <a:xfrm>
            <a:off x="800100" y="1568450"/>
            <a:ext cx="5080000" cy="283210"/>
          </a:xfrm>
          <a:prstGeom prst="rect">
            <a:avLst/>
          </a:prstGeom>
          <a:noFill/>
          <a:ln>
            <a:noFill/>
          </a:ln>
        </p:spPr>
        <p:txBody>
          <a:bodyPr wrap="none" lIns="0" tIns="0" rIns="0" bIns="0" rtlCol="0" anchor="t"/>
          <a:lstStyle/>
          <a:p>
            <a:pPr algn="l">
              <a:lnSpc>
                <a:spcPts val="2904"/>
              </a:lnSpc>
            </a:pPr>
            <a:r>
              <a:rPr lang="en-US" sz="2000" b="1" noProof="1">
                <a:solidFill>
                  <a:srgbClr val="051C2C"/>
                </a:solidFill>
                <a:latin typeface="Arial"/>
                <a:ea typeface="楷体"/>
              </a:rPr>
              <a:t>I. Research pipeline</a:t>
            </a:r>
            <a:endParaRPr lang="en-US" sz="2000" noProof="1"/>
          </a:p>
        </p:txBody>
      </p:sp>
      <p:sp>
        <p:nvSpPr>
          <p:cNvPr id="7" name="sec1-body"/>
          <p:cNvSpPr txBox="1"/>
          <p:nvPr/>
        </p:nvSpPr>
        <p:spPr>
          <a:xfrm>
            <a:off x="825500" y="1982470"/>
            <a:ext cx="8051800" cy="10668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Sell-side reports and announcements collected → 100+ reading tasks → 11 thematic syntheses → a complete question pool → 100+ page deep-research report → PPT</a:t>
            </a:r>
            <a:endParaRPr lang="en-US" sz="1600" noProof="1"/>
          </a:p>
        </p:txBody>
      </p:sp>
      <p:sp>
        <p:nvSpPr>
          <p:cNvPr id="8" name="sec2-header"/>
          <p:cNvSpPr txBox="1"/>
          <p:nvPr/>
        </p:nvSpPr>
        <p:spPr>
          <a:xfrm>
            <a:off x="800100" y="3175000"/>
            <a:ext cx="5080000" cy="283210"/>
          </a:xfrm>
          <a:prstGeom prst="rect">
            <a:avLst/>
          </a:prstGeom>
          <a:noFill/>
          <a:ln>
            <a:noFill/>
          </a:ln>
        </p:spPr>
        <p:txBody>
          <a:bodyPr wrap="none" lIns="0" tIns="0" rIns="0" bIns="0" rtlCol="0" anchor="t"/>
          <a:lstStyle/>
          <a:p>
            <a:pPr algn="l">
              <a:lnSpc>
                <a:spcPts val="2904"/>
              </a:lnSpc>
            </a:pPr>
            <a:r>
              <a:rPr lang="en-US" sz="2000" b="1" noProof="1">
                <a:solidFill>
                  <a:srgbClr val="051C2C"/>
                </a:solidFill>
                <a:latin typeface="Arial"/>
                <a:ea typeface="楷体"/>
              </a:rPr>
              <a:t>II. Data tiering</a:t>
            </a:r>
            <a:endParaRPr lang="en-US" sz="2000" noProof="1"/>
          </a:p>
        </p:txBody>
      </p:sp>
      <p:sp>
        <p:nvSpPr>
          <p:cNvPr id="9" name="tier-t1-text"/>
          <p:cNvSpPr txBox="1"/>
          <p:nvPr/>
        </p:nvSpPr>
        <p:spPr>
          <a:xfrm>
            <a:off x="825500" y="3651250"/>
            <a:ext cx="8051800" cy="245110"/>
          </a:xfrm>
          <a:prstGeom prst="rect">
            <a:avLst/>
          </a:prstGeom>
          <a:noFill/>
          <a:ln>
            <a:noFill/>
          </a:ln>
        </p:spPr>
        <p:txBody>
          <a:bodyPr wrap="none" lIns="0" tIns="0" rIns="0" bIns="0" rtlCol="0" anchor="t"/>
          <a:lstStyle/>
          <a:p>
            <a:pPr algn="l">
              <a:lnSpc>
                <a:spcPts val="2420"/>
              </a:lnSpc>
            </a:pPr>
            <a:r>
              <a:rPr lang="en-US" sz="1600" b="1" noProof="1">
                <a:solidFill>
                  <a:srgbClr val="051C2C"/>
                </a:solidFill>
                <a:latin typeface="Arial"/>
                <a:ea typeface="楷体"/>
              </a:rPr>
              <a:t>T1</a:t>
            </a:r>
            <a:r>
              <a:rPr lang="en-US" sz="1600" noProof="1">
                <a:solidFill>
                  <a:srgbClr val="333333"/>
                </a:solidFill>
                <a:latin typeface="Arial"/>
                <a:ea typeface="楷体"/>
              </a:rPr>
              <a:t> Company announcements / official disclosures — reported actuals</a:t>
            </a:r>
            <a:endParaRPr lang="en-US" sz="1600" noProof="1"/>
          </a:p>
        </p:txBody>
      </p:sp>
      <p:sp>
        <p:nvSpPr>
          <p:cNvPr id="10" name="tier-t1-sep"/>
          <p:cNvSpPr/>
          <p:nvPr/>
        </p:nvSpPr>
        <p:spPr>
          <a:xfrm>
            <a:off x="800100" y="3981450"/>
            <a:ext cx="8077200" cy="10160"/>
          </a:xfrm>
          <a:prstGeom prst="rect">
            <a:avLst/>
          </a:prstGeom>
          <a:solidFill>
            <a:srgbClr val="CCCCCC"/>
          </a:solidFill>
          <a:ln>
            <a:noFill/>
          </a:ln>
        </p:spPr>
        <p:txBody>
          <a:bodyPr/>
          <a:lstStyle/>
          <a:p>
            <a:endParaRPr lang="zh-CN" altLang="en-US"/>
          </a:p>
        </p:txBody>
      </p:sp>
      <p:sp>
        <p:nvSpPr>
          <p:cNvPr id="11" name="tier-t2-text"/>
          <p:cNvSpPr txBox="1"/>
          <p:nvPr/>
        </p:nvSpPr>
        <p:spPr>
          <a:xfrm>
            <a:off x="825500" y="4185920"/>
            <a:ext cx="8051800" cy="245110"/>
          </a:xfrm>
          <a:prstGeom prst="rect">
            <a:avLst/>
          </a:prstGeom>
          <a:noFill/>
          <a:ln>
            <a:noFill/>
          </a:ln>
        </p:spPr>
        <p:txBody>
          <a:bodyPr wrap="none" lIns="0" tIns="0" rIns="0" bIns="0" rtlCol="0" anchor="t"/>
          <a:lstStyle/>
          <a:p>
            <a:pPr algn="l">
              <a:lnSpc>
                <a:spcPts val="2420"/>
              </a:lnSpc>
            </a:pPr>
            <a:r>
              <a:rPr lang="en-US" sz="1600" b="1" noProof="1">
                <a:solidFill>
                  <a:srgbClr val="051C2C"/>
                </a:solidFill>
                <a:latin typeface="Arial"/>
                <a:ea typeface="楷体"/>
              </a:rPr>
              <a:t>T2</a:t>
            </a:r>
            <a:r>
              <a:rPr lang="en-US" sz="1600" noProof="1">
                <a:solidFill>
                  <a:srgbClr val="333333"/>
                </a:solidFill>
                <a:latin typeface="Arial"/>
                <a:ea typeface="楷体"/>
              </a:rPr>
              <a:t> Data vendors: East Money / iFinD / Wind / SNE / ICC / CABIA, etc.</a:t>
            </a:r>
            <a:endParaRPr lang="en-US" sz="1600" noProof="1"/>
          </a:p>
        </p:txBody>
      </p:sp>
      <p:sp>
        <p:nvSpPr>
          <p:cNvPr id="12" name="tier-t2-sep"/>
          <p:cNvSpPr/>
          <p:nvPr/>
        </p:nvSpPr>
        <p:spPr>
          <a:xfrm>
            <a:off x="800100" y="4591050"/>
            <a:ext cx="8077200" cy="10160"/>
          </a:xfrm>
          <a:prstGeom prst="rect">
            <a:avLst/>
          </a:prstGeom>
          <a:solidFill>
            <a:srgbClr val="CCCCCC"/>
          </a:solidFill>
          <a:ln>
            <a:noFill/>
          </a:ln>
        </p:spPr>
        <p:txBody>
          <a:bodyPr/>
          <a:lstStyle/>
          <a:p>
            <a:endParaRPr lang="zh-CN" altLang="en-US"/>
          </a:p>
        </p:txBody>
      </p:sp>
      <p:sp>
        <p:nvSpPr>
          <p:cNvPr id="13" name="tier-t3-text"/>
          <p:cNvSpPr txBox="1"/>
          <p:nvPr/>
        </p:nvSpPr>
        <p:spPr>
          <a:xfrm>
            <a:off x="825500" y="4766185"/>
            <a:ext cx="8051800" cy="245110"/>
          </a:xfrm>
          <a:prstGeom prst="rect">
            <a:avLst/>
          </a:prstGeom>
          <a:noFill/>
          <a:ln>
            <a:noFill/>
          </a:ln>
        </p:spPr>
        <p:txBody>
          <a:bodyPr wrap="none" lIns="0" tIns="0" rIns="0" bIns="0" rtlCol="0" anchor="t"/>
          <a:lstStyle/>
          <a:p>
            <a:pPr algn="l">
              <a:lnSpc>
                <a:spcPts val="2420"/>
              </a:lnSpc>
            </a:pPr>
            <a:r>
              <a:rPr lang="en-US" sz="1600" b="1" noProof="1">
                <a:solidFill>
                  <a:srgbClr val="051C2C"/>
                </a:solidFill>
                <a:latin typeface="Arial"/>
                <a:ea typeface="楷体"/>
              </a:rPr>
              <a:t>T3</a:t>
            </a:r>
            <a:r>
              <a:rPr lang="en-US" sz="1600" noProof="1">
                <a:solidFill>
                  <a:srgbClr val="333333"/>
                </a:solidFill>
                <a:latin typeface="Arial"/>
                <a:ea typeface="楷体"/>
              </a:rPr>
              <a:t> Broker research: Goldman Sachs / JPM / Macquarie / Bernstein / Soochow, etc.</a:t>
            </a:r>
            <a:endParaRPr lang="en-US" sz="1600" noProof="1"/>
          </a:p>
        </p:txBody>
      </p:sp>
      <p:sp>
        <p:nvSpPr>
          <p:cNvPr id="14" name="tier-t3-sep"/>
          <p:cNvSpPr/>
          <p:nvPr/>
        </p:nvSpPr>
        <p:spPr>
          <a:xfrm>
            <a:off x="800100" y="5200650"/>
            <a:ext cx="8077200" cy="10160"/>
          </a:xfrm>
          <a:prstGeom prst="rect">
            <a:avLst/>
          </a:prstGeom>
          <a:solidFill>
            <a:srgbClr val="CCCCCC"/>
          </a:solidFill>
          <a:ln>
            <a:noFill/>
          </a:ln>
        </p:spPr>
        <p:txBody>
          <a:bodyPr/>
          <a:lstStyle/>
          <a:p>
            <a:endParaRPr lang="zh-CN" altLang="en-US"/>
          </a:p>
        </p:txBody>
      </p:sp>
      <p:sp>
        <p:nvSpPr>
          <p:cNvPr id="15" name="tier-t4-text"/>
          <p:cNvSpPr txBox="1"/>
          <p:nvPr/>
        </p:nvSpPr>
        <p:spPr>
          <a:xfrm>
            <a:off x="825500" y="5357880"/>
            <a:ext cx="8051800" cy="245110"/>
          </a:xfrm>
          <a:prstGeom prst="rect">
            <a:avLst/>
          </a:prstGeom>
          <a:noFill/>
          <a:ln>
            <a:noFill/>
          </a:ln>
        </p:spPr>
        <p:txBody>
          <a:bodyPr wrap="square" lIns="0" tIns="0" rIns="0" bIns="0" rtlCol="0" anchor="t"/>
          <a:lstStyle/>
          <a:p>
            <a:pPr algn="l">
              <a:lnSpc>
                <a:spcPts val="2420"/>
              </a:lnSpc>
            </a:pPr>
            <a:r>
              <a:rPr lang="en-US" sz="1600" b="1" noProof="1">
                <a:solidFill>
                  <a:srgbClr val="051C2C"/>
                </a:solidFill>
                <a:latin typeface="Arial"/>
                <a:ea typeface="楷体"/>
              </a:rPr>
              <a:t>T4</a:t>
            </a:r>
            <a:r>
              <a:rPr lang="en-US" sz="1600" noProof="1">
                <a:solidFill>
                  <a:srgbClr val="333333"/>
                </a:solidFill>
                <a:latin typeface="Arial"/>
                <a:ea typeface="楷体"/>
              </a:rPr>
              <a:t> Our calculations / scenario assumptions — estimates are flagged in page footnotes; conflicting institutional figures are shown side by side, not reconciled</a:t>
            </a:r>
            <a:endParaRPr lang="en-US" sz="1600" noProof="1"/>
          </a:p>
        </p:txBody>
      </p:sp>
      <p:sp>
        <p:nvSpPr>
          <p:cNvPr id="16" name="tier-t4-sep"/>
          <p:cNvSpPr/>
          <p:nvPr/>
        </p:nvSpPr>
        <p:spPr>
          <a:xfrm>
            <a:off x="800100" y="6020487"/>
            <a:ext cx="8077200" cy="10160"/>
          </a:xfrm>
          <a:prstGeom prst="rect">
            <a:avLst/>
          </a:prstGeom>
          <a:solidFill>
            <a:srgbClr val="CCCCCC"/>
          </a:solidFill>
          <a:ln>
            <a:noFill/>
          </a:ln>
        </p:spPr>
        <p:txBody>
          <a:bodyPr/>
          <a:lstStyle/>
          <a:p>
            <a:endParaRPr lang="zh-CN" altLang="en-US"/>
          </a:p>
        </p:txBody>
      </p:sp>
      <p:sp>
        <p:nvSpPr>
          <p:cNvPr id="17" name="sec3-header"/>
          <p:cNvSpPr txBox="1"/>
          <p:nvPr/>
        </p:nvSpPr>
        <p:spPr>
          <a:xfrm>
            <a:off x="800100" y="6146800"/>
            <a:ext cx="5080000" cy="283210"/>
          </a:xfrm>
          <a:prstGeom prst="rect">
            <a:avLst/>
          </a:prstGeom>
          <a:noFill/>
          <a:ln>
            <a:noFill/>
          </a:ln>
        </p:spPr>
        <p:txBody>
          <a:bodyPr wrap="none" lIns="0" tIns="0" rIns="0" bIns="0" rtlCol="0" anchor="t"/>
          <a:lstStyle/>
          <a:p>
            <a:pPr algn="l">
              <a:lnSpc>
                <a:spcPts val="2904"/>
              </a:lnSpc>
            </a:pPr>
            <a:r>
              <a:rPr lang="en-US" sz="2000" b="1" noProof="1">
                <a:solidFill>
                  <a:srgbClr val="051C2C"/>
                </a:solidFill>
                <a:latin typeface="Arial"/>
                <a:ea typeface="楷体"/>
              </a:rPr>
              <a:t>III. Adversarial review</a:t>
            </a:r>
            <a:endParaRPr lang="en-US" sz="2000" noProof="1"/>
          </a:p>
        </p:txBody>
      </p:sp>
      <p:sp>
        <p:nvSpPr>
          <p:cNvPr id="18" name="sec3-body"/>
          <p:cNvSpPr txBox="1"/>
          <p:nvPr/>
        </p:nvSpPr>
        <p:spPr>
          <a:xfrm>
            <a:off x="825500" y="6560820"/>
            <a:ext cx="8051800" cy="1066800"/>
          </a:xfrm>
          <a:prstGeom prst="rect">
            <a:avLst/>
          </a:prstGeom>
          <a:noFill/>
          <a:ln>
            <a:noFill/>
          </a:ln>
        </p:spPr>
        <p:txBody>
          <a:bodyPr wrap="square" lIns="0" tIns="0" rIns="0" bIns="0" rtlCol="0" anchor="t"/>
          <a:lstStyle/>
          <a:p>
            <a:pPr algn="l">
              <a:lnSpc>
                <a:spcPts val="2420"/>
              </a:lnSpc>
            </a:pPr>
            <a:r>
              <a:rPr lang="en-US" sz="1600" noProof="1">
                <a:solidFill>
                  <a:srgbClr val="333333"/>
                </a:solidFill>
                <a:latin typeface="Arial"/>
                <a:ea typeface="楷体"/>
              </a:rPr>
              <a:t>① Independent review across six dimensions: internal consistency, arithmetic recomputation, company facts, industry policy, data timeliness, valuation logic; ② key numbers checked back to announcements, government originals, and broker source documents; ③ items that could not be verified are flagged in footnotes</a:t>
            </a:r>
            <a:endParaRPr lang="en-US" sz="1600" noProof="1"/>
          </a:p>
        </p:txBody>
      </p:sp>
      <p:sp>
        <p:nvSpPr>
          <p:cNvPr id="19" name="sec4-header"/>
          <p:cNvSpPr txBox="1"/>
          <p:nvPr/>
        </p:nvSpPr>
        <p:spPr>
          <a:xfrm>
            <a:off x="9410700" y="1568450"/>
            <a:ext cx="5080000" cy="283210"/>
          </a:xfrm>
          <a:prstGeom prst="rect">
            <a:avLst/>
          </a:prstGeom>
          <a:noFill/>
          <a:ln>
            <a:noFill/>
          </a:ln>
        </p:spPr>
        <p:txBody>
          <a:bodyPr wrap="none" lIns="0" tIns="0" rIns="0" bIns="0" rtlCol="0" anchor="t"/>
          <a:lstStyle/>
          <a:p>
            <a:pPr algn="l">
              <a:lnSpc>
                <a:spcPts val="2904"/>
              </a:lnSpc>
            </a:pPr>
            <a:r>
              <a:rPr lang="en-US" sz="2000" b="1" noProof="1">
                <a:solidFill>
                  <a:srgbClr val="051C2C"/>
                </a:solidFill>
                <a:latin typeface="Arial"/>
                <a:ea typeface="楷体"/>
              </a:rPr>
              <a:t>IV. Key caliber declarations</a:t>
            </a:r>
            <a:endParaRPr lang="en-US" sz="2000" noProof="1"/>
          </a:p>
        </p:txBody>
      </p:sp>
      <p:sp>
        <p:nvSpPr>
          <p:cNvPr id="20" name="cal-i1-text"/>
          <p:cNvSpPr txBox="1"/>
          <p:nvPr/>
        </p:nvSpPr>
        <p:spPr>
          <a:xfrm>
            <a:off x="9436100" y="2049780"/>
            <a:ext cx="8051800" cy="501650"/>
          </a:xfrm>
          <a:prstGeom prst="rect">
            <a:avLst/>
          </a:prstGeom>
          <a:noFill/>
          <a:ln>
            <a:noFill/>
          </a:ln>
        </p:spPr>
        <p:txBody>
          <a:bodyPr wrap="square" lIns="0" tIns="0" rIns="0" bIns="0" rtlCol="0" anchor="t"/>
          <a:lstStyle/>
          <a:p>
            <a:pPr algn="l">
              <a:lnSpc>
                <a:spcPts val="2420"/>
              </a:lnSpc>
            </a:pPr>
            <a:r>
              <a:rPr lang="en-US" sz="1600" b="1" noProof="1">
                <a:solidFill>
                  <a:srgbClr val="051C2C"/>
                </a:solidFill>
                <a:latin typeface="Arial"/>
                <a:ea typeface="楷体"/>
              </a:rPr>
              <a:t>Unit net profit</a:t>
            </a:r>
            <a:r>
              <a:rPr lang="en-US" sz="1600" noProof="1">
                <a:solidFill>
                  <a:srgbClr val="333333"/>
                </a:solidFill>
                <a:latin typeface="Arial"/>
                <a:ea typeface="楷体"/>
              </a:rPr>
              <a:t> = NP attributable to shareholders ÷ company sales volume; not disclosed by the company — a broker-estimated caliber</a:t>
            </a:r>
            <a:endParaRPr lang="en-US" sz="1600" noProof="1"/>
          </a:p>
        </p:txBody>
      </p:sp>
      <p:sp>
        <p:nvSpPr>
          <p:cNvPr id="21" name="cal-i1-sep"/>
          <p:cNvSpPr/>
          <p:nvPr/>
        </p:nvSpPr>
        <p:spPr>
          <a:xfrm>
            <a:off x="9410700" y="2668540"/>
            <a:ext cx="8077200" cy="10160"/>
          </a:xfrm>
          <a:prstGeom prst="rect">
            <a:avLst/>
          </a:prstGeom>
          <a:solidFill>
            <a:srgbClr val="CCCCCC"/>
          </a:solidFill>
          <a:ln>
            <a:noFill/>
          </a:ln>
        </p:spPr>
        <p:txBody>
          <a:bodyPr/>
          <a:lstStyle/>
          <a:p>
            <a:endParaRPr lang="zh-CN" altLang="en-US"/>
          </a:p>
        </p:txBody>
      </p:sp>
      <p:sp>
        <p:nvSpPr>
          <p:cNvPr id="22" name="cal-i2-text"/>
          <p:cNvSpPr txBox="1"/>
          <p:nvPr/>
        </p:nvSpPr>
        <p:spPr>
          <a:xfrm>
            <a:off x="9436100" y="2716010"/>
            <a:ext cx="8051800" cy="501650"/>
          </a:xfrm>
          <a:prstGeom prst="rect">
            <a:avLst/>
          </a:prstGeom>
          <a:noFill/>
          <a:ln>
            <a:noFill/>
          </a:ln>
        </p:spPr>
        <p:txBody>
          <a:bodyPr wrap="square" lIns="0" tIns="0" rIns="0" bIns="0" rtlCol="0" anchor="t"/>
          <a:lstStyle/>
          <a:p>
            <a:pPr algn="l">
              <a:lnSpc>
                <a:spcPts val="2420"/>
              </a:lnSpc>
            </a:pPr>
            <a:r>
              <a:rPr lang="en-US" sz="1600" b="1" noProof="1">
                <a:solidFill>
                  <a:srgbClr val="051C2C"/>
                </a:solidFill>
                <a:latin typeface="Arial"/>
                <a:ea typeface="楷体"/>
              </a:rPr>
              <a:t>H/A premium ~35.5%</a:t>
            </a:r>
            <a:r>
              <a:rPr lang="en-US" sz="1600" noProof="1">
                <a:solidFill>
                  <a:srgbClr val="333333"/>
                </a:solidFill>
                <a:latin typeface="Arial"/>
                <a:ea typeface="楷体"/>
              </a:rPr>
              <a:t> (estimated at the 10/9 CFETS central parity rate of 0.85798; the 10/21 central parity rate was not obtained)</a:t>
            </a:r>
            <a:endParaRPr lang="en-US" sz="1600" noProof="1"/>
          </a:p>
        </p:txBody>
      </p:sp>
      <p:sp>
        <p:nvSpPr>
          <p:cNvPr id="23" name="cal-i2-sep"/>
          <p:cNvSpPr/>
          <p:nvPr/>
        </p:nvSpPr>
        <p:spPr>
          <a:xfrm>
            <a:off x="9410700" y="3364750"/>
            <a:ext cx="8077200" cy="10160"/>
          </a:xfrm>
          <a:prstGeom prst="rect">
            <a:avLst/>
          </a:prstGeom>
          <a:solidFill>
            <a:srgbClr val="CCCCCC"/>
          </a:solidFill>
          <a:ln>
            <a:noFill/>
          </a:ln>
        </p:spPr>
        <p:txBody>
          <a:bodyPr/>
          <a:lstStyle/>
          <a:p>
            <a:endParaRPr lang="zh-CN" altLang="en-US"/>
          </a:p>
        </p:txBody>
      </p:sp>
      <p:sp>
        <p:nvSpPr>
          <p:cNvPr id="24" name="cal-i3-text"/>
          <p:cNvSpPr txBox="1"/>
          <p:nvPr/>
        </p:nvSpPr>
        <p:spPr>
          <a:xfrm>
            <a:off x="9436100" y="3412220"/>
            <a:ext cx="8051800" cy="501650"/>
          </a:xfrm>
          <a:prstGeom prst="rect">
            <a:avLst/>
          </a:prstGeom>
          <a:noFill/>
          <a:ln>
            <a:noFill/>
          </a:ln>
        </p:spPr>
        <p:txBody>
          <a:bodyPr wrap="square" lIns="0" tIns="0" rIns="0" bIns="0" rtlCol="0" anchor="t"/>
          <a:lstStyle/>
          <a:p>
            <a:pPr algn="l">
              <a:lnSpc>
                <a:spcPts val="2420"/>
              </a:lnSpc>
            </a:pPr>
            <a:r>
              <a:rPr lang="en-US" sz="1600" b="1" noProof="1">
                <a:solidFill>
                  <a:srgbClr val="051C2C"/>
                </a:solidFill>
                <a:latin typeface="Arial"/>
                <a:ea typeface="楷体"/>
              </a:rPr>
              <a:t>"Other" business profit pool</a:t>
            </a:r>
            <a:r>
              <a:rPr lang="en-US" sz="1600" noProof="1">
                <a:solidFill>
                  <a:srgbClr val="333333"/>
                </a:solidFill>
                <a:latin typeface="Arial"/>
                <a:ea typeface="楷体"/>
              </a:rPr>
              <a:t> estimated by Soochow; the company does not disclose its composition — not used as valuation support</a:t>
            </a:r>
            <a:endParaRPr lang="en-US" sz="1600" noProof="1"/>
          </a:p>
        </p:txBody>
      </p:sp>
      <p:sp>
        <p:nvSpPr>
          <p:cNvPr id="25" name="cal-i3-sep"/>
          <p:cNvSpPr/>
          <p:nvPr/>
        </p:nvSpPr>
        <p:spPr>
          <a:xfrm>
            <a:off x="9410700" y="4030980"/>
            <a:ext cx="8077200" cy="10160"/>
          </a:xfrm>
          <a:prstGeom prst="rect">
            <a:avLst/>
          </a:prstGeom>
          <a:solidFill>
            <a:srgbClr val="CCCCCC"/>
          </a:solidFill>
          <a:ln>
            <a:noFill/>
          </a:ln>
        </p:spPr>
        <p:txBody>
          <a:bodyPr/>
          <a:lstStyle/>
          <a:p>
            <a:endParaRPr lang="zh-CN" altLang="en-US"/>
          </a:p>
        </p:txBody>
      </p:sp>
      <p:sp>
        <p:nvSpPr>
          <p:cNvPr id="26" name="cal-i4-text"/>
          <p:cNvSpPr txBox="1"/>
          <p:nvPr/>
        </p:nvSpPr>
        <p:spPr>
          <a:xfrm>
            <a:off x="9436100" y="4123420"/>
            <a:ext cx="8051800" cy="501650"/>
          </a:xfrm>
          <a:prstGeom prst="rect">
            <a:avLst/>
          </a:prstGeom>
          <a:noFill/>
          <a:ln>
            <a:noFill/>
          </a:ln>
        </p:spPr>
        <p:txBody>
          <a:bodyPr wrap="square" lIns="0" tIns="0" rIns="0" bIns="0" rtlCol="0" anchor="t"/>
          <a:lstStyle/>
          <a:p>
            <a:pPr algn="l">
              <a:lnSpc>
                <a:spcPts val="2420"/>
              </a:lnSpc>
            </a:pPr>
            <a:r>
              <a:rPr lang="en-US" sz="1600" b="1" noProof="1">
                <a:solidFill>
                  <a:srgbClr val="051C2C"/>
                </a:solidFill>
                <a:latin typeface="Arial"/>
                <a:ea typeface="楷体"/>
              </a:rPr>
              <a:t>Condensed-matter battery</a:t>
            </a:r>
            <a:r>
              <a:rPr lang="en-US" sz="1600" noProof="1">
                <a:solidFill>
                  <a:srgbClr val="333333"/>
                </a:solidFill>
                <a:latin typeface="Arial"/>
                <a:ea typeface="楷体"/>
              </a:rPr>
              <a:t> mass-production timing downgraded to a watch item — excluded from base-case earnings</a:t>
            </a:r>
            <a:endParaRPr lang="en-US" sz="1600" noProof="1"/>
          </a:p>
        </p:txBody>
      </p:sp>
      <p:sp>
        <p:nvSpPr>
          <p:cNvPr id="27" name="cal-i4-sep"/>
          <p:cNvSpPr/>
          <p:nvPr/>
        </p:nvSpPr>
        <p:spPr>
          <a:xfrm>
            <a:off x="9410700" y="4742180"/>
            <a:ext cx="8077200" cy="10160"/>
          </a:xfrm>
          <a:prstGeom prst="rect">
            <a:avLst/>
          </a:prstGeom>
          <a:solidFill>
            <a:srgbClr val="CCCCCC"/>
          </a:solidFill>
          <a:ln>
            <a:noFill/>
          </a:ln>
        </p:spPr>
        <p:txBody>
          <a:bodyPr/>
          <a:lstStyle/>
          <a:p>
            <a:endParaRPr lang="zh-CN" altLang="en-US"/>
          </a:p>
        </p:txBody>
      </p:sp>
      <p:sp>
        <p:nvSpPr>
          <p:cNvPr id="28" name="sec5-header"/>
          <p:cNvSpPr txBox="1"/>
          <p:nvPr/>
        </p:nvSpPr>
        <p:spPr>
          <a:xfrm>
            <a:off x="9410700" y="5080000"/>
            <a:ext cx="5080000" cy="283210"/>
          </a:xfrm>
          <a:prstGeom prst="rect">
            <a:avLst/>
          </a:prstGeom>
          <a:noFill/>
          <a:ln>
            <a:noFill/>
          </a:ln>
        </p:spPr>
        <p:txBody>
          <a:bodyPr wrap="none" lIns="0" tIns="0" rIns="0" bIns="0" rtlCol="0" anchor="t"/>
          <a:lstStyle/>
          <a:p>
            <a:pPr algn="l">
              <a:lnSpc>
                <a:spcPts val="2904"/>
              </a:lnSpc>
            </a:pPr>
            <a:r>
              <a:rPr lang="en-US" sz="2000" b="1" noProof="1">
                <a:solidFill>
                  <a:srgbClr val="051C2C"/>
                </a:solidFill>
                <a:latin typeface="Arial"/>
                <a:ea typeface="楷体"/>
              </a:rPr>
              <a:t>V. Data sources</a:t>
            </a:r>
            <a:r>
              <a:rPr lang="en-US" sz="2000" b="1" baseline="30000" noProof="1">
                <a:solidFill>
                  <a:srgbClr val="051C2C"/>
                </a:solidFill>
                <a:latin typeface="Arial"/>
                <a:ea typeface="楷体"/>
              </a:rPr>
              <a:t>1</a:t>
            </a:r>
            <a:endParaRPr lang="en-US" sz="2000" noProof="1"/>
          </a:p>
        </p:txBody>
      </p:sp>
      <p:sp>
        <p:nvSpPr>
          <p:cNvPr id="29" name="src-r1-text"/>
          <p:cNvSpPr txBox="1"/>
          <p:nvPr/>
        </p:nvSpPr>
        <p:spPr>
          <a:xfrm>
            <a:off x="9436100" y="5557520"/>
            <a:ext cx="8051800" cy="245110"/>
          </a:xfrm>
          <a:prstGeom prst="rect">
            <a:avLst/>
          </a:prstGeom>
          <a:noFill/>
          <a:ln>
            <a:noFill/>
          </a:ln>
        </p:spPr>
        <p:txBody>
          <a:bodyPr wrap="none" lIns="0" tIns="0" rIns="0" bIns="0" rtlCol="0" anchor="t"/>
          <a:lstStyle/>
          <a:p>
            <a:pPr algn="l">
              <a:lnSpc>
                <a:spcPts val="2420"/>
              </a:lnSpc>
            </a:pPr>
            <a:r>
              <a:rPr lang="en-US" sz="1600" b="1" noProof="1">
                <a:solidFill>
                  <a:srgbClr val="051C2C"/>
                </a:solidFill>
                <a:latin typeface="Arial"/>
                <a:ea typeface="楷体"/>
              </a:rPr>
              <a:t>Quotes &amp; consensus: Tencent / Sina / iFinD / East Money / Wind</a:t>
            </a:r>
            <a:endParaRPr lang="en-US" sz="1600" noProof="1"/>
          </a:p>
        </p:txBody>
      </p:sp>
      <p:sp>
        <p:nvSpPr>
          <p:cNvPr id="30" name="src-r1-sep"/>
          <p:cNvSpPr/>
          <p:nvPr/>
        </p:nvSpPr>
        <p:spPr>
          <a:xfrm>
            <a:off x="9410700" y="5887720"/>
            <a:ext cx="8077200" cy="10160"/>
          </a:xfrm>
          <a:prstGeom prst="rect">
            <a:avLst/>
          </a:prstGeom>
          <a:solidFill>
            <a:srgbClr val="CCCCCC"/>
          </a:solidFill>
          <a:ln>
            <a:noFill/>
          </a:ln>
        </p:spPr>
        <p:txBody>
          <a:bodyPr/>
          <a:lstStyle/>
          <a:p>
            <a:endParaRPr lang="zh-CN" altLang="en-US"/>
          </a:p>
        </p:txBody>
      </p:sp>
      <p:sp>
        <p:nvSpPr>
          <p:cNvPr id="31" name="src-r2-text"/>
          <p:cNvSpPr txBox="1"/>
          <p:nvPr/>
        </p:nvSpPr>
        <p:spPr>
          <a:xfrm>
            <a:off x="9436100" y="6116320"/>
            <a:ext cx="8051800" cy="245110"/>
          </a:xfrm>
          <a:prstGeom prst="rect">
            <a:avLst/>
          </a:prstGeom>
          <a:noFill/>
          <a:ln>
            <a:noFill/>
          </a:ln>
        </p:spPr>
        <p:txBody>
          <a:bodyPr wrap="none" lIns="0" tIns="0" rIns="0" bIns="0" rtlCol="0" anchor="t"/>
          <a:lstStyle/>
          <a:p>
            <a:pPr algn="l">
              <a:lnSpc>
                <a:spcPts val="2420"/>
              </a:lnSpc>
            </a:pPr>
            <a:r>
              <a:rPr lang="en-US" sz="1600" b="1" noProof="1">
                <a:solidFill>
                  <a:srgbClr val="051C2C"/>
                </a:solidFill>
                <a:latin typeface="Arial"/>
                <a:ea typeface="楷体"/>
              </a:rPr>
              <a:t>Sell-side research: latest original reports from domestic and foreign brokers</a:t>
            </a:r>
            <a:endParaRPr lang="en-US" sz="1600" noProof="1"/>
          </a:p>
        </p:txBody>
      </p:sp>
      <p:sp>
        <p:nvSpPr>
          <p:cNvPr id="32" name="src-r2-sep"/>
          <p:cNvSpPr/>
          <p:nvPr/>
        </p:nvSpPr>
        <p:spPr>
          <a:xfrm>
            <a:off x="9410700" y="6446520"/>
            <a:ext cx="8077200" cy="10160"/>
          </a:xfrm>
          <a:prstGeom prst="rect">
            <a:avLst/>
          </a:prstGeom>
          <a:solidFill>
            <a:srgbClr val="CCCCCC"/>
          </a:solidFill>
          <a:ln>
            <a:noFill/>
          </a:ln>
        </p:spPr>
        <p:txBody>
          <a:bodyPr/>
          <a:lstStyle/>
          <a:p>
            <a:endParaRPr lang="zh-CN" altLang="en-US"/>
          </a:p>
        </p:txBody>
      </p:sp>
      <p:sp>
        <p:nvSpPr>
          <p:cNvPr id="33" name="src-r3-text"/>
          <p:cNvSpPr txBox="1"/>
          <p:nvPr/>
        </p:nvSpPr>
        <p:spPr>
          <a:xfrm>
            <a:off x="9436100" y="6675120"/>
            <a:ext cx="8051800" cy="245110"/>
          </a:xfrm>
          <a:prstGeom prst="rect">
            <a:avLst/>
          </a:prstGeom>
          <a:noFill/>
          <a:ln>
            <a:noFill/>
          </a:ln>
        </p:spPr>
        <p:txBody>
          <a:bodyPr wrap="none" lIns="0" tIns="0" rIns="0" bIns="0" rtlCol="0" anchor="t"/>
          <a:lstStyle/>
          <a:p>
            <a:pPr algn="l">
              <a:lnSpc>
                <a:spcPts val="2420"/>
              </a:lnSpc>
            </a:pPr>
            <a:r>
              <a:rPr lang="en-US" sz="1600" b="1" noProof="1">
                <a:solidFill>
                  <a:srgbClr val="051C2C"/>
                </a:solidFill>
                <a:latin typeface="Arial"/>
                <a:ea typeface="楷体"/>
              </a:rPr>
              <a:t>Company announcements</a:t>
            </a:r>
            <a:r>
              <a:rPr lang="en-US" sz="1600" noProof="1">
                <a:solidFill>
                  <a:srgbClr val="333333"/>
                </a:solidFill>
                <a:latin typeface="Arial"/>
                <a:ea typeface="楷体"/>
              </a:rPr>
              <a:t>: periodic reports, HKEX disclosures, IR &amp; policy originals</a:t>
            </a:r>
            <a:endParaRPr lang="en-US" sz="1600" noProof="1"/>
          </a:p>
        </p:txBody>
      </p:sp>
      <p:sp>
        <p:nvSpPr>
          <p:cNvPr id="34" name="src-r3-sep"/>
          <p:cNvSpPr/>
          <p:nvPr/>
        </p:nvSpPr>
        <p:spPr>
          <a:xfrm>
            <a:off x="9410700" y="7005320"/>
            <a:ext cx="8077200" cy="10160"/>
          </a:xfrm>
          <a:prstGeom prst="rect">
            <a:avLst/>
          </a:prstGeom>
          <a:solidFill>
            <a:srgbClr val="CCCCCC"/>
          </a:solidFill>
          <a:ln>
            <a:noFill/>
          </a:ln>
        </p:spPr>
        <p:txBody>
          <a:bodyPr/>
          <a:lstStyle/>
          <a:p>
            <a:endParaRPr lang="zh-CN" altLang="en-US"/>
          </a:p>
        </p:txBody>
      </p:sp>
      <p:sp>
        <p:nvSpPr>
          <p:cNvPr id="35" name="src-cutoff"/>
          <p:cNvSpPr txBox="1"/>
          <p:nvPr/>
        </p:nvSpPr>
        <p:spPr>
          <a:xfrm>
            <a:off x="9436100" y="7183120"/>
            <a:ext cx="8051800" cy="245110"/>
          </a:xfrm>
          <a:prstGeom prst="rect">
            <a:avLst/>
          </a:prstGeom>
          <a:noFill/>
          <a:ln>
            <a:noFill/>
          </a:ln>
        </p:spPr>
        <p:txBody>
          <a:bodyPr wrap="none" lIns="0" tIns="0" rIns="0" bIns="0" rtlCol="0" anchor="t"/>
          <a:lstStyle/>
          <a:p>
            <a:pPr algn="l">
              <a:lnSpc>
                <a:spcPts val="2420"/>
              </a:lnSpc>
            </a:pPr>
            <a:r>
              <a:rPr lang="en-US" sz="1600" noProof="1">
                <a:solidFill>
                  <a:srgbClr val="666666"/>
                </a:solidFill>
                <a:latin typeface="Arial"/>
                <a:ea typeface="楷体"/>
              </a:rPr>
              <a:t>Market data as of the 2026-10-21 close</a:t>
            </a:r>
            <a:endParaRPr lang="en-US" sz="1600" noProof="1"/>
          </a:p>
        </p:txBody>
      </p:sp>
      <p:sp>
        <p:nvSpPr>
          <p:cNvPr id="36" name="doc-panel"/>
          <p:cNvSpPr/>
          <p:nvPr/>
        </p:nvSpPr>
        <p:spPr>
          <a:xfrm>
            <a:off x="800100" y="7874000"/>
            <a:ext cx="16687800" cy="952500"/>
          </a:xfrm>
          <a:prstGeom prst="rect">
            <a:avLst/>
          </a:prstGeom>
          <a:solidFill>
            <a:srgbClr val="F2F2F2"/>
          </a:solidFill>
          <a:ln>
            <a:noFill/>
          </a:ln>
        </p:spPr>
        <p:txBody>
          <a:bodyPr/>
          <a:lstStyle/>
          <a:p>
            <a:endParaRPr lang="zh-CN" altLang="en-US"/>
          </a:p>
        </p:txBody>
      </p:sp>
      <p:sp>
        <p:nvSpPr>
          <p:cNvPr id="37" name="doc-panel-divider"/>
          <p:cNvSpPr/>
          <p:nvPr/>
        </p:nvSpPr>
        <p:spPr>
          <a:xfrm>
            <a:off x="2505710" y="7874000"/>
            <a:ext cx="10160" cy="952500"/>
          </a:xfrm>
          <a:prstGeom prst="rect">
            <a:avLst/>
          </a:prstGeom>
          <a:solidFill>
            <a:srgbClr val="CCCCCC"/>
          </a:solidFill>
          <a:ln>
            <a:noFill/>
          </a:ln>
        </p:spPr>
        <p:txBody>
          <a:bodyPr/>
          <a:lstStyle/>
          <a:p>
            <a:endParaRPr lang="zh-CN" altLang="en-US"/>
          </a:p>
        </p:txBody>
      </p:sp>
      <p:sp>
        <p:nvSpPr>
          <p:cNvPr id="38" name="doc-panel-label"/>
          <p:cNvSpPr txBox="1"/>
          <p:nvPr/>
        </p:nvSpPr>
        <p:spPr>
          <a:xfrm>
            <a:off x="996950" y="8125460"/>
            <a:ext cx="1388110" cy="482600"/>
          </a:xfrm>
          <a:prstGeom prst="rect">
            <a:avLst/>
          </a:prstGeom>
          <a:noFill/>
          <a:ln>
            <a:noFill/>
          </a:ln>
        </p:spPr>
        <p:txBody>
          <a:bodyPr wrap="square" lIns="0" tIns="0" rIns="0" bIns="0" rtlCol="0" anchor="t"/>
          <a:lstStyle/>
          <a:p>
            <a:pPr algn="l">
              <a:lnSpc>
                <a:spcPts val="2033"/>
              </a:lnSpc>
            </a:pPr>
            <a:r>
              <a:rPr lang="en-US" sz="1400" noProof="1">
                <a:solidFill>
                  <a:srgbClr val="666666"/>
                </a:solidFill>
                <a:latin typeface="Arial"/>
                <a:ea typeface="楷体"/>
              </a:rPr>
              <a:t>DOCUMENT</a:t>
            </a:r>
            <a:endParaRPr lang="en-US" sz="1400" noProof="1"/>
          </a:p>
          <a:p>
            <a:pPr algn="l">
              <a:lnSpc>
                <a:spcPts val="2033"/>
              </a:lnSpc>
            </a:pPr>
            <a:r>
              <a:rPr lang="en-US" sz="1400" noProof="1">
                <a:solidFill>
                  <a:srgbClr val="666666"/>
                </a:solidFill>
                <a:latin typeface="Arial"/>
                <a:ea typeface="楷体"/>
              </a:rPr>
              <a:t>STATUS</a:t>
            </a:r>
            <a:endParaRPr lang="en-US" sz="1400" noProof="1"/>
          </a:p>
        </p:txBody>
      </p:sp>
      <p:sp>
        <p:nvSpPr>
          <p:cNvPr id="39" name="doc-panel-body"/>
          <p:cNvSpPr txBox="1"/>
          <p:nvPr/>
        </p:nvSpPr>
        <p:spPr>
          <a:xfrm>
            <a:off x="2711450" y="7966710"/>
            <a:ext cx="14478000" cy="730250"/>
          </a:xfrm>
          <a:prstGeom prst="rect">
            <a:avLst/>
          </a:prstGeom>
          <a:noFill/>
          <a:ln>
            <a:noFill/>
          </a:ln>
        </p:spPr>
        <p:txBody>
          <a:bodyPr wrap="square" lIns="0" tIns="0" rIns="0" bIns="0" rtlCol="0" anchor="ctr"/>
          <a:lstStyle/>
          <a:p>
            <a:pPr algn="l">
              <a:lnSpc>
                <a:spcPts val="2420"/>
              </a:lnSpc>
            </a:pPr>
            <a:r>
              <a:rPr lang="en-US" sz="1600" noProof="1">
                <a:solidFill>
                  <a:srgbClr val="333333"/>
                </a:solidFill>
                <a:latin typeface="Arial"/>
                <a:ea typeface="楷体"/>
              </a:rPr>
              <a:t>This report is a research compilation and synthesis of institutional views, including broker estimates and our own calculations; it is for reference only and does not constitute investment advice.</a:t>
            </a:r>
            <a:endParaRPr lang="en-US" sz="1600" noProof="1"/>
          </a:p>
          <a:p>
            <a:pPr algn="l">
              <a:lnSpc>
                <a:spcPts val="2420"/>
              </a:lnSpc>
            </a:pPr>
            <a:r>
              <a:rPr lang="en-US" sz="1600" noProof="1">
                <a:solidFill>
                  <a:srgbClr val="333333"/>
                </a:solidFill>
                <a:latin typeface="Arial"/>
                <a:ea typeface="楷体"/>
              </a:rPr>
              <a:t>Data as of the 2026-10-21 close. KIMI Research · 2026-10-21</a:t>
            </a:r>
            <a:endParaRPr lang="en-US" sz="1600" noProof="1"/>
          </a:p>
        </p:txBody>
      </p:sp>
      <p:sp>
        <p:nvSpPr>
          <p:cNvPr id="40" name="chrome-footnotes"/>
          <p:cNvSpPr txBox="1"/>
          <p:nvPr/>
        </p:nvSpPr>
        <p:spPr>
          <a:xfrm>
            <a:off x="825500" y="9196070"/>
            <a:ext cx="16662400" cy="655320"/>
          </a:xfrm>
          <a:prstGeom prst="rect">
            <a:avLst/>
          </a:prstGeom>
          <a:noFill/>
          <a:ln>
            <a:noFill/>
          </a:ln>
        </p:spPr>
        <p:txBody>
          <a:bodyPr wrap="square" lIns="0" tIns="0" rIns="0" bIns="0" rtlCol="0" anchor="b"/>
          <a:lstStyle/>
          <a:p>
            <a:pPr algn="l">
              <a:lnSpc>
                <a:spcPct val="100000"/>
              </a:lnSpc>
            </a:pPr>
            <a:r>
              <a:rPr lang="en-US" sz="1200" noProof="1">
                <a:solidFill>
                  <a:srgbClr val="666666"/>
                </a:solidFill>
                <a:latin typeface="Arial"/>
                <a:ea typeface="楷体"/>
              </a:rPr>
              <a:t>1. The report list and review records are compiled in the project working papers. 2. Revised after 3Q26 results: unit net profit RMB0.082/Wh (NP attributable to shareholders RMB21.2bn ÷ volume over 260GWh, same caliber as UBS); new sell-side consensus center 2026E RMB86-91bn / 2027E RMB99-103.5bn / 2028E RMB119.5-125bn; target PE 16x = ~10% below the historical NTM median of 17.5x (earnings-downgrade-cycle discount), in line with JPM's target multiple; our own 2026E ~RMB88.0bn (9M RMB64.53bn + 4Q ~RMB23.5bn) / 2028E ~RMB120bn, both within the new center.</a:t>
            </a:r>
            <a:endParaRPr lang="en-US" sz="1400" noProof="1"/>
          </a:p>
        </p:txBody>
      </p:sp>
      <p:sp>
        <p:nvSpPr>
          <p:cNvPr id="41" name="chrome-rule-bottom"/>
          <p:cNvSpPr/>
          <p:nvPr/>
        </p:nvSpPr>
        <p:spPr>
          <a:xfrm>
            <a:off x="800100" y="9916160"/>
            <a:ext cx="16687800" cy="10160"/>
          </a:xfrm>
          <a:prstGeom prst="rect">
            <a:avLst/>
          </a:prstGeom>
          <a:solidFill>
            <a:srgbClr val="CCCCCC"/>
          </a:solidFill>
          <a:ln>
            <a:noFill/>
          </a:ln>
        </p:spPr>
        <p:txBody>
          <a:bodyPr/>
          <a:lstStyle/>
          <a:p>
            <a:endParaRPr lang="zh-CN" altLang="en-US"/>
          </a:p>
        </p:txBody>
      </p:sp>
      <p:sp>
        <p:nvSpPr>
          <p:cNvPr id="42" name="chrome-source"/>
          <p:cNvSpPr txBox="1"/>
          <p:nvPr/>
        </p:nvSpPr>
        <p:spPr>
          <a:xfrm>
            <a:off x="825500" y="10007600"/>
            <a:ext cx="9509760" cy="187960"/>
          </a:xfrm>
          <a:prstGeom prst="rect">
            <a:avLst/>
          </a:prstGeom>
          <a:noFill/>
          <a:ln>
            <a:noFill/>
          </a:ln>
        </p:spPr>
        <p:txBody>
          <a:bodyPr wrap="none" lIns="0" tIns="0" rIns="0" bIns="0" rtlCol="0" anchor="t"/>
          <a:lstStyle/>
          <a:p>
            <a:pPr algn="l">
              <a:lnSpc>
                <a:spcPct val="100000"/>
              </a:lnSpc>
            </a:pPr>
            <a:r>
              <a:rPr lang="en-US" sz="1200" noProof="1">
                <a:solidFill>
                  <a:srgbClr val="666666"/>
                </a:solidFill>
                <a:latin typeface="Arial"/>
                <a:ea typeface="楷体"/>
              </a:rPr>
              <a:t>Source: sell-side original reports; quotes and consensus data; company announcements; iFinD </a:t>
            </a:r>
            <a:endParaRPr lang="en-US" sz="1400" noProof="1"/>
          </a:p>
        </p:txBody>
      </p:sp>
      <p:sp>
        <p:nvSpPr>
          <p:cNvPr id="43" name="chrome-pageno"/>
          <p:cNvSpPr txBox="1"/>
          <p:nvPr/>
        </p:nvSpPr>
        <p:spPr>
          <a:xfrm>
            <a:off x="15875000" y="10007600"/>
            <a:ext cx="1612900" cy="187960"/>
          </a:xfrm>
          <a:prstGeom prst="rect">
            <a:avLst/>
          </a:prstGeom>
          <a:noFill/>
          <a:ln>
            <a:noFill/>
          </a:ln>
        </p:spPr>
        <p:txBody>
          <a:bodyPr wrap="none" lIns="0" tIns="0" rIns="0" bIns="0" rtlCol="0" anchor="t"/>
          <a:lstStyle/>
          <a:p>
            <a:pPr algn="r">
              <a:lnSpc>
                <a:spcPct val="100000"/>
              </a:lnSpc>
            </a:pPr>
            <a:r>
              <a:rPr lang="en-US" sz="1200" noProof="1">
                <a:solidFill>
                  <a:srgbClr val="666666"/>
                </a:solidFill>
                <a:latin typeface="Arial"/>
                <a:ea typeface="楷体"/>
              </a:rPr>
              <a:t>58</a:t>
            </a:r>
            <a:endParaRPr lang="en-US" sz="1400" noProof="1"/>
          </a:p>
        </p:txBody>
      </p:sp>
      <p:sp>
        <p:nvSpPr>
          <p:cNvPr id="44" name="chrome-brand-center"/>
          <p:cNvSpPr txBox="1"/>
          <p:nvPr/>
        </p:nvSpPr>
        <p:spPr>
          <a:xfrm>
            <a:off x="10414000" y="10007600"/>
            <a:ext cx="5080000" cy="187960"/>
          </a:xfrm>
          <a:prstGeom prst="rect">
            <a:avLst/>
          </a:prstGeom>
          <a:noFill/>
          <a:ln>
            <a:noFill/>
          </a:ln>
        </p:spPr>
        <p:txBody>
          <a:bodyPr wrap="none" lIns="0" tIns="0" rIns="0" bIns="0" rtlCol="0" anchor="t"/>
          <a:lstStyle/>
          <a:p>
            <a:pPr algn="r">
              <a:lnSpc>
                <a:spcPct val="100000"/>
              </a:lnSpc>
            </a:pPr>
            <a:r>
              <a:rPr lang="en-US" sz="1200" kern="0" spc="120" noProof="1">
                <a:solidFill>
                  <a:srgbClr val="999999"/>
                </a:solidFill>
                <a:latin typeface="Arial"/>
                <a:ea typeface="楷体"/>
              </a:rPr>
              <a:t>KIMI Research</a:t>
            </a:r>
            <a:endParaRPr lang="en-US" sz="1200" noProof="1"/>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PPTD">
  <a:themeElements>
    <a:clrScheme name="PPTD">
      <a:dk1>
        <a:srgbClr val="000000"/>
      </a:dk1>
      <a:lt1>
        <a:srgbClr val="FFFFFF"/>
      </a:lt1>
      <a:dk2>
        <a:srgbClr val="051C2C"/>
      </a:dk2>
      <a:lt2>
        <a:srgbClr val="F2F2F2"/>
      </a:lt2>
      <a:accent1>
        <a:srgbClr val="00A9F4"/>
      </a:accent1>
      <a:accent2>
        <a:srgbClr val="006BA6"/>
      </a:accent2>
      <a:accent3>
        <a:srgbClr val="B8C4CC"/>
      </a:accent3>
      <a:accent4>
        <a:srgbClr val="E3F2FD"/>
      </a:accent4>
      <a:accent5>
        <a:srgbClr val="666666"/>
      </a:accent5>
      <a:accent6>
        <a:srgbClr val="999999"/>
      </a:accent6>
      <a:hlink>
        <a:srgbClr val="006BA6"/>
      </a:hlink>
      <a:folHlink>
        <a:srgbClr val="954F72"/>
      </a:folHlink>
    </a:clrScheme>
    <a:fontScheme name="PPTD">
      <a:majorFont>
        <a:latin typeface="MiSans"/>
        <a:ea typeface="MiSans"/>
        <a:cs typeface="MiSans"/>
      </a:majorFont>
      <a:minorFont>
        <a:latin typeface="MiSans"/>
        <a:ea typeface="MiSans"/>
        <a:cs typeface="MiSans"/>
      </a:minorFont>
    </a:fontScheme>
    <a:fmtScheme name="PPTD">
      <a:fillStyleLst>
        <a:solidFill>
          <a:schemeClr val="accent1"/>
        </a:solidFill>
        <a:solidFill>
          <a:schemeClr val="accent2"/>
        </a:solidFill>
        <a:solidFill>
          <a:schemeClr val="accent3"/>
        </a:solidFill>
      </a:fillStyleLst>
      <a:lnStyleLst>
        <a:ln w="6350" cap="flat" cmpd="sng" algn="ctr">
          <a:solidFill>
            <a:schemeClr val="accent1"/>
          </a:solidFill>
          <a:prstDash val="solid"/>
        </a:ln>
        <a:ln w="12700" cap="flat" cmpd="sng" algn="ctr">
          <a:solidFill>
            <a:schemeClr val="accent1"/>
          </a:solidFill>
          <a:prstDash val="solid"/>
        </a:ln>
        <a:ln w="19050" cap="flat" cmpd="sng" algn="ctr">
          <a:solidFill>
            <a:schemeClr val="accent1"/>
          </a:solidFill>
          <a:prstDash val="solid"/>
        </a:ln>
      </a:lnStyleLst>
      <a:effectStyleLst>
        <a:effectStyle>
          <a:effectLst/>
        </a:effectStyle>
        <a:effectStyle>
          <a:effectLst/>
        </a:effectStyle>
        <a:effectStyle>
          <a:effectLst/>
        </a:effectStyle>
      </a:effectStyleLst>
      <a:bgFillStyleLst>
        <a:solidFill>
          <a:schemeClr val="lt1"/>
        </a:solidFill>
        <a:solidFill>
          <a:schemeClr val="lt2"/>
        </a:solidFill>
        <a:solidFill>
          <a:schemeClr val="dk1"/>
        </a:soli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920</TotalTime>
  <Words>27441</Words>
  <Application>Microsoft Macintosh PowerPoint</Application>
  <PresentationFormat>自定义</PresentationFormat>
  <Paragraphs>2219</Paragraphs>
  <Slides>58</Slides>
  <Notes>43</Notes>
  <HiddenSlides>0</HiddenSlides>
  <MMClips>0</MMClips>
  <ScaleCrop>false</ScaleCrop>
  <HeadingPairs>
    <vt:vector size="8" baseType="variant">
      <vt:variant>
        <vt:lpstr>已用的字体</vt:lpstr>
      </vt:variant>
      <vt:variant>
        <vt:i4>2</vt:i4>
      </vt:variant>
      <vt:variant>
        <vt:lpstr>主题</vt:lpstr>
      </vt:variant>
      <vt:variant>
        <vt:i4>1</vt:i4>
      </vt:variant>
      <vt:variant>
        <vt:lpstr>嵌入 OLE 服务器</vt:lpstr>
      </vt:variant>
      <vt:variant>
        <vt:i4>1</vt:i4>
      </vt:variant>
      <vt:variant>
        <vt:lpstr>幻灯片标题</vt:lpstr>
      </vt:variant>
      <vt:variant>
        <vt:i4>58</vt:i4>
      </vt:variant>
    </vt:vector>
  </HeadingPairs>
  <TitlesOfParts>
    <vt:vector size="62" baseType="lpstr">
      <vt:lpstr>Arial</vt:lpstr>
      <vt:lpstr>Georgia</vt:lpstr>
      <vt:lpstr>PPTD</vt:lpstr>
      <vt:lpstr>thinkcell 幻灯片</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 IC Memo</dc:title>
  <cp:lastModifiedBy>HB28723@365mak.com</cp:lastModifiedBy>
  <cp:revision>64</cp:revision>
  <dcterms:modified xsi:type="dcterms:W3CDTF">2026-10-23T13:15:58Z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
  </property>
</Properties>
</file>